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69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4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6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1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ABD2-9B13-404C-9AEC-F21EFDAD3A3F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82BD-D922-2344-ACF3-2A81261DF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masutra.com/view/feature/3083/budgeting_and_scheduling_your_game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masutra.com/view/feature/3083/budgeting_and_scheduling_your_game.ph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tdevblogaday.com/2011/04/24/indie-project-budget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devblogaday.com/2011/04/24/indie-project-budgets/" TargetMode="External"/><Relationship Id="rId4" Type="http://schemas.openxmlformats.org/officeDocument/2006/relationships/hyperlink" Target="http://www.altdevblogaday.com/2011/04/11/indies-how-do-you-make-a-liv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ntspoongames.com/blog/?p=14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/ccc?key=0Al8hu3E24Pl7dEo3YVdlWG8wY1J5bWFMcHhZZWRlMFE&amp;authkey=CKvEjM4O&amp;authkey=CKvEjM4O%23gid=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tdevblogaday.com/2011/11/13/10000-is-the-magic-numbe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Bitfold/social-facebook-game-space-at-a-glance" TargetMode="External"/><Relationship Id="rId3" Type="http://schemas.openxmlformats.org/officeDocument/2006/relationships/hyperlink" Target="http://socialtimes.com/breaking-into-social-gaming-a-must-read-guide-to-entering-the-facebook-game-space_b7587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pdata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slideshare.net/Bitfold/social-facebook-game-space-at-a-glanc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Budgets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Budget (people)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/>
              </a:rPr>
              <a:t>www.gamasutra.com</a:t>
            </a:r>
            <a:r>
              <a:rPr lang="en-US" dirty="0" smtClean="0">
                <a:hlinkClick r:id="rId2"/>
              </a:rPr>
              <a:t>/view/feature/3083/</a:t>
            </a:r>
            <a:r>
              <a:rPr lang="en-US" dirty="0" err="1" smtClean="0">
                <a:hlinkClick r:id="rId2"/>
              </a:rPr>
              <a:t>budgeting_and_scheduling_your_game.php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1229387" y="1593190"/>
          <a:ext cx="6685225" cy="4539984"/>
        </p:xfrm>
        <a:graphic>
          <a:graphicData uri="http://schemas.openxmlformats.org/drawingml/2006/table">
            <a:tbl>
              <a:tblPr/>
              <a:tblGrid>
                <a:gridCol w="3149316"/>
                <a:gridCol w="1122062"/>
                <a:gridCol w="1404934"/>
                <a:gridCol w="1008913"/>
              </a:tblGrid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ITEM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COST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PROGRAMMING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Lead Programmer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168000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Assistant Programmer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Program Testing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ART AND GAME DESIGN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Producer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240000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Deisgner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96000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3D Artist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Level Designer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Animator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2D Artist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MANAGEMENT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Business Manager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5000 x 24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Accounting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Legal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5000</a:t>
                      </a: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0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Budget (stuff)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51872" y="1600200"/>
          <a:ext cx="7640256" cy="4525962"/>
        </p:xfrm>
        <a:graphic>
          <a:graphicData uri="http://schemas.openxmlformats.org/drawingml/2006/table">
            <a:tbl>
              <a:tblPr/>
              <a:tblGrid>
                <a:gridCol w="3599218"/>
                <a:gridCol w="1282356"/>
                <a:gridCol w="1605639"/>
                <a:gridCol w="1153043"/>
              </a:tblGrid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ITEM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COST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23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3D ENGINE LICENSE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SOUND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Sound FX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Music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PCs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 PC Workstations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4000 x 6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SOFTWARE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3D Studio Max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3000 x 3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Photoshop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 x 3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OFFICE EXPENSES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Office Equipment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24000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Rent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1300 x 24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$1,137,700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/>
              </a:rPr>
              <a:t>www.gamasutra.com</a:t>
            </a:r>
            <a:r>
              <a:rPr lang="en-US" dirty="0" smtClean="0">
                <a:hlinkClick r:id="rId2"/>
              </a:rPr>
              <a:t>/view/feature/3083/</a:t>
            </a:r>
            <a:r>
              <a:rPr lang="en-US" dirty="0" err="1" smtClean="0">
                <a:hlinkClick r:id="rId2"/>
              </a:rPr>
              <a:t>budgeting_and_scheduling_your_game.php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3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Averages are depressing</a:t>
            </a:r>
          </a:p>
          <a:p>
            <a:pPr lvl="1"/>
            <a:r>
              <a:rPr lang="en-US" dirty="0" smtClean="0"/>
              <a:t>Cost $35k</a:t>
            </a:r>
          </a:p>
          <a:p>
            <a:pPr lvl="1"/>
            <a:r>
              <a:rPr lang="en-US" dirty="0" smtClean="0"/>
              <a:t>Sales 11k</a:t>
            </a:r>
          </a:p>
          <a:p>
            <a:pPr lvl="2"/>
            <a:r>
              <a:rPr lang="en-US" dirty="0" smtClean="0"/>
              <a:t>@ 99¢ </a:t>
            </a:r>
            <a:r>
              <a:rPr lang="en-US" dirty="0" smtClean="0"/>
              <a:t>= 70¢ per copy</a:t>
            </a:r>
            <a:endParaRPr lang="en-US" dirty="0" smtClean="0"/>
          </a:p>
          <a:p>
            <a:pPr lvl="1"/>
            <a:r>
              <a:rPr lang="en-US" dirty="0" smtClean="0"/>
              <a:t>Return ~$7.5k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altdevblogaday.com/2011/04/24/indie-project-budgets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1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Playing the lottery</a:t>
            </a:r>
          </a:p>
          <a:p>
            <a:pPr lvl="1"/>
            <a:r>
              <a:rPr lang="en-US" dirty="0" smtClean="0"/>
              <a:t>Lots of games	</a:t>
            </a:r>
          </a:p>
          <a:p>
            <a:pPr lvl="1"/>
            <a:r>
              <a:rPr lang="en-US" dirty="0" smtClean="0"/>
              <a:t>Most at a loss</a:t>
            </a:r>
          </a:p>
          <a:p>
            <a:pPr lvl="1"/>
            <a:r>
              <a:rPr lang="en-US" dirty="0" smtClean="0"/>
              <a:t>Run with the game that hits</a:t>
            </a:r>
          </a:p>
          <a:p>
            <a:r>
              <a:rPr lang="en-US" dirty="0" smtClean="0"/>
              <a:t>Not just a lottery</a:t>
            </a:r>
          </a:p>
          <a:p>
            <a:pPr lvl="1"/>
            <a:r>
              <a:rPr lang="en-US" dirty="0" smtClean="0"/>
              <a:t>Experience helps</a:t>
            </a:r>
          </a:p>
          <a:p>
            <a:pPr lvl="1"/>
            <a:r>
              <a:rPr lang="en-US" dirty="0" smtClean="0"/>
              <a:t>Marketing,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1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splash</a:t>
            </a:r>
          </a:p>
          <a:p>
            <a:r>
              <a:rPr lang="en-US" dirty="0" smtClean="0"/>
              <a:t>Angry Birds</a:t>
            </a:r>
          </a:p>
          <a:p>
            <a:pPr lvl="1"/>
            <a:r>
              <a:rPr lang="en-US" dirty="0" smtClean="0"/>
              <a:t>$140k development</a:t>
            </a:r>
          </a:p>
          <a:p>
            <a:pPr lvl="1"/>
            <a:r>
              <a:rPr lang="en-US" dirty="0" smtClean="0"/>
              <a:t>$70M return</a:t>
            </a:r>
          </a:p>
          <a:p>
            <a:r>
              <a:rPr lang="en-US" dirty="0" smtClean="0"/>
              <a:t>Infinity Blade</a:t>
            </a:r>
          </a:p>
          <a:p>
            <a:pPr lvl="1"/>
            <a:r>
              <a:rPr lang="en-US" dirty="0" smtClean="0"/>
              <a:t>“millions” development</a:t>
            </a:r>
          </a:p>
          <a:p>
            <a:pPr lvl="1"/>
            <a:r>
              <a:rPr lang="en-US" dirty="0" smtClean="0"/>
              <a:t>$30M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hlinkClick r:id="rId2"/>
              </a:rPr>
              <a:t>bentspoongames.com/blog/?p=143</a:t>
            </a:r>
          </a:p>
          <a:p>
            <a:r>
              <a:rPr lang="en-US" sz="2200" dirty="0" smtClean="0">
                <a:hlinkClick r:id="rId3"/>
              </a:rPr>
              <a:t>altdevblogaday.com/2011/04/24/indie-project-budgets</a:t>
            </a:r>
            <a:endParaRPr lang="en-US" sz="2200" dirty="0" smtClean="0">
              <a:hlinkClick r:id="rId2"/>
            </a:endParaRPr>
          </a:p>
          <a:p>
            <a:r>
              <a:rPr lang="en-US" sz="2200" dirty="0" smtClean="0">
                <a:hlinkClick r:id="rId4"/>
              </a:rPr>
              <a:t>altdevblogaday.com/2011/04/11/indies-how-do-you-make-a-living</a:t>
            </a:r>
            <a:endParaRPr lang="en-US" sz="2200" dirty="0" smtClean="0"/>
          </a:p>
          <a:p>
            <a:pPr lvl="1"/>
            <a:r>
              <a:rPr lang="en-US" sz="1800" dirty="0" smtClean="0"/>
              <a:t>Includes even more links</a:t>
            </a:r>
          </a:p>
        </p:txBody>
      </p:sp>
    </p:spTree>
    <p:extLst>
      <p:ext uri="{BB962C8B-B14F-4D97-AF65-F5344CB8AC3E}">
        <p14:creationId xmlns:p14="http://schemas.microsoft.com/office/powerpoint/2010/main" val="236991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Sample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Google spreadsheet</a:t>
            </a:r>
            <a:endParaRPr lang="en-US" dirty="0" smtClean="0"/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Olytan</a:t>
            </a:r>
            <a:r>
              <a:rPr lang="en-US" dirty="0" smtClean="0"/>
              <a:t>, </a:t>
            </a:r>
            <a:r>
              <a:rPr lang="en-US" dirty="0" err="1" smtClean="0"/>
              <a:t>ZeeGee</a:t>
            </a:r>
            <a:r>
              <a:rPr lang="en-US" dirty="0" smtClean="0"/>
              <a:t>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8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Computers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Legal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4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~$10k per developer-month</a:t>
            </a:r>
          </a:p>
          <a:p>
            <a:pPr lvl="1"/>
            <a:r>
              <a:rPr lang="en-US" dirty="0" smtClean="0"/>
              <a:t>Includes hardware, licenses, overhead, …</a:t>
            </a:r>
          </a:p>
          <a:p>
            <a:r>
              <a:rPr lang="en-US" dirty="0" smtClean="0"/>
              <a:t>~$1M per AAA developer per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www.altdevblogaday.com/2011/11/13/10000-is-the-magic-number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data available</a:t>
            </a:r>
          </a:p>
          <a:p>
            <a:pPr lvl="1"/>
            <a:r>
              <a:rPr lang="en-US" dirty="0" smtClean="0"/>
              <a:t>Game press</a:t>
            </a:r>
          </a:p>
          <a:p>
            <a:pPr lvl="1"/>
            <a:r>
              <a:rPr lang="en-US" dirty="0" smtClean="0"/>
              <a:t>Post-mortems</a:t>
            </a:r>
          </a:p>
          <a:p>
            <a:r>
              <a:rPr lang="en-US" dirty="0" smtClean="0"/>
              <a:t>Team size ~50-150 (growing)</a:t>
            </a:r>
          </a:p>
          <a:p>
            <a:r>
              <a:rPr lang="en-US" dirty="0" smtClean="0"/>
              <a:t>Time ~3-5 years</a:t>
            </a:r>
          </a:p>
          <a:p>
            <a:r>
              <a:rPr lang="en-US" dirty="0" smtClean="0"/>
              <a:t>Game cost ~$60 (publisher gets back ~$30)</a:t>
            </a:r>
          </a:p>
          <a:p>
            <a:r>
              <a:rPr lang="en-US" dirty="0" smtClean="0"/>
              <a:t>=  2-5M copies to break 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Team size ~12</a:t>
            </a:r>
          </a:p>
          <a:p>
            <a:r>
              <a:rPr lang="en-US" dirty="0" smtClean="0"/>
              <a:t>Time ~2 months</a:t>
            </a:r>
          </a:p>
          <a:p>
            <a:pPr lvl="1"/>
            <a:r>
              <a:rPr lang="en-US" dirty="0" smtClean="0"/>
              <a:t>+ continuous updates after launch ($12-40k/month)</a:t>
            </a:r>
          </a:p>
          <a:p>
            <a:r>
              <a:rPr lang="en-US" dirty="0" smtClean="0"/>
              <a:t>Development ~$100-300k</a:t>
            </a:r>
          </a:p>
          <a:p>
            <a:pPr lvl="1"/>
            <a:r>
              <a:rPr lang="en-US" dirty="0" smtClean="0"/>
              <a:t>Marketing 50-100% of development cost</a:t>
            </a:r>
          </a:p>
          <a:p>
            <a:pPr lvl="2"/>
            <a:r>
              <a:rPr lang="en-US" dirty="0" smtClean="0"/>
              <a:t>Viral only works if you’re already successful</a:t>
            </a:r>
          </a:p>
          <a:p>
            <a:r>
              <a:rPr lang="en-US" dirty="0" smtClean="0"/>
              <a:t>Free, with in-game “monetization”</a:t>
            </a:r>
          </a:p>
          <a:p>
            <a:pPr lvl="1"/>
            <a:r>
              <a:rPr lang="en-US" dirty="0" smtClean="0"/>
              <a:t>Ads</a:t>
            </a:r>
          </a:p>
          <a:p>
            <a:pPr lvl="1"/>
            <a:r>
              <a:rPr lang="en-US" dirty="0" smtClean="0"/>
              <a:t>Buy out of playing time / failure</a:t>
            </a:r>
          </a:p>
          <a:p>
            <a:pPr lvl="1"/>
            <a:r>
              <a:rPr lang="en-US" dirty="0" smtClean="0"/>
              <a:t>Unique items for purchase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09226"/>
            <a:ext cx="662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www.slideshare.net/Bitfold/social-facebook-game-space-at-a-glance</a:t>
            </a:r>
            <a:endParaRPr lang="en-US" dirty="0" smtClean="0"/>
          </a:p>
          <a:p>
            <a:r>
              <a:rPr lang="en-US" dirty="0" smtClean="0">
                <a:hlinkClick r:id="rId3" tooltip="socialtimes.com/breaking-into-social-gaming-a-must-read-guide-to-entering-the-facebook-game-space_b75872"/>
              </a:rPr>
              <a:t>socialtimes.com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1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appdata.com</a:t>
            </a:r>
            <a:endParaRPr lang="en-US" dirty="0" smtClean="0"/>
          </a:p>
          <a:p>
            <a:pPr lvl="1"/>
            <a:r>
              <a:rPr lang="en-US" dirty="0" smtClean="0"/>
              <a:t>Daily Active Users (DAU)</a:t>
            </a:r>
          </a:p>
          <a:p>
            <a:pPr lvl="1"/>
            <a:r>
              <a:rPr lang="en-US" dirty="0" smtClean="0"/>
              <a:t>Monthly Active Users (MAU)</a:t>
            </a:r>
          </a:p>
          <a:p>
            <a:pPr lvl="1"/>
            <a:r>
              <a:rPr lang="en-US" dirty="0" smtClean="0"/>
              <a:t>Engagement (~MAU/DAU)</a:t>
            </a:r>
          </a:p>
          <a:p>
            <a:r>
              <a:rPr lang="en-US" dirty="0" smtClean="0"/>
              <a:t>Average Return Per User (ARPU)</a:t>
            </a:r>
          </a:p>
          <a:p>
            <a:pPr lvl="1"/>
            <a:r>
              <a:rPr lang="en-US" dirty="0" smtClean="0"/>
              <a:t>Percentage Paying Users * Return per Paying User</a:t>
            </a:r>
          </a:p>
          <a:p>
            <a:r>
              <a:rPr lang="en-US" dirty="0" smtClean="0"/>
              <a:t>Lifetime Value (total $ per user)</a:t>
            </a:r>
          </a:p>
          <a:p>
            <a:r>
              <a:rPr lang="en-US" dirty="0" smtClean="0"/>
              <a:t>Customer Acquisition Cost (CAC)</a:t>
            </a:r>
          </a:p>
        </p:txBody>
      </p:sp>
    </p:spTree>
    <p:extLst>
      <p:ext uri="{BB962C8B-B14F-4D97-AF65-F5344CB8AC3E}">
        <p14:creationId xmlns:p14="http://schemas.microsoft.com/office/powerpoint/2010/main" val="243496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pic>
        <p:nvPicPr>
          <p:cNvPr id="4" name="Content Placeholder 3" descr="Screen Shot 2013-04-10 at 8.4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77" r="-3927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0" y="6488668"/>
            <a:ext cx="662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www.slideshare.net/Bitfold/social-facebook-game-space-at-a-glance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0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&amp; Measure your game</a:t>
            </a:r>
          </a:p>
          <a:p>
            <a:r>
              <a:rPr lang="en-US" dirty="0" smtClean="0"/>
              <a:t>What sells, when do players buy?</a:t>
            </a:r>
          </a:p>
          <a:p>
            <a:r>
              <a:rPr lang="en-US" dirty="0" smtClean="0"/>
              <a:t>Test on subset of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1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Varies a TON</a:t>
            </a:r>
          </a:p>
          <a:p>
            <a:pPr lvl="1"/>
            <a:r>
              <a:rPr lang="en-US" dirty="0" smtClean="0"/>
              <a:t>Team size</a:t>
            </a:r>
          </a:p>
          <a:p>
            <a:pPr lvl="1"/>
            <a:r>
              <a:rPr lang="en-US" dirty="0" smtClean="0"/>
              <a:t>Kind of game</a:t>
            </a:r>
          </a:p>
          <a:p>
            <a:pPr lvl="1"/>
            <a:r>
              <a:rPr lang="en-US" dirty="0" smtClean="0"/>
              <a:t>Platform</a:t>
            </a:r>
          </a:p>
          <a:p>
            <a:r>
              <a:rPr lang="en-US" dirty="0" smtClean="0"/>
              <a:t>Lots of public info</a:t>
            </a:r>
          </a:p>
          <a:p>
            <a:pPr lvl="1"/>
            <a:r>
              <a:rPr lang="en-US" dirty="0" smtClean="0"/>
              <a:t>Developer blogs mostly</a:t>
            </a:r>
          </a:p>
          <a:p>
            <a:pPr lvl="1"/>
            <a:r>
              <a:rPr lang="en-US" dirty="0" smtClean="0"/>
              <a:t>Indies give back to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6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561</Words>
  <Application>Microsoft Macintosh PowerPoint</Application>
  <PresentationFormat>On-screen Show (4:3)</PresentationFormat>
  <Paragraphs>167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Game Budgets</vt:lpstr>
      <vt:lpstr>Costs</vt:lpstr>
      <vt:lpstr>Rules of Thumb</vt:lpstr>
      <vt:lpstr>AAA</vt:lpstr>
      <vt:lpstr>Social</vt:lpstr>
      <vt:lpstr>Social Users</vt:lpstr>
      <vt:lpstr>Social</vt:lpstr>
      <vt:lpstr>Social Metrics</vt:lpstr>
      <vt:lpstr>Indie</vt:lpstr>
      <vt:lpstr>Sample Budget (people)</vt:lpstr>
      <vt:lpstr>Sample Budget (stuff)</vt:lpstr>
      <vt:lpstr>Mobile games</vt:lpstr>
      <vt:lpstr>Mobile Strategies</vt:lpstr>
      <vt:lpstr>Mobile Strategies</vt:lpstr>
      <vt:lpstr>More links</vt:lpstr>
      <vt:lpstr>Live Sample Budget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Budgets</dc:title>
  <dc:creator>Marc Olano</dc:creator>
  <cp:lastModifiedBy>Marc Olano</cp:lastModifiedBy>
  <cp:revision>16</cp:revision>
  <dcterms:created xsi:type="dcterms:W3CDTF">2013-04-10T12:25:40Z</dcterms:created>
  <dcterms:modified xsi:type="dcterms:W3CDTF">2013-04-10T15:39:10Z</dcterms:modified>
</cp:coreProperties>
</file>