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7" r:id="rId17"/>
    <p:sldId id="269" r:id="rId18"/>
    <p:sldId id="276" r:id="rId19"/>
    <p:sldId id="270" r:id="rId20"/>
    <p:sldId id="271" r:id="rId21"/>
    <p:sldId id="272" r:id="rId22"/>
    <p:sldId id="27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04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9061704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914400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Functions/index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unrealengine.com/en-US/Programming/UnrealArchitecture/Reference/Metadata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Basic </a:t>
            </a:r>
            <a:r>
              <a:rPr lang="en-US" dirty="0"/>
              <a:t>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.Build.cs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1990784" y="11978640"/>
            <a:ext cx="120624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Includes paths to external libraries needed</a:t>
            </a:r>
          </a:p>
          <a:p>
            <a:pPr marL="11430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Defines dependencies on other modules and plugins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54864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</a:t>
            </a:r>
            <a:r>
              <a:rPr lang="en-US" sz="4200" i="1" dirty="0" err="1"/>
              <a:t>PluginName</a:t>
            </a:r>
            <a:r>
              <a:rPr lang="en-US" sz="4200" dirty="0" err="1"/>
              <a:t>.Build.cs</a:t>
            </a:r>
            <a:endParaRPr lang="en-US" sz="4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4FEFAD-6B82-A64F-BC31-9B740229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944" y="1737360"/>
            <a:ext cx="10490200" cy="98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9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9144000"/>
            <a:ext cx="117752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Module initialization code (if needed)</a:t>
            </a:r>
          </a:p>
          <a:p>
            <a:pPr marL="9144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Code to set it up as a module</a:t>
            </a:r>
          </a:p>
          <a:p>
            <a:pPr algn="l"/>
            <a:endParaRPr lang="en-US" sz="3600" dirty="0"/>
          </a:p>
          <a:p>
            <a:pPr marL="457200" algn="l"/>
            <a:r>
              <a:rPr lang="en-US" sz="3600" i="1" dirty="0"/>
              <a:t>Note</a:t>
            </a:r>
            <a:r>
              <a:rPr lang="en-US" sz="3600" dirty="0"/>
              <a:t>: Blueprint modules usually won’t need to change much here unless using an external library that has to be initialized.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54864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/Public/</a:t>
            </a:r>
            <a:r>
              <a:rPr lang="en-US" sz="4200" i="1" dirty="0" err="1"/>
              <a:t>PluginName</a:t>
            </a:r>
            <a:r>
              <a:rPr lang="en-US" sz="4200" dirty="0" err="1"/>
              <a:t>.h</a:t>
            </a:r>
            <a:br>
              <a:rPr lang="en-US" sz="4200" dirty="0"/>
            </a:br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/Private/</a:t>
            </a:r>
            <a:r>
              <a:rPr lang="en-US" sz="4200" i="1" dirty="0" err="1"/>
              <a:t>PluginName</a:t>
            </a:r>
            <a:r>
              <a:rPr lang="en-US" sz="4200" dirty="0" err="1"/>
              <a:t>.cpp</a:t>
            </a:r>
            <a:endParaRPr lang="en-US" sz="4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C93A3E-4927-8E44-A6CD-80B04691B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744" y="2409722"/>
            <a:ext cx="58674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75DE0-1DC4-4741-A862-38BD2FF6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834" y="3844822"/>
            <a:ext cx="6184900" cy="472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708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8961120"/>
            <a:ext cx="1192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Declaration and implementation of actual Blueprint library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82296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. . . /Public/</a:t>
            </a:r>
            <a:r>
              <a:rPr lang="en-US" sz="4200" i="1" dirty="0" err="1"/>
              <a:t>PluginName</a:t>
            </a:r>
            <a:r>
              <a:rPr lang="en-US" sz="4200" dirty="0" err="1"/>
              <a:t>BPLibrary.h</a:t>
            </a:r>
            <a:br>
              <a:rPr lang="en-US" sz="4200" dirty="0"/>
            </a:br>
            <a:r>
              <a:rPr lang="en-US" sz="4200" dirty="0"/>
              <a:t>. . . /Private/</a:t>
            </a:r>
            <a:r>
              <a:rPr lang="en-US" sz="4200" i="1" dirty="0"/>
              <a:t>PluginName</a:t>
            </a:r>
            <a:r>
              <a:rPr lang="en-US" sz="4200" dirty="0"/>
              <a:t>BPLibrary.cpp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63E3C-11BC-CF49-B8EA-10FB1225D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935" y="2719007"/>
            <a:ext cx="74168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84F48-0BE6-874B-95F0-1088E4BD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169" y="4857513"/>
            <a:ext cx="8999690" cy="35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ED7-1ECD-CA43-997F-92E5476E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4033-6359-5C41-A6E7-E77C6CBCE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“Library” is a class, tagged “</a:t>
            </a:r>
            <a:r>
              <a:rPr lang="en-US" b="1" dirty="0"/>
              <a:t>UCLASS()</a:t>
            </a:r>
            <a:r>
              <a:rPr lang="en-US" dirty="0"/>
              <a:t>”.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Derived from </a:t>
            </a:r>
            <a:r>
              <a:rPr lang="en-US" b="1" dirty="0" err="1"/>
              <a:t>UBlueprintFunctionLibrary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Needs </a:t>
            </a:r>
            <a:r>
              <a:rPr lang="en-US" b="1" dirty="0"/>
              <a:t>GENERATED_UCLASS_BODY()</a:t>
            </a:r>
            <a:endParaRPr lang="en-US" dirty="0"/>
          </a:p>
          <a:p>
            <a:r>
              <a:rPr lang="en-US" dirty="0"/>
              <a:t>Actual Blueprint functions are </a:t>
            </a:r>
            <a:r>
              <a:rPr lang="en-US" b="1" dirty="0"/>
              <a:t>static</a:t>
            </a:r>
            <a:r>
              <a:rPr lang="en-US" dirty="0"/>
              <a:t> class member functions.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Can therefore be called as </a:t>
            </a:r>
            <a:r>
              <a:rPr lang="en-US" b="1" dirty="0" err="1"/>
              <a:t>ClassName</a:t>
            </a:r>
            <a:r>
              <a:rPr lang="en-US" b="1" dirty="0"/>
              <a:t>::Function() </a:t>
            </a:r>
            <a:r>
              <a:rPr lang="en-US" dirty="0"/>
              <a:t>without needing an instance of the class</a:t>
            </a:r>
          </a:p>
          <a:p>
            <a:r>
              <a:rPr lang="en-US" dirty="0"/>
              <a:t>As with Blueprint functions in Actor code, these should be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, but will be available to </a:t>
            </a:r>
            <a:r>
              <a:rPr lang="en-US" b="1" dirty="0"/>
              <a:t>all</a:t>
            </a:r>
            <a:r>
              <a:rPr lang="en-US" dirty="0"/>
              <a:t> Blueprints, not just derived Blueprint Actor classes.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4F7D9-AEE0-474C-A50D-69AF8557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94" y="1396947"/>
            <a:ext cx="11645900" cy="34004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BAE31A-3C55-6C47-BDE4-73E6E0EF2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3944" y="6206127"/>
            <a:ext cx="6426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9CE38-88F2-6348-84E4-63F05F571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5C954-AE9F-FE4E-A292-23DE06FD95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Function return values show up as output pins, and </a:t>
            </a:r>
            <a:r>
              <a:rPr lang="en-US" dirty="0" err="1"/>
              <a:t>const</a:t>
            </a:r>
            <a:r>
              <a:rPr lang="en-US" dirty="0"/>
              <a:t> references show up as input pins, but values returned by (non-</a:t>
            </a:r>
            <a:r>
              <a:rPr lang="en-US" dirty="0" err="1"/>
              <a:t>const</a:t>
            </a:r>
            <a:r>
              <a:rPr lang="en-US" dirty="0"/>
              <a:t>) references will appear as additional outputs.</a:t>
            </a:r>
          </a:p>
          <a:p>
            <a:r>
              <a:rPr lang="en-US" dirty="0"/>
              <a:t>If you want a reference parameter to appear as an input, tag that parameter with “</a:t>
            </a:r>
            <a:r>
              <a:rPr lang="en-US" b="1" dirty="0"/>
              <a:t>UPARAM(ref)</a:t>
            </a:r>
            <a:r>
              <a:rPr lang="en-US" dirty="0"/>
              <a:t>”. In this case, as with any C++ reference, the parameter can be both read and changed.</a:t>
            </a:r>
            <a:endParaRPr lang="en-US" i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85B4C-8192-A64B-91A6-3B283657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619" y="1758920"/>
            <a:ext cx="13068300" cy="81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8FD50-AEC5-FD4D-B2A9-6ECD4F87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619" y="7482636"/>
            <a:ext cx="12037060" cy="81788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037095-745B-1340-846D-7995B551C3AC}"/>
              </a:ext>
            </a:extLst>
          </p:cNvPr>
          <p:cNvSpPr/>
          <p:nvPr/>
        </p:nvSpPr>
        <p:spPr>
          <a:xfrm>
            <a:off x="16978745" y="1975429"/>
            <a:ext cx="2929048" cy="549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81091-EDAB-6E47-8283-6AFEBF151BC3}"/>
              </a:ext>
            </a:extLst>
          </p:cNvPr>
          <p:cNvSpPr/>
          <p:nvPr/>
        </p:nvSpPr>
        <p:spPr>
          <a:xfrm>
            <a:off x="14401800" y="7777148"/>
            <a:ext cx="4425932" cy="5233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E69F7-8B80-194A-B526-648E5489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096" y="8654961"/>
            <a:ext cx="6172200" cy="378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BCCE2-D8B1-A14B-98BD-0DAC95155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096" y="2741058"/>
            <a:ext cx="6223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35788-3D9A-8A4F-876B-D2B3E1EAD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Hiding Input Pins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10366-BC51-6645-9A7D-832A02D170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can permanently hide input pins (say, if only useful when directly called from C++) by giving a default value and adding the </a:t>
            </a:r>
            <a:r>
              <a:rPr lang="en-US" b="1" dirty="0"/>
              <a:t>meta=(</a:t>
            </a:r>
            <a:r>
              <a:rPr lang="en-US" b="1" dirty="0" err="1"/>
              <a:t>HidePin</a:t>
            </a:r>
            <a:r>
              <a:rPr lang="en-US" b="1" dirty="0"/>
              <a:t>=“</a:t>
            </a:r>
            <a:r>
              <a:rPr lang="en-US" b="1" dirty="0" err="1"/>
              <a:t>PinName</a:t>
            </a:r>
            <a:r>
              <a:rPr lang="en-US" b="1" dirty="0"/>
              <a:t>”)</a:t>
            </a:r>
            <a:r>
              <a:rPr lang="en-US" i="1" dirty="0"/>
              <a:t> </a:t>
            </a:r>
            <a:r>
              <a:rPr lang="en-US" dirty="0"/>
              <a:t>tag.</a:t>
            </a:r>
          </a:p>
          <a:p>
            <a:r>
              <a:rPr lang="en-US" dirty="0"/>
              <a:t>For seldom used pins, put them at the end of the argument list, with reasonable defaults, and use the </a:t>
            </a:r>
            <a:r>
              <a:rPr lang="en-US" b="1" dirty="0"/>
              <a:t>meta=(</a:t>
            </a:r>
            <a:r>
              <a:rPr lang="en-US" b="1" dirty="0" err="1"/>
              <a:t>AdvancedDisplay</a:t>
            </a:r>
            <a:r>
              <a:rPr lang="en-US" b="1" dirty="0"/>
              <a:t>=</a:t>
            </a:r>
            <a:r>
              <a:rPr lang="en-US" b="1" dirty="0" err="1"/>
              <a:t>Num</a:t>
            </a:r>
            <a:r>
              <a:rPr lang="en-US" b="1" dirty="0"/>
              <a:t>)</a:t>
            </a:r>
            <a:r>
              <a:rPr lang="en-US" i="1" dirty="0"/>
              <a:t> </a:t>
            </a:r>
            <a:r>
              <a:rPr lang="en-US" dirty="0"/>
              <a:t>tag, where “</a:t>
            </a:r>
            <a:r>
              <a:rPr lang="en-US" b="1" dirty="0" err="1"/>
              <a:t>Num</a:t>
            </a:r>
            <a:r>
              <a:rPr lang="en-US" dirty="0"/>
              <a:t>” is the parameter number starting at 0.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C8CCB-17E4-D742-9385-1F87F956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896" y="820971"/>
            <a:ext cx="12334240" cy="873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0A67EC-DD94-2149-9ACE-972F7A64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6" y="4847029"/>
            <a:ext cx="10078720" cy="14020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1AFC74-9948-4B46-BAAE-CF1F77CD632D}"/>
              </a:ext>
            </a:extLst>
          </p:cNvPr>
          <p:cNvSpPr/>
          <p:nvPr/>
        </p:nvSpPr>
        <p:spPr>
          <a:xfrm>
            <a:off x="17539855" y="820970"/>
            <a:ext cx="3975439" cy="4467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822DB9-12A8-D745-985F-E51CE959CEFB}"/>
              </a:ext>
            </a:extLst>
          </p:cNvPr>
          <p:cNvSpPr/>
          <p:nvPr/>
        </p:nvSpPr>
        <p:spPr>
          <a:xfrm>
            <a:off x="16378773" y="4847028"/>
            <a:ext cx="4469547" cy="49567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44F09-39F9-D746-A5B8-30493F5AC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341" y="1944017"/>
            <a:ext cx="5467350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8E350-972A-0A4D-B2F9-EE35B1FE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896" y="6747608"/>
            <a:ext cx="5314950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F223D-CCEE-8C4F-AF18-2CDFA743F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016" y="6747608"/>
            <a:ext cx="5867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Blueprint nodes defined in an Actor have access to their Actor’s </a:t>
            </a:r>
            <a:r>
              <a:rPr lang="en-US" b="1" dirty="0" err="1"/>
              <a:t>GetWorld</a:t>
            </a:r>
            <a:r>
              <a:rPr lang="en-US" b="1" dirty="0"/>
              <a:t>()</a:t>
            </a:r>
            <a:r>
              <a:rPr lang="en-US" dirty="0"/>
              <a:t> function, but if a global static Blueprint function needs access to the world context object, it has to be declared as a parameter.</a:t>
            </a:r>
          </a:p>
          <a:p>
            <a:r>
              <a:rPr lang="en-US" dirty="0"/>
              <a:t>If this parameter is tagged with the </a:t>
            </a:r>
            <a:r>
              <a:rPr lang="en-US" b="1" dirty="0" err="1"/>
              <a:t>WorldContext</a:t>
            </a:r>
            <a:r>
              <a:rPr lang="en-US" dirty="0"/>
              <a:t> meta tag, it will be hidden and automatically filled in.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C84E0-9D26-994B-980B-349EA80A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97160"/>
            <a:ext cx="11887200" cy="16764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E93208-CA70-D946-AFA3-0F09A2DE2F92}"/>
              </a:ext>
            </a:extLst>
          </p:cNvPr>
          <p:cNvSpPr/>
          <p:nvPr/>
        </p:nvSpPr>
        <p:spPr>
          <a:xfrm>
            <a:off x="13219612" y="3631474"/>
            <a:ext cx="9248502" cy="4963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8EC0D-3032-7549-A028-63C02E6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0" y="5901691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BP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Blueprint node defined in an Actor has access to the Actor data through its </a:t>
            </a:r>
            <a:r>
              <a:rPr lang="en-US" b="1" dirty="0"/>
              <a:t>this</a:t>
            </a:r>
            <a:r>
              <a:rPr lang="en-US" dirty="0"/>
              <a:t> pointer. If a plugin Blueprint node needs similar Actor data access, it will need to declare an explicit parameter.</a:t>
            </a:r>
          </a:p>
          <a:p>
            <a:r>
              <a:rPr lang="en-US" dirty="0"/>
              <a:t>This parameter can be hidden (using </a:t>
            </a:r>
            <a:r>
              <a:rPr lang="en-US" b="1" dirty="0" err="1"/>
              <a:t>HidePin</a:t>
            </a:r>
            <a:r>
              <a:rPr lang="en-US" dirty="0"/>
              <a:t>) and/or filled by default (using </a:t>
            </a:r>
            <a:r>
              <a:rPr lang="en-US" b="1" dirty="0" err="1"/>
              <a:t>DefaultToSelf</a:t>
            </a:r>
            <a:r>
              <a:rPr lang="en-US" dirty="0"/>
              <a:t>)</a:t>
            </a:r>
          </a:p>
          <a:p>
            <a:r>
              <a:rPr lang="en-US" dirty="0"/>
              <a:t>If not hidden, the Blueprint can apply the node to a different Actor.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14E082-C0A1-0A44-8CC3-9C5692E5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123" y="9896933"/>
            <a:ext cx="3556000" cy="218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589FCD-B99F-974C-844A-30A674F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123" y="1334870"/>
            <a:ext cx="7600950" cy="137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1BD7F-D1E9-4B48-B758-BD6D06C3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125" y="7681651"/>
            <a:ext cx="768985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50F5D-A53C-6747-A73D-A32CA714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123" y="3128714"/>
            <a:ext cx="3530600" cy="289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1C7B4D-DF47-A54E-8E82-D6FAF6C4DA56}"/>
              </a:ext>
            </a:extLst>
          </p:cNvPr>
          <p:cNvSpPr/>
          <p:nvPr/>
        </p:nvSpPr>
        <p:spPr>
          <a:xfrm>
            <a:off x="13324115" y="1693601"/>
            <a:ext cx="5956662" cy="448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965773-E529-4D44-8ACB-706985DA2771}"/>
              </a:ext>
            </a:extLst>
          </p:cNvPr>
          <p:cNvSpPr/>
          <p:nvPr/>
        </p:nvSpPr>
        <p:spPr>
          <a:xfrm>
            <a:off x="13324115" y="8095818"/>
            <a:ext cx="5956662" cy="8914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2C8BA4-7F78-0D41-883A-BBAD5EC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69" y="6441803"/>
            <a:ext cx="112268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BD407-5C0F-A34F-96A9-44BCF078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269" y="2341997"/>
            <a:ext cx="6680200" cy="317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76B5D-0CD5-114C-8E2A-335B2A90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ED13-BB42-E842-A4E2-B983C3028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b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b="1" dirty="0" err="1"/>
              <a:t>BlueprintPure</a:t>
            </a:r>
            <a:r>
              <a:rPr lang="en-US" b="1" dirty="0"/>
              <a:t> </a:t>
            </a:r>
            <a:r>
              <a:rPr lang="en-US" dirty="0"/>
              <a:t>functions do not make guarantees on their execution order. They may be called anytime between the time the inputs are ready and the time the output is needed.</a:t>
            </a:r>
          </a:p>
          <a:p>
            <a:r>
              <a:rPr lang="en-US" b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(e.g., including some internal caching).</a:t>
            </a:r>
            <a:endParaRPr lang="en-US" i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0AED23-7B3F-A64C-8EFB-5EFD10DE965B}"/>
              </a:ext>
            </a:extLst>
          </p:cNvPr>
          <p:cNvSpPr/>
          <p:nvPr/>
        </p:nvSpPr>
        <p:spPr>
          <a:xfrm>
            <a:off x="13306302" y="3491354"/>
            <a:ext cx="623455" cy="5403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7295E-3DAD-6E4B-9999-0549EAFAE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769" y="953081"/>
            <a:ext cx="10363200" cy="11938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68DC33-0E2C-A045-9BA2-DC12654875FA}"/>
              </a:ext>
            </a:extLst>
          </p:cNvPr>
          <p:cNvSpPr/>
          <p:nvPr/>
        </p:nvSpPr>
        <p:spPr>
          <a:xfrm>
            <a:off x="15187352" y="957155"/>
            <a:ext cx="3962797" cy="6103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584582-AE0B-9446-B692-31886CAB41C4}"/>
              </a:ext>
            </a:extLst>
          </p:cNvPr>
          <p:cNvSpPr/>
          <p:nvPr/>
        </p:nvSpPr>
        <p:spPr>
          <a:xfrm>
            <a:off x="15228916" y="6432552"/>
            <a:ext cx="3059085" cy="5944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12F0F8-17F8-A04B-96BF-D0369D84C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269" y="7927118"/>
            <a:ext cx="6146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D6EA-8B66-7E44-8F84-0983CA54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4E29-E8EE-754E-B503-813C6782A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 create new </a:t>
            </a:r>
            <a:r>
              <a:rPr lang="en-US" b="1" dirty="0" err="1"/>
              <a:t>enum</a:t>
            </a:r>
            <a:r>
              <a:rPr lang="en-US" dirty="0"/>
              <a:t> types by declaring them with </a:t>
            </a:r>
            <a:r>
              <a:rPr lang="en-US" b="1" dirty="0"/>
              <a:t>UENUM(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 UENUM-type names should start with an “</a:t>
            </a:r>
            <a:r>
              <a:rPr lang="en-US" b="1" dirty="0"/>
              <a:t>E</a:t>
            </a:r>
            <a:r>
              <a:rPr lang="en-US" dirty="0"/>
              <a:t>”.</a:t>
            </a:r>
          </a:p>
          <a:p>
            <a:r>
              <a:rPr lang="en-US" dirty="0"/>
              <a:t>These will appear as a drop-down selection in the Blueprint node.</a:t>
            </a:r>
          </a:p>
          <a:p>
            <a:r>
              <a:rPr lang="en-US" dirty="0" err="1"/>
              <a:t>Enums</a:t>
            </a:r>
            <a:r>
              <a:rPr lang="en-US" dirty="0"/>
              <a:t> declared this way can also be stored in a Blueprint variable, and made visible in the </a:t>
            </a:r>
            <a:r>
              <a:rPr lang="en-US" b="1" dirty="0"/>
              <a:t>Details</a:t>
            </a:r>
            <a:r>
              <a:rPr lang="en-US" dirty="0"/>
              <a:t> panel for the Actor using the Blueprint.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D89D1-4A88-884D-A6D3-23E7DE8A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45" y="5713412"/>
            <a:ext cx="7264519" cy="7195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099D5-4AD8-DA44-9230-A546E7F2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300" y="525319"/>
            <a:ext cx="4447492" cy="2342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90BBD-679E-A249-906A-ECDFBE36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230" y="1613487"/>
            <a:ext cx="6468215" cy="7972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C227A4-11E6-8B4A-8A46-885A44D54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529624" y="2660070"/>
            <a:ext cx="68961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C63CB-B057-2C40-80BC-79D64E97E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00" y="6061878"/>
            <a:ext cx="7048500" cy="2381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E0102-CDD0-0247-A677-FBA61B401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205" y="8791593"/>
            <a:ext cx="6094788" cy="46617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16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61DC-C27F-E546-BE1B-317ED377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UE4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FB27-A04C-1E47-94B6-650D4BCBC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has a very flexible </a:t>
            </a:r>
            <a:r>
              <a:rPr lang="en-US" b="1" dirty="0"/>
              <a:t>Plugin</a:t>
            </a:r>
            <a:r>
              <a:rPr lang="en-US" dirty="0"/>
              <a:t> system for making a wide range of engine extensions without having to make a custom engine build.</a:t>
            </a:r>
          </a:p>
          <a:p>
            <a:r>
              <a:rPr lang="en-US" dirty="0"/>
              <a:t>Plugins can do the following: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Add content, including functions created in Blueprint or the Material Editor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new Blueprint nodes and types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Editor tools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editing modes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28896-86AF-A846-AD3B-5D4680F5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5444" y="4248150"/>
            <a:ext cx="10363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50BE6-ADD1-1D49-B230-A92B912A7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491" y="324008"/>
            <a:ext cx="807720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FCA52-FFFD-694A-8FEA-158FDF5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Struct</a:t>
            </a:r>
            <a:r>
              <a:rPr lang="en-US" dirty="0"/>
              <a:t>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48204-0A75-8142-84CC-B5AC7CA5A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group related data or states together, you can declare a struct with </a:t>
            </a:r>
            <a:r>
              <a:rPr lang="en-US" b="1" dirty="0"/>
              <a:t>USTRUCT(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UCLASS(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Like UENUM, the </a:t>
            </a:r>
            <a:r>
              <a:rPr lang="en-US" dirty="0" err="1"/>
              <a:t>struct</a:t>
            </a:r>
            <a:r>
              <a:rPr lang="en-US" dirty="0"/>
              <a:t> can be used as the input or output of a Blueprint function, and stored in a Blueprint variable.</a:t>
            </a:r>
          </a:p>
          <a:p>
            <a:r>
              <a:rPr lang="en-US" dirty="0"/>
              <a:t>Don’t forget to tag any member data that should be serialized with “</a:t>
            </a:r>
            <a:r>
              <a:rPr lang="en-US" b="1" dirty="0"/>
              <a:t>UPROPERTY()</a:t>
            </a:r>
            <a:r>
              <a:rPr lang="en-US" dirty="0"/>
              <a:t>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F517F-EC35-1D45-A8DF-F782F027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531" y="3606800"/>
            <a:ext cx="84201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CAD97-C4A7-594F-B13D-E500A4C6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403" y="5930900"/>
            <a:ext cx="8813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7EE7-9145-064A-9504-C3CDF16C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DBE92-7AFB-2C4E-8DFA-1E111C58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</a:t>
            </a:r>
            <a:r>
              <a:rPr lang="en-US" dirty="0" err="1"/>
              <a:t>struct</a:t>
            </a:r>
            <a:r>
              <a:rPr lang="en-US" dirty="0"/>
              <a:t> data is tagged “</a:t>
            </a:r>
            <a:r>
              <a:rPr lang="en-US" b="1" dirty="0" err="1"/>
              <a:t>EditAnywhere</a:t>
            </a:r>
            <a:r>
              <a:rPr lang="en-US" dirty="0"/>
              <a:t>” and “</a:t>
            </a:r>
            <a:r>
              <a:rPr lang="en-US" b="1" dirty="0" err="1"/>
              <a:t>BlueprintReadWrite</a:t>
            </a:r>
            <a:r>
              <a:rPr lang="en-US" dirty="0"/>
              <a:t>”, Blueprint will generate a </a:t>
            </a:r>
            <a:r>
              <a:rPr lang="en-US" b="1" dirty="0"/>
              <a:t>Make</a:t>
            </a:r>
            <a:r>
              <a:rPr lang="en-US" dirty="0"/>
              <a:t> function to a variable of that type, and a </a:t>
            </a:r>
            <a:r>
              <a:rPr lang="en-US" b="1" dirty="0"/>
              <a:t>Break</a:t>
            </a:r>
            <a:r>
              <a:rPr lang="en-US" dirty="0"/>
              <a:t> function to split it into the component properties.</a:t>
            </a:r>
          </a:p>
          <a:p>
            <a:r>
              <a:rPr lang="en-US" dirty="0"/>
              <a:t>You can also write your own in C++.</a:t>
            </a:r>
          </a:p>
          <a:p>
            <a:r>
              <a:rPr lang="en-US" dirty="0"/>
              <a:t>Tag the functions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NativeMakeFunc</a:t>
            </a:r>
            <a:r>
              <a:rPr lang="en-US" dirty="0"/>
              <a:t>))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NativeBreakFunc</a:t>
            </a:r>
            <a:r>
              <a:rPr lang="en-US" b="1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HasNativeMake</a:t>
            </a:r>
            <a:r>
              <a:rPr lang="en-US" dirty="0"/>
              <a:t>=“</a:t>
            </a:r>
            <a:r>
              <a:rPr lang="en-US" dirty="0" err="1"/>
              <a:t>Module.Class.Func</a:t>
            </a:r>
            <a:r>
              <a:rPr lang="en-US" dirty="0"/>
              <a:t>”, </a:t>
            </a:r>
            <a:br>
              <a:rPr lang="en-US" dirty="0"/>
            </a:br>
            <a:r>
              <a:rPr lang="en-US" dirty="0" err="1"/>
              <a:t>HasNativeBreak</a:t>
            </a:r>
            <a:r>
              <a:rPr lang="en-US" dirty="0"/>
              <a:t>=“</a:t>
            </a:r>
            <a:r>
              <a:rPr lang="en-US" dirty="0" err="1"/>
              <a:t>Module.Class.Func</a:t>
            </a:r>
            <a:r>
              <a:rPr lang="en-US" dirty="0"/>
              <a:t>”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3CC65-2B53-7543-9194-68E2CA28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783967"/>
            <a:ext cx="9969895" cy="2202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09F94-56FF-C44A-A184-F8D87BD1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366" y="5197976"/>
            <a:ext cx="11544300" cy="186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93DE3-87FC-6A47-A9EA-F37B8E49D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366" y="7276013"/>
            <a:ext cx="1144764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A93DB-A09A-6F46-B66D-B50F5A265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2366" y="0"/>
            <a:ext cx="7600950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3CF4D-69D1-2342-9863-4BA8C00A0ABA}"/>
              </a:ext>
            </a:extLst>
          </p:cNvPr>
          <p:cNvSpPr txBox="1"/>
          <p:nvPr/>
        </p:nvSpPr>
        <p:spPr>
          <a:xfrm>
            <a:off x="15601090" y="1922894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1060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99B8-C094-C54F-BC25-1080081C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E86A4-7B1D-C843-AE4D-B243A6C76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27"/>
          <a:stretch/>
        </p:blipFill>
        <p:spPr>
          <a:xfrm>
            <a:off x="12192000" y="52252"/>
            <a:ext cx="12192000" cy="13663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798DD-F4D4-7049-A9EE-9E32DDFEB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Online documentation: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>
                <a:hlinkClick r:id="rId3"/>
              </a:rPr>
              <a:t>UFUNCTION options</a:t>
            </a:r>
            <a:endParaRPr lang="en-US" dirty="0"/>
          </a:p>
          <a:p>
            <a:pPr marL="457200" lvl="1" indent="-457200" algn="just">
              <a:spcBef>
                <a:spcPts val="1200"/>
              </a:spcBef>
            </a:pPr>
            <a:r>
              <a:rPr lang="en-US" dirty="0">
                <a:hlinkClick r:id="rId4"/>
              </a:rPr>
              <a:t>Meta tag options</a:t>
            </a:r>
            <a:endParaRPr lang="en-US" dirty="0"/>
          </a:p>
          <a:p>
            <a:pPr algn="just"/>
            <a:r>
              <a:rPr lang="en-US" dirty="0"/>
              <a:t>Examples:</a:t>
            </a:r>
          </a:p>
          <a:p>
            <a:pPr marL="457200" lvl="1" indent="-457200" algn="just">
              <a:spcBef>
                <a:spcPts val="1500"/>
              </a:spcBef>
            </a:pPr>
            <a:r>
              <a:rPr lang="en-US" dirty="0"/>
              <a:t>Look at code for existing Blueprint nodes.</a:t>
            </a:r>
          </a:p>
          <a:p>
            <a:pPr marL="457200" lvl="1" indent="-457200" algn="just">
              <a:spcBef>
                <a:spcPts val="1200"/>
              </a:spcBef>
            </a:pPr>
            <a:r>
              <a:rPr lang="en-US" dirty="0"/>
              <a:t>Look at code for existing </a:t>
            </a:r>
            <a:r>
              <a:rPr lang="en-US" b="1" dirty="0" err="1"/>
              <a:t>BlueprintTypes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8178-CB36-5648-8289-7FE928E2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DEA8C-A317-9C47-AFFF-693F96BA6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project and engine code in UE4 is divided into independent modules. When you create a C++ code project, it puts the code into a single module with its own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 err="1"/>
              <a:t>build.cs</a:t>
            </a:r>
            <a:r>
              <a:rPr lang="en-US" dirty="0"/>
              <a:t> file, with dependencies and build settings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dirty="0"/>
              <a:t>MODULE_API</a:t>
            </a:r>
            <a:r>
              <a:rPr lang="en-US" dirty="0"/>
              <a:t> macro for exported symbols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dirty="0"/>
              <a:t>IMPLEMENT_PRIMARY_GAME_MODULE</a:t>
            </a:r>
            <a:r>
              <a:rPr lang="en-US" dirty="0"/>
              <a:t> 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BDF81-22EB-1E4F-A5C1-5B72ABE6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09728"/>
            <a:ext cx="11948160" cy="55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E9CE3-CFBF-DD49-93D3-10784375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0" y="4278238"/>
            <a:ext cx="10910515" cy="15510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645CB3-A5F0-9746-9C96-AAF4340D49D3}"/>
              </a:ext>
            </a:extLst>
          </p:cNvPr>
          <p:cNvSpPr/>
          <p:nvPr/>
        </p:nvSpPr>
        <p:spPr>
          <a:xfrm>
            <a:off x="13637623" y="4650377"/>
            <a:ext cx="2351314" cy="4034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E545E9-9D18-BD4C-8C31-CF6B574A5403}"/>
              </a:ext>
            </a:extLst>
          </p:cNvPr>
          <p:cNvSpPr/>
          <p:nvPr/>
        </p:nvSpPr>
        <p:spPr>
          <a:xfrm>
            <a:off x="12244251" y="7624438"/>
            <a:ext cx="4267199" cy="5130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99A7-28FE-344F-A407-51894A8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724EAA-1418-DD40-BEED-ECCFADDA9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in the Unreal Engine can use other code or data defined at the same or lower levels.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6A4ED-0EEB-2546-AF4B-3DE6721E48C2}"/>
              </a:ext>
            </a:extLst>
          </p:cNvPr>
          <p:cNvSpPr/>
          <p:nvPr/>
        </p:nvSpPr>
        <p:spPr>
          <a:xfrm>
            <a:off x="14395267" y="175042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Module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C358F-8BA8-1D40-96F3-1137AFE9C174}"/>
              </a:ext>
            </a:extLst>
          </p:cNvPr>
          <p:cNvSpPr/>
          <p:nvPr/>
        </p:nvSpPr>
        <p:spPr>
          <a:xfrm>
            <a:off x="14395267" y="478100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Plugin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5AEEB-6830-D941-8934-E4B38EFEC15B}"/>
              </a:ext>
            </a:extLst>
          </p:cNvPr>
          <p:cNvSpPr/>
          <p:nvPr/>
        </p:nvSpPr>
        <p:spPr>
          <a:xfrm>
            <a:off x="14395266" y="781159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Plugin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10A5E-2CA3-B145-8FDA-CD57D71BC1A0}"/>
              </a:ext>
            </a:extLst>
          </p:cNvPr>
          <p:cNvSpPr/>
          <p:nvPr/>
        </p:nvSpPr>
        <p:spPr>
          <a:xfrm>
            <a:off x="14395266" y="1084218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Module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3B284-2767-1A4A-A217-3916E00B58B1}"/>
              </a:ext>
            </a:extLst>
          </p:cNvPr>
          <p:cNvCxnSpPr>
            <a:cxnSpLocks/>
            <a:stCxn id="8" idx="3"/>
            <a:endCxn id="51" idx="1"/>
          </p:cNvCxnSpPr>
          <p:nvPr/>
        </p:nvCxnSpPr>
        <p:spPr>
          <a:xfrm>
            <a:off x="17765484" y="2677884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8B048-BAF1-C041-80B7-0922B203205E}"/>
              </a:ext>
            </a:extLst>
          </p:cNvPr>
          <p:cNvCxnSpPr>
            <a:cxnSpLocks/>
            <a:stCxn id="10" idx="3"/>
            <a:endCxn id="52" idx="1"/>
          </p:cNvCxnSpPr>
          <p:nvPr/>
        </p:nvCxnSpPr>
        <p:spPr>
          <a:xfrm>
            <a:off x="17765484" y="5708469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A22B6D-6D12-2247-B3DC-EC25CFE746CC}"/>
              </a:ext>
            </a:extLst>
          </p:cNvPr>
          <p:cNvCxnSpPr>
            <a:cxnSpLocks/>
            <a:stCxn id="12" idx="3"/>
            <a:endCxn id="53" idx="1"/>
          </p:cNvCxnSpPr>
          <p:nvPr/>
        </p:nvCxnSpPr>
        <p:spPr>
          <a:xfrm>
            <a:off x="17765484" y="873905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3C9A49-9AF8-5043-8C18-BE40E507ACE8}"/>
              </a:ext>
            </a:extLst>
          </p:cNvPr>
          <p:cNvCxnSpPr>
            <a:cxnSpLocks/>
            <a:stCxn id="14" idx="3"/>
            <a:endCxn id="54" idx="1"/>
          </p:cNvCxnSpPr>
          <p:nvPr/>
        </p:nvCxnSpPr>
        <p:spPr>
          <a:xfrm>
            <a:off x="17765484" y="1176964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34731ACB-3905-E34D-A943-B49D54A32F85}"/>
              </a:ext>
            </a:extLst>
          </p:cNvPr>
          <p:cNvCxnSpPr>
            <a:cxnSpLocks/>
            <a:stCxn id="8" idx="2"/>
            <a:endCxn id="52" idx="0"/>
          </p:cNvCxnSpPr>
          <p:nvPr/>
        </p:nvCxnSpPr>
        <p:spPr>
          <a:xfrm rot="16200000" flipH="1">
            <a:off x="17660978" y="2024743"/>
            <a:ext cx="143692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BFF80D5-A62F-2544-9624-C58852A21DF1}"/>
              </a:ext>
            </a:extLst>
          </p:cNvPr>
          <p:cNvCxnSpPr>
            <a:cxnSpLocks/>
            <a:stCxn id="51" idx="2"/>
            <a:endCxn id="10" idx="0"/>
          </p:cNvCxnSpPr>
          <p:nvPr/>
        </p:nvCxnSpPr>
        <p:spPr>
          <a:xfrm rot="5400000">
            <a:off x="17922239" y="2024744"/>
            <a:ext cx="91440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A73A233-1417-8D45-AAEB-BF692DDB36A4}"/>
              </a:ext>
            </a:extLst>
          </p:cNvPr>
          <p:cNvSpPr/>
          <p:nvPr/>
        </p:nvSpPr>
        <p:spPr>
          <a:xfrm>
            <a:off x="18993392" y="201168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Module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B18DD6-291E-6A4C-B361-B8B710B10BEE}"/>
              </a:ext>
            </a:extLst>
          </p:cNvPr>
          <p:cNvSpPr/>
          <p:nvPr/>
        </p:nvSpPr>
        <p:spPr>
          <a:xfrm>
            <a:off x="18993392" y="504226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Plugin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C3200A-B722-4642-A219-DEE846AAFF1A}"/>
              </a:ext>
            </a:extLst>
          </p:cNvPr>
          <p:cNvSpPr/>
          <p:nvPr/>
        </p:nvSpPr>
        <p:spPr>
          <a:xfrm>
            <a:off x="18993391" y="807285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Plugin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EC25F9-7D3C-7843-A6BA-20F47E0FEE25}"/>
              </a:ext>
            </a:extLst>
          </p:cNvPr>
          <p:cNvSpPr/>
          <p:nvPr/>
        </p:nvSpPr>
        <p:spPr>
          <a:xfrm>
            <a:off x="18993391" y="1110344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Module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75EC3693-A9F0-2C42-87A7-BF06B6ADDAEC}"/>
              </a:ext>
            </a:extLst>
          </p:cNvPr>
          <p:cNvCxnSpPr>
            <a:cxnSpLocks/>
            <a:stCxn id="10" idx="2"/>
            <a:endCxn id="53" idx="0"/>
          </p:cNvCxnSpPr>
          <p:nvPr/>
        </p:nvCxnSpPr>
        <p:spPr>
          <a:xfrm rot="16200000" flipH="1">
            <a:off x="17660978" y="5055329"/>
            <a:ext cx="1436920" cy="4598124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E05D0C2-4830-414D-B9C0-678F5E826236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 rot="5400000">
            <a:off x="17922238" y="5055328"/>
            <a:ext cx="914400" cy="4598126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213791CD-3B1F-C949-A892-3EF113F44E25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rot="16200000" flipH="1">
            <a:off x="17660975" y="8085915"/>
            <a:ext cx="143692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62E9A2D2-B360-794C-9D19-9125782171F6}"/>
              </a:ext>
            </a:extLst>
          </p:cNvPr>
          <p:cNvCxnSpPr>
            <a:cxnSpLocks/>
            <a:stCxn id="53" idx="2"/>
            <a:endCxn id="14" idx="0"/>
          </p:cNvCxnSpPr>
          <p:nvPr/>
        </p:nvCxnSpPr>
        <p:spPr>
          <a:xfrm rot="5400000">
            <a:off x="17922236" y="8085916"/>
            <a:ext cx="91440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0AB85-A063-A24C-B7D4-50959F12C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2AEA1-3295-0D4E-BDF0-039E02E5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</p:spTree>
    <p:extLst>
      <p:ext uri="{BB962C8B-B14F-4D97-AF65-F5344CB8AC3E}">
        <p14:creationId xmlns:p14="http://schemas.microsoft.com/office/powerpoint/2010/main" val="45872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D3F-657E-FE47-A7A1-10CC0964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6FE3-22BD-F240-BC7F-FCD66DBFF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</a:t>
            </a:r>
            <a:r>
              <a:rPr lang="en-US" b="1" dirty="0"/>
              <a:t>Plugins</a:t>
            </a:r>
            <a:r>
              <a:rPr lang="en-US" dirty="0"/>
              <a:t> browser in the </a:t>
            </a:r>
            <a:r>
              <a:rPr lang="en-US" b="1" dirty="0"/>
              <a:t>Settings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b="1" dirty="0"/>
              <a:t>New Plugin</a:t>
            </a:r>
            <a:r>
              <a:rPr lang="en-US" dirty="0"/>
              <a:t> button.</a:t>
            </a:r>
          </a:p>
          <a:p>
            <a:r>
              <a:rPr lang="en-US" dirty="0"/>
              <a:t>Choose the </a:t>
            </a:r>
            <a:r>
              <a:rPr lang="en-US" b="1" dirty="0"/>
              <a:t>Blueprint Library</a:t>
            </a:r>
            <a:r>
              <a:rPr lang="en-US" dirty="0"/>
              <a:t> plugin, and fill out the name, author, and description.</a:t>
            </a:r>
          </a:p>
          <a:p>
            <a:r>
              <a:rPr lang="en-US" dirty="0"/>
              <a:t>To rebuild, instead of using the </a:t>
            </a:r>
            <a:r>
              <a:rPr lang="en-US" b="1" dirty="0"/>
              <a:t>Compile</a:t>
            </a:r>
            <a:r>
              <a:rPr lang="en-US" dirty="0"/>
              <a:t> button, as you would for project code, open </a:t>
            </a:r>
            <a:r>
              <a:rPr lang="en-US" b="1" dirty="0"/>
              <a:t>Window &gt; Developer Tools &gt; Modules</a:t>
            </a:r>
            <a:r>
              <a:rPr lang="en-US" dirty="0"/>
              <a:t>. Each project and engine module will be listed, including the new one. Each has a </a:t>
            </a:r>
            <a:r>
              <a:rPr lang="en-US" b="1" dirty="0"/>
              <a:t>Recompile</a:t>
            </a:r>
            <a:r>
              <a:rPr lang="en-US" dirty="0"/>
              <a:t> button you can use to rebuild just that module.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B61CC-B541-474E-97B9-5ADE3256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174" y="973380"/>
            <a:ext cx="5327939" cy="323774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485D2E-B64B-B746-8534-F9026F69B7C2}"/>
              </a:ext>
            </a:extLst>
          </p:cNvPr>
          <p:cNvSpPr/>
          <p:nvPr/>
        </p:nvSpPr>
        <p:spPr>
          <a:xfrm>
            <a:off x="16251382" y="3577294"/>
            <a:ext cx="1783654" cy="4629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4FD7D-DDCE-0043-8E0A-2839A54C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244" y="4508067"/>
            <a:ext cx="11679801" cy="58828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4FFAD3-E6B8-6446-A8E1-55249C57A4AF}"/>
              </a:ext>
            </a:extLst>
          </p:cNvPr>
          <p:cNvSpPr/>
          <p:nvPr/>
        </p:nvSpPr>
        <p:spPr>
          <a:xfrm>
            <a:off x="22745989" y="9869221"/>
            <a:ext cx="1300899" cy="5216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58CD5-07F8-664D-A5A8-B6CB4E09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469" y="10903177"/>
            <a:ext cx="8345354" cy="20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i="1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FAE58-705D-0A4D-BA4C-24A36F615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570" y="2209583"/>
            <a:ext cx="3554629" cy="35546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8" y="6213764"/>
            <a:ext cx="11180619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128x128 icon image with a transparent background</a:t>
            </a:r>
          </a:p>
          <a:p>
            <a:pPr marL="914400" lvl="3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Change to something else if you want a different icon in the Plugins browser.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100584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Resources/Icon128.png</a:t>
            </a:r>
          </a:p>
        </p:txBody>
      </p:sp>
    </p:spTree>
    <p:extLst>
      <p:ext uri="{BB962C8B-B14F-4D97-AF65-F5344CB8AC3E}">
        <p14:creationId xmlns:p14="http://schemas.microsoft.com/office/powerpoint/2010/main" val="16313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.uplugin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7" y="8339042"/>
            <a:ext cx="11244450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Plugin name, author, description, URL</a:t>
            </a:r>
          </a:p>
          <a:p>
            <a:pPr marL="1371600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If you want to change these after creating the plugin, just edit this file.</a:t>
            </a:r>
          </a:p>
          <a:p>
            <a:pPr marL="9144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Loading phase</a:t>
            </a:r>
          </a:p>
          <a:p>
            <a:pPr marL="1371600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When will it run its startup code (if any)? Only matters if you have some global initialization.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64008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i="1" dirty="0" err="1"/>
              <a:t>PluginName</a:t>
            </a:r>
            <a:r>
              <a:rPr lang="en-US" sz="4200" dirty="0" err="1"/>
              <a:t>.uplugin</a:t>
            </a:r>
            <a:endParaRPr lang="en-US" sz="4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DBF674-5731-EB40-BE52-D27C5A21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817" y="1819564"/>
            <a:ext cx="7670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5767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17805</TotalTime>
  <Words>1506</Words>
  <Application>Microsoft Macintosh PowerPoint</Application>
  <PresentationFormat>Custom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Helvetica Neue</vt:lpstr>
      <vt:lpstr>EpicTheme</vt:lpstr>
      <vt:lpstr>PowerPoint Presentation</vt:lpstr>
      <vt:lpstr>UE4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PowerPoint Presentation</vt:lpstr>
      <vt:lpstr>PowerPoint Presentation</vt:lpstr>
      <vt:lpstr>World Context Object</vt:lpstr>
      <vt:lpstr>Accessing the BP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205</cp:revision>
  <dcterms:modified xsi:type="dcterms:W3CDTF">2021-10-07T21:18:03Z</dcterms:modified>
</cp:coreProperties>
</file>