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/>
    <p:restoredTop sz="87651"/>
  </p:normalViewPr>
  <p:slideViewPr>
    <p:cSldViewPr snapToGrid="0" snapToObjects="1">
      <p:cViewPr varScale="1">
        <p:scale>
          <a:sx n="117" d="100"/>
          <a:sy n="11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Quaternion Rotation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</a:p>
          <a:p>
            <a:r>
              <a:rPr lang="en-US" dirty="0" smtClean="0"/>
              <a:t>Translation = addition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Scale = multiply by real scalar</a:t>
            </a:r>
          </a:p>
          <a:p>
            <a:pPr lvl="1"/>
            <a:r>
              <a:rPr lang="en-US" dirty="0" smtClean="0"/>
              <a:t>  </a:t>
            </a:r>
          </a:p>
          <a:p>
            <a:r>
              <a:rPr lang="en-US" dirty="0" smtClean="0"/>
              <a:t>Rotate = multiply by unit-length complex (magnitude = 1)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Component form is identical to matrix rotation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27" y="2818163"/>
            <a:ext cx="3759200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27" y="3744437"/>
            <a:ext cx="1968500" cy="292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02" y="1891889"/>
            <a:ext cx="2870200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127" y="4619911"/>
            <a:ext cx="3441700" cy="33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527" y="4997611"/>
            <a:ext cx="8394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imaginary = rotation by 90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79" y="2323761"/>
            <a:ext cx="2870200" cy="27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1" y="2696256"/>
            <a:ext cx="2247900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51" y="3101297"/>
            <a:ext cx="2654300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851" y="3502934"/>
            <a:ext cx="287020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779" y="3867944"/>
            <a:ext cx="3708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created by Hamilton in 1843 for physics rotations</a:t>
            </a:r>
          </a:p>
          <a:p>
            <a:r>
              <a:rPr lang="en-US" dirty="0" smtClean="0"/>
              <a:t>Define orthogonal imaginary axes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Multiplication order matters, positive in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ijk</a:t>
            </a:r>
            <a:r>
              <a:rPr lang="en-US" dirty="0" smtClean="0"/>
              <a:t> order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98" y="2778167"/>
            <a:ext cx="32512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23" y="3695052"/>
            <a:ext cx="1727200" cy="29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73" y="4083458"/>
            <a:ext cx="17907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973" y="4510495"/>
            <a:ext cx="1739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complex has real + imaginary, quaternion is real + vector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Conjugate negates vector part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Addition by component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08" y="2286000"/>
            <a:ext cx="41529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808" y="3178969"/>
            <a:ext cx="14986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808" y="4093710"/>
            <a:ext cx="74549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108" y="4436610"/>
            <a:ext cx="3162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component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Vector form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78" y="2327729"/>
            <a:ext cx="65405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72" y="2715646"/>
            <a:ext cx="44450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178" y="4916204"/>
            <a:ext cx="8801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is </a:t>
            </a:r>
            <a:r>
              <a:rPr lang="en-US" i="1" dirty="0" smtClean="0"/>
              <a:t>pure</a:t>
            </a:r>
            <a:r>
              <a:rPr lang="en-US" dirty="0" smtClean="0"/>
              <a:t> quaternion</a:t>
            </a:r>
          </a:p>
          <a:p>
            <a:r>
              <a:rPr lang="en-US" dirty="0" smtClean="0"/>
              <a:t>Translation = addition of pure quaternion</a:t>
            </a:r>
          </a:p>
          <a:p>
            <a:r>
              <a:rPr lang="en-US" dirty="0" smtClean="0"/>
              <a:t>Scale = multiply by real scalar</a:t>
            </a:r>
          </a:p>
          <a:p>
            <a:r>
              <a:rPr lang="en-US" dirty="0" smtClean="0"/>
              <a:t>Rotation = sandwiched multiply by unit quaternion and conjugate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For one point, algebraically optimized version with cross products</a:t>
            </a:r>
          </a:p>
          <a:p>
            <a:pPr lvl="1"/>
            <a:r>
              <a:rPr lang="en-US" dirty="0" smtClean="0"/>
              <a:t>For more points, cheaper to convert to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28" y="1903185"/>
            <a:ext cx="8636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129" y="2369457"/>
            <a:ext cx="8382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79" y="2936421"/>
            <a:ext cx="4445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786" y="3799000"/>
            <a:ext cx="13462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584" y="4251437"/>
            <a:ext cx="2984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</a:t>
            </a:r>
          </a:p>
          <a:p>
            <a:r>
              <a:rPr lang="en-US" dirty="0" smtClean="0"/>
              <a:t>Rotate by 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º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ea typeface="Arial" charset="0"/>
                <a:cs typeface="Arial" charset="0"/>
              </a:rPr>
              <a:t>Rotate by 180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º</a:t>
            </a:r>
            <a:r>
              <a:rPr lang="en-US" dirty="0" smtClean="0">
                <a:ea typeface="Arial" charset="0"/>
                <a:cs typeface="Arial" charset="0"/>
              </a:rPr>
              <a:t> around vector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 </a:t>
            </a:r>
            <a:endParaRPr lang="en-US" dirty="0" smtClean="0">
              <a:ea typeface="Arial" charset="0"/>
              <a:cs typeface="Arial" charset="0"/>
            </a:endParaRPr>
          </a:p>
          <a:p>
            <a:pPr lvl="1"/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2" y="3259137"/>
            <a:ext cx="7112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886" y="3713843"/>
            <a:ext cx="203200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972" y="4484916"/>
            <a:ext cx="7239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972" y="2819400"/>
            <a:ext cx="28321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972" y="4088495"/>
            <a:ext cx="31242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0971" y="1877562"/>
            <a:ext cx="3403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Interpolate along great circle between two vectors / quaternions</a:t>
            </a:r>
          </a:p>
          <a:p>
            <a:r>
              <a:rPr lang="en-US" dirty="0" smtClean="0"/>
              <a:t>Normalized Linear Interpolation (NLERP)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Cheap, but speeds up in the middle</a:t>
            </a:r>
          </a:p>
          <a:p>
            <a:r>
              <a:rPr lang="en-US" dirty="0" smtClean="0"/>
              <a:t>Spherical Linear Interpolation (SLERP)</a:t>
            </a:r>
          </a:p>
          <a:p>
            <a:pPr lvl="1"/>
            <a:r>
              <a:rPr lang="en-US" dirty="0" smtClean="0"/>
              <a:t>Interpolate in equal-angular steps</a:t>
            </a:r>
          </a:p>
          <a:p>
            <a:pPr lvl="1"/>
            <a:r>
              <a:rPr lang="en-US" dirty="0" smtClean="0"/>
              <a:t>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56" y="2789548"/>
            <a:ext cx="40640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56" y="4918247"/>
            <a:ext cx="37465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256" y="4483255"/>
            <a:ext cx="2387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Rotation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80657" y="2723243"/>
            <a:ext cx="664029" cy="1117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26115" y="2723241"/>
            <a:ext cx="664029" cy="1117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767726" y="2723241"/>
            <a:ext cx="664029" cy="1117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 can be expressed as an orthogonal matrix</a:t>
            </a:r>
          </a:p>
          <a:p>
            <a:pPr lvl="1"/>
            <a:r>
              <a:rPr lang="en-US" dirty="0" smtClean="0"/>
              <a:t>Every orthogonal matrix is a rotation and/or </a:t>
            </a:r>
            <a:r>
              <a:rPr lang="en-US" dirty="0" smtClean="0"/>
              <a:t>mirroring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9" y="2723243"/>
            <a:ext cx="4597400" cy="111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98" y="2721983"/>
            <a:ext cx="4876800" cy="1117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14057" y="3984171"/>
            <a:ext cx="1963276" cy="1255564"/>
            <a:chOff x="3614057" y="3984171"/>
            <a:chExt cx="1963276" cy="125556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3614057" y="3984171"/>
              <a:ext cx="402772" cy="707572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54929" y="4778070"/>
              <a:ext cx="1522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 X axis</a:t>
              </a:r>
              <a:endParaRPr lang="en-US" sz="24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" y="2724912"/>
            <a:ext cx="4876800" cy="1117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64954" y="4001294"/>
            <a:ext cx="1963276" cy="1255564"/>
            <a:chOff x="3614057" y="3984171"/>
            <a:chExt cx="1963276" cy="1255564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3614057" y="3984171"/>
              <a:ext cx="402772" cy="707572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054929" y="4778070"/>
              <a:ext cx="1522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 Y axis</a:t>
              </a:r>
              <a:endParaRPr lang="en-US" sz="2400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2724912"/>
            <a:ext cx="4864100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Matrices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33997" y="4001294"/>
            <a:ext cx="1963276" cy="1255564"/>
            <a:chOff x="3614057" y="3984171"/>
            <a:chExt cx="1963276" cy="1255564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3614057" y="3984171"/>
              <a:ext cx="402772" cy="707572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54929" y="4778070"/>
              <a:ext cx="1522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 Z axis</a:t>
              </a:r>
              <a:endParaRPr lang="en-US" sz="24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2724912"/>
            <a:ext cx="4876800" cy="111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2724912"/>
            <a:ext cx="4876800" cy="1117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040" y="2724912"/>
            <a:ext cx="48768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 can be expressed as an orthogonal matrix</a:t>
            </a:r>
          </a:p>
          <a:p>
            <a:pPr lvl="1"/>
            <a:r>
              <a:rPr lang="en-US" dirty="0" smtClean="0"/>
              <a:t>Every orthogonal matrix is a rotation and/or </a:t>
            </a:r>
            <a:r>
              <a:rPr lang="en-US" dirty="0" smtClean="0"/>
              <a:t>mirroring</a:t>
            </a:r>
          </a:p>
          <a:p>
            <a:pPr>
              <a:spcBef>
                <a:spcPts val="10000"/>
              </a:spcBef>
            </a:pPr>
            <a:r>
              <a:rPr lang="en-US" dirty="0" smtClean="0"/>
              <a:t>Fits with other transformation matrices</a:t>
            </a:r>
          </a:p>
          <a:p>
            <a:pPr lvl="1"/>
            <a:r>
              <a:rPr lang="en-US" dirty="0" smtClean="0"/>
              <a:t>Translation, Scaling, Reflection, Perspective</a:t>
            </a:r>
          </a:p>
          <a:p>
            <a:r>
              <a:rPr lang="en-US" dirty="0" smtClean="0"/>
              <a:t>Interpolations between rotation matrices </a:t>
            </a:r>
            <a:r>
              <a:rPr lang="en-US" dirty="0" smtClean="0"/>
              <a:t>are not rotations</a:t>
            </a:r>
          </a:p>
          <a:p>
            <a:pPr lvl="1"/>
            <a:r>
              <a:rPr lang="en-US" dirty="0" smtClean="0"/>
              <a:t>Interpolates endpoint positions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9" y="2723243"/>
            <a:ext cx="4597400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Matrices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Angles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Rotate around series of axes</a:t>
            </a:r>
          </a:p>
          <a:p>
            <a:pPr lvl="1"/>
            <a:r>
              <a:rPr lang="en-US" dirty="0" smtClean="0"/>
              <a:t>Roll, Pitch, </a:t>
            </a:r>
            <a:r>
              <a:rPr lang="en-US" dirty="0" smtClean="0"/>
              <a:t>Yaw</a:t>
            </a:r>
            <a:endParaRPr lang="en-US" dirty="0" smtClean="0"/>
          </a:p>
          <a:p>
            <a:pPr lvl="1"/>
            <a:r>
              <a:rPr lang="en-US" dirty="0" smtClean="0"/>
              <a:t>Intuitive, pitch/yaw form common for first person </a:t>
            </a:r>
            <a:r>
              <a:rPr lang="en-US" dirty="0" smtClean="0"/>
              <a:t>controllers</a:t>
            </a:r>
          </a:p>
          <a:p>
            <a:pPr lvl="2"/>
            <a:r>
              <a:rPr lang="en-US" dirty="0" smtClean="0"/>
              <a:t>Yaw = turn left/right</a:t>
            </a:r>
          </a:p>
          <a:p>
            <a:pPr lvl="2"/>
            <a:r>
              <a:rPr lang="en-US" dirty="0" smtClean="0"/>
              <a:t>Pitch = look up/down</a:t>
            </a:r>
          </a:p>
          <a:p>
            <a:pPr lvl="2"/>
            <a:r>
              <a:rPr lang="en-US" dirty="0" smtClean="0"/>
              <a:t>Roll = rotate around view</a:t>
            </a:r>
            <a:endParaRPr lang="en-US" dirty="0" smtClean="0"/>
          </a:p>
          <a:p>
            <a:r>
              <a:rPr lang="en-US" dirty="0" smtClean="0"/>
              <a:t>Subject to </a:t>
            </a:r>
            <a:r>
              <a:rPr lang="en-US" i="1" dirty="0" smtClean="0"/>
              <a:t>gimbal lock</a:t>
            </a:r>
          </a:p>
          <a:p>
            <a:pPr lvl="1"/>
            <a:r>
              <a:rPr lang="en-US" dirty="0" smtClean="0"/>
              <a:t>First axis lines up with last axis, lose ability to rotate freely</a:t>
            </a:r>
          </a:p>
          <a:p>
            <a:r>
              <a:rPr lang="en-US" dirty="0" smtClean="0"/>
              <a:t>Interpolates along lines of longitude/latitude</a:t>
            </a:r>
          </a:p>
          <a:p>
            <a:pPr lvl="1"/>
            <a:r>
              <a:rPr lang="en-US" dirty="0" smtClean="0"/>
              <a:t>Can be weird near 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complex numbers</a:t>
            </a:r>
          </a:p>
          <a:p>
            <a:r>
              <a:rPr lang="en-US" dirty="0" smtClean="0"/>
              <a:t>Interpolations on great circle</a:t>
            </a:r>
          </a:p>
          <a:p>
            <a:r>
              <a:rPr lang="en-US" dirty="0" smtClean="0"/>
              <a:t>Related Geometric Algebra also </a:t>
            </a:r>
            <a:r>
              <a:rPr lang="en-US" dirty="0" smtClean="0"/>
              <a:t>works</a:t>
            </a:r>
          </a:p>
          <a:p>
            <a:pPr lvl="1"/>
            <a:r>
              <a:rPr lang="en-US" dirty="0" smtClean="0"/>
              <a:t>Though </a:t>
            </a:r>
            <a:r>
              <a:rPr lang="en-US" dirty="0" smtClean="0"/>
              <a:t>not as popular in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Imaginary number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imaginary number </a:t>
            </a:r>
            <a:r>
              <a:rPr 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/>
              <a:t> where</a:t>
            </a:r>
          </a:p>
          <a:p>
            <a:r>
              <a:rPr lang="en-US" dirty="0" smtClean="0"/>
              <a:t>Complex number has real and imaginary components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Interpret as points on the 2D plane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Conjugate: negate the imaginary part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25" y="1837500"/>
            <a:ext cx="11811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096" y="4133954"/>
            <a:ext cx="13589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96" y="5395666"/>
            <a:ext cx="1866900" cy="29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096" y="2826668"/>
            <a:ext cx="13589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096" y="3741718"/>
            <a:ext cx="16002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796" y="5009461"/>
            <a:ext cx="1739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Addition: add components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Multiplication</a:t>
            </a:r>
          </a:p>
          <a:p>
            <a:pPr lvl="1"/>
            <a:r>
              <a:rPr lang="en-US" dirty="0" smtClean="0"/>
              <a:t>Component algebra:</a:t>
            </a:r>
          </a:p>
          <a:p>
            <a:pPr lvl="1"/>
            <a:r>
              <a:rPr lang="en-US" dirty="0" smtClean="0"/>
              <a:t>Multiply magnitudes, add angles: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237" y="3639645"/>
            <a:ext cx="31496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08" y="2314335"/>
            <a:ext cx="39624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68" y="3246444"/>
            <a:ext cx="5016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14566</TotalTime>
  <Words>415</Words>
  <Application>Microsoft Macintosh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Times New Roman</vt:lpstr>
      <vt:lpstr>Arial</vt:lpstr>
      <vt:lpstr>Office Theme</vt:lpstr>
      <vt:lpstr>Quaternion Rotation</vt:lpstr>
      <vt:lpstr>Representing Rotation</vt:lpstr>
      <vt:lpstr>Rotation Matrices</vt:lpstr>
      <vt:lpstr>Rotation Matrices</vt:lpstr>
      <vt:lpstr>Euler Angles</vt:lpstr>
      <vt:lpstr>Quaternions</vt:lpstr>
      <vt:lpstr>Complex Numbers</vt:lpstr>
      <vt:lpstr>Imaginary number i</vt:lpstr>
      <vt:lpstr>Complex Arithmetic</vt:lpstr>
      <vt:lpstr>Complex Transformations</vt:lpstr>
      <vt:lpstr>Basic Rotations</vt:lpstr>
      <vt:lpstr>Quaternions</vt:lpstr>
      <vt:lpstr>Quaternion basics</vt:lpstr>
      <vt:lpstr>Quaternion Math</vt:lpstr>
      <vt:lpstr>Quaternion Multiplication</vt:lpstr>
      <vt:lpstr>Quaternion Transformations</vt:lpstr>
      <vt:lpstr>Basic Rotations</vt:lpstr>
      <vt:lpstr>Interpolation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196</cp:revision>
  <dcterms:created xsi:type="dcterms:W3CDTF">2017-09-07T12:57:46Z</dcterms:created>
  <dcterms:modified xsi:type="dcterms:W3CDTF">2018-11-08T18:39:24Z</dcterms:modified>
</cp:coreProperties>
</file>