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11" r:id="rId3"/>
    <p:sldId id="312" r:id="rId4"/>
    <p:sldId id="313" r:id="rId5"/>
    <p:sldId id="315" r:id="rId6"/>
    <p:sldId id="314" r:id="rId7"/>
    <p:sldId id="316" r:id="rId8"/>
    <p:sldId id="317" r:id="rId9"/>
    <p:sldId id="318" r:id="rId10"/>
    <p:sldId id="319" r:id="rId11"/>
    <p:sldId id="320" r:id="rId12"/>
    <p:sldId id="321" r:id="rId13"/>
    <p:sldId id="365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/>
    <p:restoredTop sz="94658"/>
  </p:normalViewPr>
  <p:slideViewPr>
    <p:cSldViewPr snapToGrid="0" snapToObjects="1">
      <p:cViewPr varScale="1">
        <p:scale>
          <a:sx n="154" d="100"/>
          <a:sy n="154" d="100"/>
        </p:scale>
        <p:origin x="60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FE591-CC93-D948-B284-3BB5B265E2F6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F0EDA-5354-9A4F-85FB-C06DA5BB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7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EB2A-6C89-2E4E-95EA-7ECE68D97464}" type="datetimeFigureOut">
              <a:rPr lang="en-US" smtClean="0"/>
              <a:t>4/1/23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  <p:extLst>
      <p:ext uri="{BB962C8B-B14F-4D97-AF65-F5344CB8AC3E}">
        <p14:creationId xmlns:p14="http://schemas.microsoft.com/office/powerpoint/2010/main" val="307452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1598-B3F5-70F9-B638-7AB1B3B2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Hardware-Friendly: Vertex &amp; Index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94980-DE69-0834-696A-9967B28329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Make a list of vertices</a:t>
            </a:r>
          </a:p>
          <a:p>
            <a:pPr lvl="1"/>
            <a:r>
              <a:rPr lang="en-US" dirty="0"/>
              <a:t>Make a list of which vertices connect into triangles</a:t>
            </a:r>
          </a:p>
          <a:p>
            <a:pPr lvl="1"/>
            <a:r>
              <a:rPr lang="en-US" dirty="0"/>
              <a:t>Every 3 indices make a triangle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Very efficient to render</a:t>
            </a:r>
          </a:p>
          <a:p>
            <a:pPr lvl="1"/>
            <a:r>
              <a:rPr lang="en-US" dirty="0"/>
              <a:t>Share vertex data</a:t>
            </a:r>
          </a:p>
          <a:p>
            <a:pPr lvl="1"/>
            <a:r>
              <a:rPr lang="en-US" dirty="0"/>
              <a:t>Finding vertices in a face easy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Finding faces that use a vertex is hard</a:t>
            </a:r>
          </a:p>
          <a:p>
            <a:pPr lvl="1"/>
            <a:r>
              <a:rPr lang="en-US" dirty="0"/>
              <a:t>Finding adjacent faces is hard</a:t>
            </a:r>
          </a:p>
          <a:p>
            <a:pPr lvl="1"/>
            <a:r>
              <a:rPr lang="en-US" dirty="0"/>
              <a:t>Fixed number of vertices per polygon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6D3CBD-3419-C337-564D-08B1C0BF65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Vertex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{1,0,-1},		// vertex 0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{1,0,1},		// vertex 1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{.5,.8,-1},	// vertex 2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{.5,.8,1},	// vertex 3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0,1,2,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2,1,3,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02324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53B2-58E3-8BCB-BE03-9479B5BD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Mesh-Editing: Face-Vertex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E12C4-5AEF-FC5B-D854-E2FAEDE7F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Vertex: position, list of faces</a:t>
            </a:r>
          </a:p>
          <a:p>
            <a:pPr lvl="1"/>
            <a:r>
              <a:rPr lang="en-US" dirty="0"/>
              <a:t>Face: list of vertices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Finding vertices in a face easy</a:t>
            </a:r>
          </a:p>
          <a:p>
            <a:pPr lvl="1"/>
            <a:r>
              <a:rPr lang="en-US" dirty="0"/>
              <a:t>Finding faces that use a vertex is easy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Finding adjacent faces is hard</a:t>
            </a:r>
          </a:p>
          <a:p>
            <a:pPr lvl="1"/>
            <a:r>
              <a:rPr lang="en-US" dirty="0"/>
              <a:t>Less efficient for rendering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E2508E-7FBB-3DA1-A96B-2BF5C5F3BC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Vertex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Vec3 Position;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vector&lt;Face*&gt; Faces;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Face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vector&lt;Vertex*&gt; Vertices;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24174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2618-C8D9-75E9-9A70-963CC15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Mesh-Editing: Half 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03C7-0D69-92FE-9123-1BA22BD7E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Half-Edge (primary structure) </a:t>
            </a:r>
          </a:p>
          <a:p>
            <a:pPr lvl="2"/>
            <a:r>
              <a:rPr lang="en-US" dirty="0"/>
              <a:t>One vertex, one face</a:t>
            </a:r>
          </a:p>
          <a:p>
            <a:pPr lvl="2"/>
            <a:r>
              <a:rPr lang="en-US" dirty="0"/>
              <a:t>Pointer to pair edge</a:t>
            </a:r>
          </a:p>
          <a:p>
            <a:pPr lvl="2"/>
            <a:r>
              <a:rPr lang="en-US" dirty="0"/>
              <a:t>Next edge around face </a:t>
            </a:r>
          </a:p>
          <a:p>
            <a:pPr lvl="1"/>
            <a:r>
              <a:rPr lang="en-US" dirty="0"/>
              <a:t>Face: pointer to (any) half-edge </a:t>
            </a:r>
          </a:p>
          <a:p>
            <a:pPr lvl="1"/>
            <a:r>
              <a:rPr lang="en-US" dirty="0"/>
              <a:t>Vertex: pointer to (any) half-edge</a:t>
            </a:r>
          </a:p>
          <a:p>
            <a:r>
              <a:rPr lang="en-US" dirty="0"/>
              <a:t>Pros </a:t>
            </a:r>
          </a:p>
          <a:p>
            <a:pPr lvl="1"/>
            <a:r>
              <a:rPr lang="en-US" dirty="0"/>
              <a:t>Easy to find adjacent faces, edges &amp; vertices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Lots of bookkeeping to update </a:t>
            </a:r>
          </a:p>
          <a:p>
            <a:pPr lvl="1"/>
            <a:r>
              <a:rPr lang="en-US" dirty="0"/>
              <a:t>Less efficient for rendering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8D86F1-AF10-E37A-174F-F3D05B0C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33542" y="1063229"/>
            <a:ext cx="3853258" cy="3853258"/>
          </a:xfrm>
        </p:spPr>
      </p:pic>
    </p:spTree>
    <p:extLst>
      <p:ext uri="{BB962C8B-B14F-4D97-AF65-F5344CB8AC3E}">
        <p14:creationId xmlns:p14="http://schemas.microsoft.com/office/powerpoint/2010/main" val="4147769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2618-C8D9-75E9-9A70-963CC15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Edge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03C7-0D69-92FE-9123-1BA22BD7E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Adjacent face</a:t>
            </a:r>
          </a:p>
          <a:p>
            <a:pPr lvl="1"/>
            <a:r>
              <a:rPr lang="en-US" dirty="0"/>
              <a:t>face-&gt;edge-&gt;pair-&gt;face</a:t>
            </a:r>
          </a:p>
          <a:p>
            <a:r>
              <a:rPr lang="en-US" dirty="0"/>
              <a:t>Vertices around a face:</a:t>
            </a:r>
          </a:p>
          <a:p>
            <a:pPr lvl="1"/>
            <a:r>
              <a:rPr lang="en-US" dirty="0"/>
              <a:t>face-&gt;edge-&gt;vert</a:t>
            </a:r>
          </a:p>
          <a:p>
            <a:pPr lvl="1"/>
            <a:r>
              <a:rPr lang="en-US" dirty="0"/>
              <a:t>face-&gt;edge-&gt;next-&gt;vert</a:t>
            </a:r>
          </a:p>
          <a:p>
            <a:pPr lvl="1"/>
            <a:r>
              <a:rPr lang="en-US" dirty="0"/>
              <a:t>face-&gt;edge-&gt;next-&gt;next-&gt;vert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Faces around a vertex</a:t>
            </a:r>
          </a:p>
          <a:p>
            <a:pPr lvl="1"/>
            <a:r>
              <a:rPr lang="en-US" dirty="0"/>
              <a:t>vert-&gt;edge-&gt;face</a:t>
            </a:r>
          </a:p>
          <a:p>
            <a:pPr lvl="1"/>
            <a:r>
              <a:rPr lang="en-US" dirty="0"/>
              <a:t>vert-&gt;edge-&gt;next-&gt;pair-&gt;face</a:t>
            </a:r>
          </a:p>
          <a:p>
            <a:pPr lvl="1"/>
            <a:r>
              <a:rPr lang="en-US" dirty="0"/>
              <a:t>vert-&gt;edge-&gt;next-&gt;pair-&gt;next-&gt;face</a:t>
            </a:r>
          </a:p>
          <a:p>
            <a:pPr lvl="1"/>
            <a:r>
              <a:rPr lang="en-US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8D86F1-AF10-E37A-174F-F3D05B0C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970464" y="1200151"/>
            <a:ext cx="3394072" cy="3394072"/>
          </a:xfrm>
        </p:spPr>
      </p:pic>
    </p:spTree>
    <p:extLst>
      <p:ext uri="{BB962C8B-B14F-4D97-AF65-F5344CB8AC3E}">
        <p14:creationId xmlns:p14="http://schemas.microsoft.com/office/powerpoint/2010/main" val="373326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A75496-190E-7EBF-238D-CE0B15C7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0A33F-DEF3-B4CF-0697-B6BDFB57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Maintain multiple representations</a:t>
            </a:r>
          </a:p>
          <a:p>
            <a:pPr lvl="1"/>
            <a:r>
              <a:rPr lang="en-US" dirty="0"/>
              <a:t>Separate vertex location from pointers</a:t>
            </a:r>
          </a:p>
          <a:p>
            <a:pPr lvl="1"/>
            <a:r>
              <a:rPr lang="en-US" dirty="0"/>
              <a:t>Update face during edits </a:t>
            </a:r>
          </a:p>
          <a:p>
            <a:r>
              <a:rPr lang="en-US" dirty="0"/>
              <a:t>Delayed updates</a:t>
            </a:r>
          </a:p>
          <a:p>
            <a:pPr lvl="1"/>
            <a:r>
              <a:rPr lang="en-US" dirty="0"/>
              <a:t>Do mesh updates, then rebuild index/vertex list</a:t>
            </a:r>
          </a:p>
          <a:p>
            <a:pPr lvl="1"/>
            <a:r>
              <a:rPr lang="en-US" dirty="0"/>
              <a:t>Do other partial updates, then rebuild</a:t>
            </a:r>
          </a:p>
          <a:p>
            <a:pPr lvl="1"/>
            <a:r>
              <a:rPr lang="en-US" dirty="0"/>
              <a:t>Traverse and build</a:t>
            </a:r>
          </a:p>
        </p:txBody>
      </p:sp>
    </p:spTree>
    <p:extLst>
      <p:ext uri="{BB962C8B-B14F-4D97-AF65-F5344CB8AC3E}">
        <p14:creationId xmlns:p14="http://schemas.microsoft.com/office/powerpoint/2010/main" val="109379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6430-E5F8-9EDD-061B-5CB4BD4A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19C8D-3900-16D6-666A-9E19B4646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9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59F8-6AF6-B85B-3E3A-D147301A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7956F-C3B4-698C-077A-69EC7A9ED1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Text editor</a:t>
            </a:r>
          </a:p>
          <a:p>
            <a:pPr lvl="1"/>
            <a:r>
              <a:rPr lang="en-US" dirty="0"/>
              <a:t>Only very simple primitives and scenes </a:t>
            </a:r>
          </a:p>
          <a:p>
            <a:r>
              <a:rPr lang="en-US" dirty="0"/>
              <a:t>High-level primitives</a:t>
            </a:r>
          </a:p>
          <a:p>
            <a:pPr lvl="1"/>
            <a:r>
              <a:rPr lang="en-US" dirty="0"/>
              <a:t>Still need to combine several somehow </a:t>
            </a:r>
          </a:p>
          <a:p>
            <a:r>
              <a:rPr lang="en-US" dirty="0"/>
              <a:t>Modeling programs</a:t>
            </a:r>
          </a:p>
          <a:p>
            <a:pPr lvl="1"/>
            <a:r>
              <a:rPr lang="en-US" dirty="0"/>
              <a:t>Maya, 3D Studio, Houdini, </a:t>
            </a:r>
            <a:r>
              <a:rPr lang="en-US" dirty="0" err="1"/>
              <a:t>Autocad</a:t>
            </a:r>
            <a:r>
              <a:rPr lang="en-US" dirty="0"/>
              <a:t>, Blender, ...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FE815E-A375-1D51-F88E-D0E9C8569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8889"/>
            <a:ext cx="4038600" cy="2576597"/>
          </a:xfrm>
        </p:spPr>
      </p:pic>
    </p:spTree>
    <p:extLst>
      <p:ext uri="{BB962C8B-B14F-4D97-AF65-F5344CB8AC3E}">
        <p14:creationId xmlns:p14="http://schemas.microsoft.com/office/powerpoint/2010/main" val="227325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1D2D-9E1E-D6FF-7515-CEF80201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184D8-C791-898B-FC60-3E5C822E36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# hexagonal cylinder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1 0 -1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1 0  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.5 0.866025403784 -1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0 1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0.166666666667 0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1 0 0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.5 0.866025403784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-.5 0.866025403784 0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1/1/1 2/2/1 3/3/2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3/3/2 2/2/1 4/4/2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1/13/1 12/12/6 2/14/1</a:t>
            </a:r>
          </a:p>
          <a:p>
            <a:pPr marL="0" indent="0">
              <a:buNone/>
            </a:pP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CECBB-B9E2-8B65-D88A-7A63C5CB6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5942" y="1200150"/>
            <a:ext cx="3643116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4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BA1D14-8A1B-7D4E-9A8B-B7AE5239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Modeling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19674-572E-ED72-FAAF-3AFC6F31F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Describe physical attributes through code</a:t>
            </a:r>
          </a:p>
          <a:p>
            <a:pPr lvl="1"/>
            <a:r>
              <a:rPr lang="en-US" dirty="0"/>
              <a:t>Shape </a:t>
            </a:r>
          </a:p>
          <a:p>
            <a:pPr lvl="2"/>
            <a:r>
              <a:rPr lang="en-US" dirty="0"/>
              <a:t>Output primitives</a:t>
            </a:r>
          </a:p>
          <a:p>
            <a:pPr lvl="1"/>
            <a:r>
              <a:rPr lang="en-US" dirty="0"/>
              <a:t>Density </a:t>
            </a:r>
          </a:p>
          <a:p>
            <a:pPr lvl="2"/>
            <a:r>
              <a:rPr lang="en-US" dirty="0"/>
              <a:t>Voxels </a:t>
            </a:r>
          </a:p>
          <a:p>
            <a:pPr lvl="2"/>
            <a:r>
              <a:rPr lang="en-US" dirty="0"/>
              <a:t>Couple with a conversion or rendering algorithm</a:t>
            </a:r>
          </a:p>
          <a:p>
            <a:pPr lvl="1"/>
            <a:r>
              <a:rPr lang="en-US" dirty="0"/>
              <a:t>Color, Texture </a:t>
            </a:r>
          </a:p>
          <a:p>
            <a:pPr lvl="2"/>
            <a:r>
              <a:rPr lang="en-US" dirty="0"/>
              <a:t>Enhance an existing shape </a:t>
            </a:r>
          </a:p>
        </p:txBody>
      </p:sp>
    </p:spTree>
    <p:extLst>
      <p:ext uri="{BB962C8B-B14F-4D97-AF65-F5344CB8AC3E}">
        <p14:creationId xmlns:p14="http://schemas.microsoft.com/office/powerpoint/2010/main" val="250784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426F1-44E6-BA67-5193-2777D17C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B28FB-495D-2A2E-21F7-55A8C13D7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structure through </a:t>
            </a:r>
            <a:r>
              <a:rPr lang="en-US" i="1" dirty="0"/>
              <a:t>self-similarity </a:t>
            </a:r>
            <a:r>
              <a:rPr lang="en-US" dirty="0"/>
              <a:t>across scales</a:t>
            </a:r>
          </a:p>
          <a:p>
            <a:r>
              <a:rPr lang="en-US" dirty="0"/>
              <a:t>Recursive structure</a:t>
            </a:r>
          </a:p>
          <a:p>
            <a:r>
              <a:rPr lang="en-US" dirty="0"/>
              <a:t>Small features look </a:t>
            </a:r>
            <a:r>
              <a:rPr lang="en-US" i="1" dirty="0"/>
              <a:t>similar</a:t>
            </a:r>
            <a:r>
              <a:rPr lang="en-US" dirty="0"/>
              <a:t> to larger features </a:t>
            </a:r>
          </a:p>
        </p:txBody>
      </p:sp>
    </p:spTree>
    <p:extLst>
      <p:ext uri="{BB962C8B-B14F-4D97-AF65-F5344CB8AC3E}">
        <p14:creationId xmlns:p14="http://schemas.microsoft.com/office/powerpoint/2010/main" val="314082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1F6-ECD5-C41E-4DE8-B8344F70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C9DC-2C46-553A-A08A-6F8A4ED88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  <a:p>
            <a:pPr lvl="1"/>
            <a:r>
              <a:rPr lang="en-US" dirty="0"/>
              <a:t>Create a </a:t>
            </a:r>
            <a:r>
              <a:rPr lang="en-US" i="1" dirty="0"/>
              <a:t>model</a:t>
            </a:r>
            <a:r>
              <a:rPr lang="en-US" dirty="0"/>
              <a:t> of an object, usually out of a collection of simpler </a:t>
            </a:r>
            <a:r>
              <a:rPr lang="en-US" i="1" dirty="0"/>
              <a:t>primitives</a:t>
            </a:r>
            <a:endParaRPr lang="en-US" dirty="0"/>
          </a:p>
          <a:p>
            <a:r>
              <a:rPr lang="en-US" dirty="0"/>
              <a:t>Primitive</a:t>
            </a:r>
          </a:p>
          <a:p>
            <a:pPr lvl="1"/>
            <a:r>
              <a:rPr lang="en-US" dirty="0"/>
              <a:t>A basic shape directly handled by the renderer</a:t>
            </a:r>
          </a:p>
        </p:txBody>
      </p:sp>
    </p:spTree>
    <p:extLst>
      <p:ext uri="{BB962C8B-B14F-4D97-AF65-F5344CB8AC3E}">
        <p14:creationId xmlns:p14="http://schemas.microsoft.com/office/powerpoint/2010/main" val="2736582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9CBE-6A37-0AC7-BEC0-EB19BD69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Iterated Equations / Mandelbrot 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0289EB-C0E4-5A63-E6D0-A3C80AF95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74962" y="1200150"/>
            <a:ext cx="3394075" cy="3394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89BC2-536A-FB5E-7B3C-2644F21D7409}"/>
              </a:ext>
            </a:extLst>
          </p:cNvPr>
          <p:cNvSpPr txBox="1"/>
          <p:nvPr/>
        </p:nvSpPr>
        <p:spPr>
          <a:xfrm>
            <a:off x="3451500" y="4546480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effectLst/>
                <a:latin typeface="+mj-lt"/>
              </a:rPr>
              <a:t>Image: David E. Joyce 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F1169-CB78-7975-00DF-86A2D5C1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49" y="895350"/>
            <a:ext cx="2679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404C-F22D-74C7-B1CA-05FB22D0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Iterated Replacement / Koch Curve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486CB9-46A6-7270-694F-8A2A1D4D2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08087"/>
            <a:ext cx="5029200" cy="3378200"/>
          </a:xfrm>
        </p:spPr>
      </p:pic>
    </p:spTree>
    <p:extLst>
      <p:ext uri="{BB962C8B-B14F-4D97-AF65-F5344CB8AC3E}">
        <p14:creationId xmlns:p14="http://schemas.microsoft.com/office/powerpoint/2010/main" val="339939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372C-A36A-6F19-0AC2-9E66AE32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Iterated Replacement / Mountains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ECED-934C-710C-5BFA-9A86F4B7C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Randomness in replacement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99A8A-0462-3C2A-7DEA-684292B0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30" y="1919639"/>
            <a:ext cx="5903140" cy="28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9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0B74-AE8D-137A-F631-43739DB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F897C-7A39-E21B-AB17-08ECAB69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Named after original developer: biologist </a:t>
            </a:r>
            <a:r>
              <a:rPr lang="en-US" sz="1800" dirty="0" err="1"/>
              <a:t>Aristid</a:t>
            </a:r>
            <a:r>
              <a:rPr lang="en-US" sz="1800" dirty="0"/>
              <a:t> </a:t>
            </a:r>
            <a:r>
              <a:rPr lang="en-US" sz="1800" dirty="0" err="1"/>
              <a:t>Lindenmayer</a:t>
            </a:r>
            <a:endParaRPr lang="en-US" sz="1800" dirty="0"/>
          </a:p>
          <a:p>
            <a:r>
              <a:rPr lang="en-US" sz="1800" dirty="0"/>
              <a:t>Use </a:t>
            </a:r>
            <a:r>
              <a:rPr lang="en-US" sz="1800" i="1" dirty="0"/>
              <a:t>context-free grammars (CFG)</a:t>
            </a:r>
            <a:r>
              <a:rPr lang="en-US" sz="1800" dirty="0"/>
              <a:t> to specify structural change over generations</a:t>
            </a:r>
          </a:p>
          <a:p>
            <a:r>
              <a:rPr lang="en-US" sz="1800" dirty="0"/>
              <a:t>Often used to simulate a biological growth process </a:t>
            </a:r>
          </a:p>
          <a:p>
            <a:pPr lvl="1"/>
            <a:r>
              <a:rPr lang="en-US" sz="1600" dirty="0"/>
              <a:t>Plants</a:t>
            </a:r>
          </a:p>
          <a:p>
            <a:pPr lvl="1"/>
            <a:r>
              <a:rPr lang="en-US" sz="1600" dirty="0"/>
              <a:t>Seashells</a:t>
            </a:r>
          </a:p>
          <a:p>
            <a:pPr lvl="1"/>
            <a:r>
              <a:rPr lang="en-US" sz="1600" dirty="0"/>
              <a:t>... </a:t>
            </a:r>
          </a:p>
          <a:p>
            <a:r>
              <a:rPr lang="en-US" sz="1800" dirty="0"/>
              <a:t>Variations for other applications</a:t>
            </a:r>
          </a:p>
          <a:p>
            <a:pPr lvl="1"/>
            <a:r>
              <a:rPr lang="en-US" sz="1600" dirty="0"/>
              <a:t>Cities </a:t>
            </a:r>
          </a:p>
          <a:p>
            <a:pPr lvl="1"/>
            <a:r>
              <a:rPr lang="en-US" sz="1600" dirty="0"/>
              <a:t>Building architecture</a:t>
            </a:r>
          </a:p>
          <a:p>
            <a:pPr lvl="1"/>
            <a:r>
              <a:rPr lang="en-US" sz="1600" dirty="0"/>
              <a:t>Cloth weaving</a:t>
            </a:r>
          </a:p>
          <a:p>
            <a:pPr lvl="1"/>
            <a:r>
              <a:rPr lang="en-US" sz="1600" dirty="0"/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295254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AF46-274B-C95D-34BE-2EA87271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Context-Free 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D1C74-5569-92FD-A3AC-08A6A8F8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CFG is defined by G = (V, T, S, P) where</a:t>
            </a:r>
          </a:p>
          <a:p>
            <a:pPr lvl="1"/>
            <a:r>
              <a:rPr lang="en-US" dirty="0"/>
              <a:t>V is a set of </a:t>
            </a:r>
            <a:r>
              <a:rPr lang="en-US" i="1" dirty="0"/>
              <a:t>non-terminals</a:t>
            </a:r>
            <a:r>
              <a:rPr lang="en-US" dirty="0"/>
              <a:t> (change each iteration)</a:t>
            </a:r>
          </a:p>
          <a:p>
            <a:pPr lvl="1"/>
            <a:r>
              <a:rPr lang="en-US" dirty="0"/>
              <a:t>T is a set of </a:t>
            </a:r>
            <a:r>
              <a:rPr lang="en-US" i="1" dirty="0"/>
              <a:t>terminals</a:t>
            </a:r>
            <a:r>
              <a:rPr lang="en-US" dirty="0"/>
              <a:t> (fixed each iteration)</a:t>
            </a:r>
          </a:p>
          <a:p>
            <a:pPr lvl="1"/>
            <a:r>
              <a:rPr lang="en-US" dirty="0"/>
              <a:t>S is a start symbol or string from (V ∪ </a:t>
            </a:r>
            <a:r>
              <a:rPr lang="en-US"/>
              <a:t>T)</a:t>
            </a:r>
            <a:r>
              <a:rPr lang="en-US" baseline="30000"/>
              <a:t> *</a:t>
            </a:r>
            <a:endParaRPr lang="en-US" dirty="0"/>
          </a:p>
          <a:p>
            <a:pPr lvl="1"/>
            <a:r>
              <a:rPr lang="en-US" dirty="0"/>
              <a:t>P is a set of productions (rules) of the form</a:t>
            </a:r>
          </a:p>
          <a:p>
            <a:pPr lvl="2"/>
            <a:r>
              <a:rPr lang="en-US" dirty="0" err="1"/>
              <a:t>A→x</a:t>
            </a:r>
            <a:r>
              <a:rPr lang="en-US" dirty="0"/>
              <a:t>, where A ∈ V and x ∈ (V ∪ T)</a:t>
            </a:r>
            <a:r>
              <a:rPr lang="en-US" baseline="30000" dirty="0"/>
              <a:t>*</a:t>
            </a:r>
            <a:endParaRPr lang="en-US" dirty="0"/>
          </a:p>
          <a:p>
            <a:r>
              <a:rPr lang="en-US" dirty="0"/>
              <a:t>L-System attaches a geometric meaning to each symbol</a:t>
            </a:r>
          </a:p>
        </p:txBody>
      </p:sp>
    </p:spTree>
    <p:extLst>
      <p:ext uri="{BB962C8B-B14F-4D97-AF65-F5344CB8AC3E}">
        <p14:creationId xmlns:p14="http://schemas.microsoft.com/office/powerpoint/2010/main" val="330867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3E22-0715-4075-6B63-EAD86E88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7CBA8-C66D-E07E-D0F9-566984D10F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Non-terminals</a:t>
            </a:r>
          </a:p>
          <a:p>
            <a:pPr lvl="1"/>
            <a:r>
              <a:rPr lang="en-US" dirty="0"/>
              <a:t>A,B, straight line segments </a:t>
            </a:r>
          </a:p>
          <a:p>
            <a:r>
              <a:rPr lang="en-US" dirty="0"/>
              <a:t>Terminals</a:t>
            </a:r>
          </a:p>
          <a:p>
            <a:pPr lvl="1"/>
            <a:r>
              <a:rPr lang="en-US" dirty="0"/>
              <a:t>[ ], branch left 45°</a:t>
            </a:r>
          </a:p>
          <a:p>
            <a:pPr lvl="1"/>
            <a:r>
              <a:rPr lang="en-US" dirty="0"/>
              <a:t>( ), branch right 45°</a:t>
            </a:r>
          </a:p>
          <a:p>
            <a:r>
              <a:rPr lang="en-US" dirty="0"/>
              <a:t>Rules </a:t>
            </a:r>
          </a:p>
          <a:p>
            <a:pPr lvl="1"/>
            <a:r>
              <a:rPr lang="en-US" dirty="0"/>
              <a:t>A → AA</a:t>
            </a:r>
          </a:p>
          <a:p>
            <a:pPr lvl="1"/>
            <a:r>
              <a:rPr lang="en-US" dirty="0"/>
              <a:t>B → A[B]AA(B) </a:t>
            </a:r>
          </a:p>
          <a:p>
            <a:r>
              <a:rPr lang="en-US" dirty="0"/>
              <a:t>Start: B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5D008B-2468-292D-52EB-896627B9C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0753" y="1206220"/>
            <a:ext cx="1511300" cy="23241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3CEA0-2AB0-C715-76B2-46002B38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27" y="2514320"/>
            <a:ext cx="406400" cy="101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42BE20-FB70-E982-285D-62617A15C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1" y="3250920"/>
            <a:ext cx="152400" cy="279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D7D67-A92F-4A7E-40E1-6A7B0B76FA8E}"/>
              </a:ext>
            </a:extLst>
          </p:cNvPr>
          <p:cNvSpPr txBox="1"/>
          <p:nvPr/>
        </p:nvSpPr>
        <p:spPr>
          <a:xfrm>
            <a:off x="4937851" y="35303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1EFF5-D45E-A66E-1551-CF7A37DAFD6A}"/>
              </a:ext>
            </a:extLst>
          </p:cNvPr>
          <p:cNvSpPr txBox="1"/>
          <p:nvPr/>
        </p:nvSpPr>
        <p:spPr>
          <a:xfrm>
            <a:off x="5526146" y="353032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A[B]AA(B)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E9278D-3F4A-4C10-6C81-9CC52C286796}"/>
              </a:ext>
            </a:extLst>
          </p:cNvPr>
          <p:cNvSpPr txBox="1"/>
          <p:nvPr/>
        </p:nvSpPr>
        <p:spPr>
          <a:xfrm>
            <a:off x="6842104" y="3530320"/>
            <a:ext cx="184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AA[A[B]AA(B)]</a:t>
            </a:r>
            <a:br>
              <a:rPr lang="en-US" dirty="0"/>
            </a:br>
            <a:r>
              <a:rPr lang="en-US" dirty="0"/>
              <a:t>AAAA(A[B]AA(B))</a:t>
            </a:r>
          </a:p>
        </p:txBody>
      </p:sp>
    </p:spTree>
    <p:extLst>
      <p:ext uri="{BB962C8B-B14F-4D97-AF65-F5344CB8AC3E}">
        <p14:creationId xmlns:p14="http://schemas.microsoft.com/office/powerpoint/2010/main" val="3522372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415E-9823-AA51-B362-B8405868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F349-72D8-8EAE-7654-C8C00855BC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25.7°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X → F[+X][−X]FX</a:t>
            </a:r>
          </a:p>
          <a:p>
            <a:pPr lvl="1"/>
            <a:r>
              <a:rPr lang="en-US" dirty="0"/>
              <a:t>F → FF</a:t>
            </a:r>
          </a:p>
          <a:p>
            <a:r>
              <a:rPr lang="en-US" dirty="0"/>
              <a:t>7 generations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7CB076-3CF1-D54E-1C4B-E60F56484C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721334" y="1200150"/>
            <a:ext cx="1892331" cy="3394075"/>
          </a:xfrm>
        </p:spPr>
      </p:pic>
    </p:spTree>
    <p:extLst>
      <p:ext uri="{BB962C8B-B14F-4D97-AF65-F5344CB8AC3E}">
        <p14:creationId xmlns:p14="http://schemas.microsoft.com/office/powerpoint/2010/main" val="95396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CD73-F443-67BA-3EC7-FF2DFB0A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A738F-2215-8EDB-CC52-8C04A3CDB4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22.5°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X →F −[[X]+X]+F[+FX]−X </a:t>
            </a:r>
          </a:p>
          <a:p>
            <a:pPr lvl="1"/>
            <a:r>
              <a:rPr lang="en-US" dirty="0"/>
              <a:t>F → FF</a:t>
            </a:r>
          </a:p>
          <a:p>
            <a:r>
              <a:rPr lang="en-US" dirty="0"/>
              <a:t>5 generations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D8A244-AE89-27A7-025D-21ECCD7C3C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305156" y="1200150"/>
            <a:ext cx="2724687" cy="3394075"/>
          </a:xfrm>
        </p:spPr>
      </p:pic>
    </p:spTree>
    <p:extLst>
      <p:ext uri="{BB962C8B-B14F-4D97-AF65-F5344CB8AC3E}">
        <p14:creationId xmlns:p14="http://schemas.microsoft.com/office/powerpoint/2010/main" val="380136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2CA2-F7B8-8A8C-1F19-C8012706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59242-46A3-D5A7-62B8-3A3443FB02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22.5°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F →FF−[F+F+F]+[+F−F−F] </a:t>
            </a:r>
          </a:p>
          <a:p>
            <a:r>
              <a:rPr lang="en-US" dirty="0"/>
              <a:t>4 generations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059CF8-E28C-B211-BE5F-8E425CA203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466132" y="1200150"/>
            <a:ext cx="2402736" cy="3394075"/>
          </a:xfrm>
        </p:spPr>
      </p:pic>
    </p:spTree>
    <p:extLst>
      <p:ext uri="{BB962C8B-B14F-4D97-AF65-F5344CB8AC3E}">
        <p14:creationId xmlns:p14="http://schemas.microsoft.com/office/powerpoint/2010/main" val="125868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B698-C868-12F6-F529-5953283A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D4ABC-D3C5-05A6-CBA6-739DC84AC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3D structure</a:t>
            </a:r>
          </a:p>
          <a:p>
            <a:r>
              <a:rPr lang="en-US" dirty="0"/>
              <a:t>Randomness</a:t>
            </a:r>
          </a:p>
          <a:p>
            <a:pPr lvl="1"/>
            <a:r>
              <a:rPr lang="en-US" dirty="0"/>
              <a:t>Multiple rules w/ probabilities</a:t>
            </a:r>
          </a:p>
          <a:p>
            <a:r>
              <a:rPr lang="en-US" dirty="0"/>
              <a:t>Different shapes</a:t>
            </a:r>
          </a:p>
          <a:p>
            <a:pPr lvl="1"/>
            <a:r>
              <a:rPr lang="en-US" dirty="0"/>
              <a:t>Leaves, flowers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214FA4-5FC4-0E0E-2593-2BB862544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754592" y="1200150"/>
            <a:ext cx="4038970" cy="32239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0AA9A-F09D-5622-D85D-7B53EA2A83B2}"/>
              </a:ext>
            </a:extLst>
          </p:cNvPr>
          <p:cNvSpPr txBox="1"/>
          <p:nvPr/>
        </p:nvSpPr>
        <p:spPr>
          <a:xfrm>
            <a:off x="5075118" y="4426531"/>
            <a:ext cx="339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88</a:t>
            </a:r>
          </a:p>
        </p:txBody>
      </p:sp>
    </p:spTree>
    <p:extLst>
      <p:ext uri="{BB962C8B-B14F-4D97-AF65-F5344CB8AC3E}">
        <p14:creationId xmlns:p14="http://schemas.microsoft.com/office/powerpoint/2010/main" val="322082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7748-E98C-ACF8-435C-6DA3C62F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9C30-F721-4B99-B213-AD06E2711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Triangles &amp; Polygons</a:t>
            </a:r>
          </a:p>
          <a:p>
            <a:pPr lvl="1"/>
            <a:r>
              <a:rPr lang="en-US" dirty="0"/>
              <a:t>Most common, usually the only choice for interactive</a:t>
            </a:r>
          </a:p>
          <a:p>
            <a:r>
              <a:rPr lang="en-US" dirty="0"/>
              <a:t>Patches, Spheres, Cylinders, ...</a:t>
            </a:r>
          </a:p>
          <a:p>
            <a:pPr lvl="1"/>
            <a:r>
              <a:rPr lang="en-US" dirty="0"/>
              <a:t>Often converted to simpler primitives within the renderer</a:t>
            </a:r>
          </a:p>
          <a:p>
            <a:r>
              <a:rPr lang="en-US" dirty="0"/>
              <a:t>Volumes</a:t>
            </a:r>
          </a:p>
          <a:p>
            <a:pPr lvl="1"/>
            <a:r>
              <a:rPr lang="en-US" dirty="0"/>
              <a:t>What's at each point in space?</a:t>
            </a:r>
          </a:p>
          <a:p>
            <a:pPr lvl="1"/>
            <a:r>
              <a:rPr lang="en-US" dirty="0"/>
              <a:t>Often with some transparent material</a:t>
            </a:r>
          </a:p>
          <a:p>
            <a:pPr lvl="1"/>
            <a:r>
              <a:rPr lang="en-US" dirty="0"/>
              <a:t>Usually a different rendering algorithm from surfaces</a:t>
            </a:r>
          </a:p>
        </p:txBody>
      </p:sp>
    </p:spTree>
    <p:extLst>
      <p:ext uri="{BB962C8B-B14F-4D97-AF65-F5344CB8AC3E}">
        <p14:creationId xmlns:p14="http://schemas.microsoft.com/office/powerpoint/2010/main" val="1480708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594A-6191-2931-D1B3-CDEBE097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49780-63F3-3897-C76A-D3BA58E193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Remove portions outside guiding shape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A8D5C9-F36B-740A-882E-533B926BA9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648200" y="1550987"/>
            <a:ext cx="4038600" cy="26924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993A62-27CB-2AED-C627-300CB2E6EC4A}"/>
              </a:ext>
            </a:extLst>
          </p:cNvPr>
          <p:cNvSpPr txBox="1"/>
          <p:nvPr/>
        </p:nvSpPr>
        <p:spPr>
          <a:xfrm>
            <a:off x="4381500" y="42252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94</a:t>
            </a:r>
          </a:p>
        </p:txBody>
      </p:sp>
    </p:spTree>
    <p:extLst>
      <p:ext uri="{BB962C8B-B14F-4D97-AF65-F5344CB8AC3E}">
        <p14:creationId xmlns:p14="http://schemas.microsoft.com/office/powerpoint/2010/main" val="1834468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B9DF-5F35-1A64-3828-9B560DDD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446325-A0D1-0129-1878-F3474E34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32014" y="1200150"/>
            <a:ext cx="5079972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33CFF1-17C9-ABE4-7409-0F9A938FD7CC}"/>
              </a:ext>
            </a:extLst>
          </p:cNvPr>
          <p:cNvSpPr txBox="1"/>
          <p:nvPr/>
        </p:nvSpPr>
        <p:spPr>
          <a:xfrm>
            <a:off x="2286000" y="4583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94</a:t>
            </a:r>
          </a:p>
        </p:txBody>
      </p:sp>
    </p:spTree>
    <p:extLst>
      <p:ext uri="{BB962C8B-B14F-4D97-AF65-F5344CB8AC3E}">
        <p14:creationId xmlns:p14="http://schemas.microsoft.com/office/powerpoint/2010/main" val="130978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1A19-4252-33A8-5146-8F2BE72D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7BB9-D62E-6FD5-C625-E3F4EEFEF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Alternative to explicitly defining structure</a:t>
            </a:r>
          </a:p>
          <a:p>
            <a:pPr lvl="1"/>
            <a:r>
              <a:rPr lang="en-US" dirty="0"/>
              <a:t>Define statistical properties </a:t>
            </a:r>
          </a:p>
          <a:p>
            <a:r>
              <a:rPr lang="en-US" dirty="0"/>
              <a:t>Energy a function of frequency</a:t>
            </a:r>
          </a:p>
          <a:p>
            <a:pPr lvl="1"/>
            <a:r>
              <a:rPr lang="en-US" dirty="0"/>
              <a:t>Higher frequency, less energy</a:t>
            </a:r>
          </a:p>
          <a:p>
            <a:pPr lvl="1"/>
            <a:r>
              <a:rPr lang="en-US" dirty="0"/>
              <a:t>Characterizes roughness of surface</a:t>
            </a:r>
          </a:p>
          <a:p>
            <a:pPr lvl="1"/>
            <a:r>
              <a:rPr lang="en-US" dirty="0"/>
              <a:t>Natural phenomena tend to be 1/f </a:t>
            </a:r>
          </a:p>
        </p:txBody>
      </p:sp>
    </p:spTree>
    <p:extLst>
      <p:ext uri="{BB962C8B-B14F-4D97-AF65-F5344CB8AC3E}">
        <p14:creationId xmlns:p14="http://schemas.microsoft.com/office/powerpoint/2010/main" val="4224355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82D2-1A64-C7E2-6D1B-21FB884A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Noise-Based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89752-CF55-950E-5B0A-833C71F15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Band-limited </a:t>
            </a:r>
            <a:r>
              <a:rPr lang="en-US" i="1" dirty="0"/>
              <a:t>Perlin noise </a:t>
            </a:r>
            <a:r>
              <a:rPr lang="en-US" dirty="0"/>
              <a:t>function</a:t>
            </a:r>
          </a:p>
          <a:p>
            <a:pPr lvl="1"/>
            <a:r>
              <a:rPr lang="en-US" dirty="0"/>
              <a:t>Most energy between 1/2 and 1 cycle per unit</a:t>
            </a:r>
          </a:p>
          <a:p>
            <a:pPr lvl="1"/>
            <a:r>
              <a:rPr lang="en-US" dirty="0"/>
              <a:t>Average value is 0</a:t>
            </a:r>
          </a:p>
          <a:p>
            <a:pPr lvl="1"/>
            <a:r>
              <a:rPr lang="en-US" dirty="0"/>
              <a:t>Random, but repeatable</a:t>
            </a:r>
          </a:p>
          <a:p>
            <a:pPr lvl="1"/>
            <a:r>
              <a:rPr lang="en-US" dirty="0"/>
              <a:t>1D, 2D, 3D &amp; 4D versions common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5CBA3-D9FE-AD08-4887-42213E72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31992"/>
            <a:ext cx="7772400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4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48A9-ACA1-CA40-36CE-782E4DC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56556-3895-A3EE-42D7-64114458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 noise </a:t>
            </a:r>
            <a:r>
              <a:rPr lang="en-US" i="1" dirty="0"/>
              <a:t>octaves</a:t>
            </a:r>
          </a:p>
          <a:p>
            <a:pPr lvl="1"/>
            <a:r>
              <a:rPr lang="en-US" dirty="0"/>
              <a:t>n(x) + n(2 x)/2 + n(4 x)/4 + …</a:t>
            </a:r>
          </a:p>
          <a:p>
            <a:r>
              <a:rPr lang="en-US" dirty="0"/>
              <a:t>Stop adding when frequency too high to see</a:t>
            </a:r>
          </a:p>
        </p:txBody>
      </p:sp>
    </p:spTree>
    <p:extLst>
      <p:ext uri="{BB962C8B-B14F-4D97-AF65-F5344CB8AC3E}">
        <p14:creationId xmlns:p14="http://schemas.microsoft.com/office/powerpoint/2010/main" val="3864091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7187"/>
            <a:ext cx="7772400" cy="79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78070"/>
            <a:ext cx="7772400" cy="79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058953"/>
            <a:ext cx="7772400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8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1" y="1297187"/>
            <a:ext cx="7772398" cy="79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1" y="2678070"/>
            <a:ext cx="7772398" cy="79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1" y="4058953"/>
            <a:ext cx="7772398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1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1" y="1297187"/>
            <a:ext cx="7772398" cy="799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1" y="2678070"/>
            <a:ext cx="7772398" cy="799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1" y="4058953"/>
            <a:ext cx="7772398" cy="7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2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CEC2-CFAB-7347-9A4C-4E91E919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Noise-Based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FE87-350E-EC94-6CCD-8670C62B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Landscape height is an </a:t>
            </a:r>
            <a:r>
              <a:rPr lang="en-US" dirty="0" err="1"/>
              <a:t>fBm</a:t>
            </a:r>
            <a:r>
              <a:rPr lang="en-US" dirty="0"/>
              <a:t> function of </a:t>
            </a:r>
            <a:r>
              <a:rPr lang="en-US" dirty="0" err="1"/>
              <a:t>x,y</a:t>
            </a:r>
            <a:endParaRPr lang="en-US" dirty="0"/>
          </a:p>
          <a:p>
            <a:pPr lvl="1"/>
            <a:r>
              <a:rPr lang="en-US" dirty="0"/>
              <a:t>Color from elevation a few octaves before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20AF7-A12A-D06E-6187-B6D0B9C7803E}"/>
              </a:ext>
            </a:extLst>
          </p:cNvPr>
          <p:cNvSpPr txBox="1"/>
          <p:nvPr/>
        </p:nvSpPr>
        <p:spPr>
          <a:xfrm>
            <a:off x="5392271" y="4546879"/>
            <a:ext cx="219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Image: Ken Musgrave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48569-9362-29E8-168B-27B91B05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63271" y="236577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D57D-E13C-586A-12A8-D52DFC64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Multifractal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7BA4-0779-5248-710D-489D5CBF3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roughness across fractal</a:t>
            </a:r>
          </a:p>
          <a:p>
            <a:pPr lvl="1"/>
            <a:r>
              <a:rPr lang="en-US" dirty="0"/>
              <a:t>Scaling (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4</a:t>
            </a:r>
            <a:r>
              <a:rPr lang="en-US" dirty="0"/>
              <a:t>,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8</a:t>
            </a:r>
            <a:r>
              <a:rPr lang="en-US" dirty="0"/>
              <a:t>, …) becomes a function</a:t>
            </a:r>
          </a:p>
          <a:p>
            <a:r>
              <a:rPr lang="en-US" dirty="0"/>
              <a:t>Here, scale is a function of altitude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D9E23-B3B9-1589-F74B-1447E8FE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0" y="2897387"/>
            <a:ext cx="7772400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1B52E-CE3B-8490-AE72-A9FC10C03148}"/>
              </a:ext>
            </a:extLst>
          </p:cNvPr>
          <p:cNvSpPr txBox="1"/>
          <p:nvPr/>
        </p:nvSpPr>
        <p:spPr>
          <a:xfrm>
            <a:off x="3472628" y="4840487"/>
            <a:ext cx="219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Image: Ken Musgrave</a:t>
            </a:r>
          </a:p>
        </p:txBody>
      </p:sp>
    </p:spTree>
    <p:extLst>
      <p:ext uri="{BB962C8B-B14F-4D97-AF65-F5344CB8AC3E}">
        <p14:creationId xmlns:p14="http://schemas.microsoft.com/office/powerpoint/2010/main" val="259410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F4AC9D-A2CF-D9CB-AFEE-CF7810546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854700" y="2084387"/>
            <a:ext cx="1625600" cy="16256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FC43459-F35F-B4B5-92EC-E498E3829C41}"/>
              </a:ext>
            </a:extLst>
          </p:cNvPr>
          <p:cNvGrpSpPr/>
          <p:nvPr/>
        </p:nvGrpSpPr>
        <p:grpSpPr>
          <a:xfrm>
            <a:off x="5051798" y="2414576"/>
            <a:ext cx="3635002" cy="1269989"/>
            <a:chOff x="5051798" y="2414576"/>
            <a:chExt cx="3635002" cy="12699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561FD5-9F6A-C4CF-19CF-D95E0E2E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200" y="2439997"/>
              <a:ext cx="1244600" cy="939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24CE15-AB20-FA70-FF7A-E66108D39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7600" y="2414576"/>
              <a:ext cx="1244600" cy="939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AD9DB-2BE3-4B48-9135-2B1C1E9C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8879" y="2414576"/>
              <a:ext cx="1244600" cy="939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0FCFF1-112D-73F8-BDAA-409C5D6F44D1}"/>
                </a:ext>
              </a:extLst>
            </p:cNvPr>
            <p:cNvSpPr txBox="1"/>
            <p:nvPr/>
          </p:nvSpPr>
          <p:spPr>
            <a:xfrm>
              <a:off x="5051798" y="3315233"/>
              <a:ext cx="3231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Images: Friedrich </a:t>
              </a:r>
              <a:r>
                <a:rPr lang="en-US" dirty="0" err="1"/>
                <a:t>Lohmueller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4204C7-150C-E43D-4B0B-FEDA9BF621CE}"/>
              </a:ext>
            </a:extLst>
          </p:cNvPr>
          <p:cNvGrpSpPr/>
          <p:nvPr/>
        </p:nvGrpSpPr>
        <p:grpSpPr>
          <a:xfrm>
            <a:off x="5032749" y="1739387"/>
            <a:ext cx="3231403" cy="2341019"/>
            <a:chOff x="5051798" y="2611853"/>
            <a:chExt cx="3231403" cy="2341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47558C-D70A-6720-8463-B7D28857D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4100" y="2611853"/>
              <a:ext cx="3229101" cy="19589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8C1E5-856D-13C6-636F-C1A130FF58B9}"/>
                </a:ext>
              </a:extLst>
            </p:cNvPr>
            <p:cNvSpPr txBox="1"/>
            <p:nvPr/>
          </p:nvSpPr>
          <p:spPr>
            <a:xfrm>
              <a:off x="5051798" y="4583540"/>
              <a:ext cx="3229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Images: Paul Bourke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6DF1E7-1A4C-FFF4-2BFA-7895CADD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Composing Primitives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59170-6C66-A306-D0C4-C8C2D61E9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Collections of large numbers of primitives</a:t>
            </a:r>
          </a:p>
          <a:p>
            <a:pPr lvl="1"/>
            <a:r>
              <a:rPr lang="en-US" dirty="0"/>
              <a:t>Sometimes called Boundary Representation (</a:t>
            </a:r>
            <a:r>
              <a:rPr lang="en-US" i="1" dirty="0" err="1"/>
              <a:t>Brep</a:t>
            </a:r>
            <a:r>
              <a:rPr lang="en-US" dirty="0"/>
              <a:t>)</a:t>
            </a:r>
          </a:p>
          <a:p>
            <a:r>
              <a:rPr lang="en-US" dirty="0"/>
              <a:t>Constructive Solid Geometry (</a:t>
            </a:r>
            <a:r>
              <a:rPr lang="en-US" i="1" dirty="0"/>
              <a:t>CSG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Set operations (union, intersection, difference)</a:t>
            </a:r>
          </a:p>
          <a:p>
            <a:r>
              <a:rPr lang="en-US" dirty="0"/>
              <a:t>Implicit Models &amp; Blobs</a:t>
            </a:r>
          </a:p>
          <a:p>
            <a:pPr lvl="1"/>
            <a:r>
              <a:rPr lang="en-US" dirty="0"/>
              <a:t>Surface where f(</a:t>
            </a:r>
            <a:r>
              <a:rPr lang="en-US" dirty="0" err="1"/>
              <a:t>x,y,z</a:t>
            </a:r>
            <a:r>
              <a:rPr lang="en-US" dirty="0"/>
              <a:t>)=0</a:t>
            </a:r>
          </a:p>
          <a:p>
            <a:pPr lvl="1"/>
            <a:r>
              <a:rPr lang="en-US" i="1" dirty="0"/>
              <a:t>Signed Distance Field</a:t>
            </a:r>
            <a:r>
              <a:rPr lang="en-US" dirty="0"/>
              <a:t> where f() gives distance to surface (+ outside, – inside)</a:t>
            </a:r>
            <a:endParaRPr lang="en-US" i="1" dirty="0"/>
          </a:p>
          <a:p>
            <a:pPr lvl="1"/>
            <a:r>
              <a:rPr lang="en-US" dirty="0"/>
              <a:t>Sum, product, min, etc. of simpler functions</a:t>
            </a:r>
          </a:p>
        </p:txBody>
      </p:sp>
    </p:spTree>
    <p:extLst>
      <p:ext uri="{BB962C8B-B14F-4D97-AF65-F5344CB8AC3E}">
        <p14:creationId xmlns:p14="http://schemas.microsoft.com/office/powerpoint/2010/main" val="31955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4C7946-D3B1-66A8-5BF2-444712DD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Functions or Blobby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46869-A232-5284-BB2F-E7230BDEEE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Model as a combination of implicit functions</a:t>
            </a:r>
          </a:p>
          <a:p>
            <a:r>
              <a:rPr lang="en-US" dirty="0"/>
              <a:t>Surface at threshold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C8CBA0B-E750-EB3F-7D42-DF65D927C0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70356" y="1200150"/>
            <a:ext cx="3594287" cy="33940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679F4-8D6A-84BE-18D5-16BF3023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043" y="2661556"/>
            <a:ext cx="2692913" cy="1932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4882D-0350-E7BB-5C2A-3CD10CB45F5B}"/>
              </a:ext>
            </a:extLst>
          </p:cNvPr>
          <p:cNvSpPr txBox="1"/>
          <p:nvPr/>
        </p:nvSpPr>
        <p:spPr>
          <a:xfrm>
            <a:off x="1518672" y="4568189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Liang, et al., PG'01</a:t>
            </a:r>
          </a:p>
        </p:txBody>
      </p:sp>
    </p:spTree>
    <p:extLst>
      <p:ext uri="{BB962C8B-B14F-4D97-AF65-F5344CB8AC3E}">
        <p14:creationId xmlns:p14="http://schemas.microsoft.com/office/powerpoint/2010/main" val="1639845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8723-0D34-45F3-28ED-05824A84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Implicit and Polygonal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3EA3E-5B77-56AD-CB02-8EAC3256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09283" y="1200150"/>
            <a:ext cx="4525433" cy="33940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315D17-3861-F2DD-F437-A17DAADC1879}"/>
              </a:ext>
            </a:extLst>
          </p:cNvPr>
          <p:cNvSpPr txBox="1"/>
          <p:nvPr/>
        </p:nvSpPr>
        <p:spPr>
          <a:xfrm>
            <a:off x="2262716" y="45681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Bloomenthal</a:t>
            </a:r>
            <a:r>
              <a:rPr lang="en-US" dirty="0"/>
              <a:t>, SIGGRAPH 85</a:t>
            </a:r>
          </a:p>
        </p:txBody>
      </p:sp>
    </p:spTree>
    <p:extLst>
      <p:ext uri="{BB962C8B-B14F-4D97-AF65-F5344CB8AC3E}">
        <p14:creationId xmlns:p14="http://schemas.microsoft.com/office/powerpoint/2010/main" val="66749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2D20-4C63-DF2B-AD7E-B44E4DC3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A10FC-E70A-B5FE-889C-27FE47B74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noise to implicit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09FEE-B370-8ABD-5709-91EE6189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80565" y="1826440"/>
            <a:ext cx="2980765" cy="298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DA535-6684-F23C-17C8-0553D58A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4694" y="1826440"/>
            <a:ext cx="2980764" cy="298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0C9D6-F493-7D81-32E1-8DF00E67D78D}"/>
              </a:ext>
            </a:extLst>
          </p:cNvPr>
          <p:cNvSpPr txBox="1"/>
          <p:nvPr/>
        </p:nvSpPr>
        <p:spPr>
          <a:xfrm>
            <a:off x="3263034" y="4807205"/>
            <a:ext cx="311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Perlin &amp; </a:t>
            </a:r>
            <a:r>
              <a:rPr lang="en-US" dirty="0" err="1"/>
              <a:t>Hoffert</a:t>
            </a:r>
            <a:r>
              <a:rPr lang="en-US" dirty="0"/>
              <a:t>, SIGGRAPH 89</a:t>
            </a:r>
          </a:p>
        </p:txBody>
      </p:sp>
    </p:spTree>
    <p:extLst>
      <p:ext uri="{BB962C8B-B14F-4D97-AF65-F5344CB8AC3E}">
        <p14:creationId xmlns:p14="http://schemas.microsoft.com/office/powerpoint/2010/main" val="2870746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FCD1-3DAD-6E65-2D4B-9FE90048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00AEB-BF38-82CF-D96B-F038D07E4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</a:t>
            </a:r>
          </a:p>
          <a:p>
            <a:pPr lvl="1"/>
            <a:r>
              <a:rPr lang="en-US" dirty="0"/>
              <a:t>Simulate growth, development </a:t>
            </a: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Simulate formation or erosion </a:t>
            </a:r>
          </a:p>
          <a:p>
            <a:r>
              <a:rPr lang="en-US" dirty="0"/>
              <a:t>Compare to L-system or noise, where goal is just to “look right” </a:t>
            </a:r>
          </a:p>
        </p:txBody>
      </p:sp>
    </p:spTree>
    <p:extLst>
      <p:ext uri="{BB962C8B-B14F-4D97-AF65-F5344CB8AC3E}">
        <p14:creationId xmlns:p14="http://schemas.microsoft.com/office/powerpoint/2010/main" val="3651325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BEFB-3748-5A18-D84D-BB824CF7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Simulations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2D056F-BA40-D18A-7A51-C615B90E36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457200" y="1384004"/>
            <a:ext cx="4038600" cy="302636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387F02-4E40-FAFC-353A-E71C42360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970462" y="1200150"/>
            <a:ext cx="3394075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9D798-E9C8-57DE-CABC-F2711AB17B1D}"/>
              </a:ext>
            </a:extLst>
          </p:cNvPr>
          <p:cNvSpPr txBox="1"/>
          <p:nvPr/>
        </p:nvSpPr>
        <p:spPr>
          <a:xfrm>
            <a:off x="1100674" y="4361814"/>
            <a:ext cx="275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Fowler, et al., SIGGRAPH 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1F674-6F2E-D02C-FA93-4E1E246C10FB}"/>
              </a:ext>
            </a:extLst>
          </p:cNvPr>
          <p:cNvSpPr txBox="1"/>
          <p:nvPr/>
        </p:nvSpPr>
        <p:spPr>
          <a:xfrm>
            <a:off x="4495799" y="45942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Fleischer, et al., SIGGRAPH 95</a:t>
            </a:r>
          </a:p>
        </p:txBody>
      </p:sp>
    </p:spTree>
    <p:extLst>
      <p:ext uri="{BB962C8B-B14F-4D97-AF65-F5344CB8AC3E}">
        <p14:creationId xmlns:p14="http://schemas.microsoft.com/office/powerpoint/2010/main" val="1970975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A5DB-B45D-5CA5-643A-B8EB4BC7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Simulations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CE9D2A-C8CE-655E-DE50-BB48D9F60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57200" y="1063229"/>
            <a:ext cx="2505150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A9A0E4-C039-80E6-69F3-FEDE57627EA9}"/>
              </a:ext>
            </a:extLst>
          </p:cNvPr>
          <p:cNvSpPr txBox="1"/>
          <p:nvPr/>
        </p:nvSpPr>
        <p:spPr>
          <a:xfrm>
            <a:off x="304557" y="4457304"/>
            <a:ext cx="2810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Fowler, et al., SIGGRAPH 92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A02E96-EB4E-6CCC-2696-76E648C7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0822" y="1063227"/>
            <a:ext cx="3394075" cy="3394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B627C-8BAA-6C39-322D-59AB3106A0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97445" y="1063228"/>
            <a:ext cx="2252524" cy="3394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656A85-FC71-5F80-1B87-5FC9AF3CEE4D}"/>
              </a:ext>
            </a:extLst>
          </p:cNvPr>
          <p:cNvSpPr txBox="1"/>
          <p:nvPr/>
        </p:nvSpPr>
        <p:spPr>
          <a:xfrm>
            <a:off x="3895652" y="44573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Turk, SIGGRAPH 91</a:t>
            </a:r>
          </a:p>
        </p:txBody>
      </p:sp>
    </p:spTree>
    <p:extLst>
      <p:ext uri="{BB962C8B-B14F-4D97-AF65-F5344CB8AC3E}">
        <p14:creationId xmlns:p14="http://schemas.microsoft.com/office/powerpoint/2010/main" val="1663779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44A0-7711-4CF4-77FF-3C79B5A5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Simulation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6DE89-7EE7-06D3-3D67-F2D5C1746B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Erosion, Deposition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82C90B-BA45-1A05-A172-FAFB1CFD6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33542" y="1063229"/>
            <a:ext cx="3667916" cy="36679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B00C4-3D40-4307-B15D-4D236A2DE728}"/>
              </a:ext>
            </a:extLst>
          </p:cNvPr>
          <p:cNvSpPr txBox="1"/>
          <p:nvPr/>
        </p:nvSpPr>
        <p:spPr>
          <a:xfrm>
            <a:off x="4381500" y="47259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Kenji Nagashima, Visual Computer 1997</a:t>
            </a:r>
          </a:p>
        </p:txBody>
      </p:sp>
    </p:spTree>
    <p:extLst>
      <p:ext uri="{BB962C8B-B14F-4D97-AF65-F5344CB8AC3E}">
        <p14:creationId xmlns:p14="http://schemas.microsoft.com/office/powerpoint/2010/main" val="226724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F9F0A-B9B3-33AF-E0D9-B5226E23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from Objects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3E1D20-C62C-E714-08DE-07F21531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General concept</a:t>
            </a:r>
          </a:p>
          <a:p>
            <a:pPr lvl="1"/>
            <a:r>
              <a:rPr lang="en-US" dirty="0"/>
              <a:t>Find points on surface</a:t>
            </a:r>
          </a:p>
          <a:p>
            <a:pPr lvl="1"/>
            <a:r>
              <a:rPr lang="en-US" dirty="0"/>
              <a:t>Connect into mesh </a:t>
            </a:r>
          </a:p>
          <a:p>
            <a:r>
              <a:rPr lang="en-US" dirty="0"/>
              <a:t>Mechanical</a:t>
            </a:r>
          </a:p>
          <a:p>
            <a:r>
              <a:rPr lang="en-US" dirty="0"/>
              <a:t>Triangulation </a:t>
            </a:r>
          </a:p>
          <a:p>
            <a:pPr lvl="1"/>
            <a:r>
              <a:rPr lang="en-US" dirty="0"/>
              <a:t>Laser</a:t>
            </a:r>
          </a:p>
          <a:p>
            <a:pPr lvl="1"/>
            <a:r>
              <a:rPr lang="en-US" dirty="0"/>
              <a:t>Structured Light</a:t>
            </a:r>
          </a:p>
          <a:p>
            <a:pPr lvl="1"/>
            <a:r>
              <a:rPr lang="en-US" dirty="0"/>
              <a:t>Multiple Cameras </a:t>
            </a:r>
          </a:p>
          <a:p>
            <a:r>
              <a:rPr lang="en-US" dirty="0"/>
              <a:t>CAT scan / MRI </a:t>
            </a:r>
          </a:p>
        </p:txBody>
      </p:sp>
    </p:spTree>
    <p:extLst>
      <p:ext uri="{BB962C8B-B14F-4D97-AF65-F5344CB8AC3E}">
        <p14:creationId xmlns:p14="http://schemas.microsoft.com/office/powerpoint/2010/main" val="2167661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F6C7-F88A-E848-6FF3-471481B2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3C85F-75BB-9C53-89EC-9F367248C4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Touch tip to surface</a:t>
            </a:r>
          </a:p>
          <a:p>
            <a:r>
              <a:rPr lang="en-US" dirty="0"/>
              <a:t>Measure joint angles</a:t>
            </a:r>
          </a:p>
          <a:p>
            <a:r>
              <a:rPr lang="en-US" dirty="0"/>
              <a:t>Compute tip location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079A62-E2A5-A4DA-4EE5-4F9C3A02DB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965134" y="1200150"/>
            <a:ext cx="3404731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7867-C78B-4ADB-C8AD-4270A944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DE2BA-A4BB-91AA-F834-923D5B816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Ray from light at A</a:t>
            </a:r>
          </a:p>
          <a:p>
            <a:r>
              <a:rPr lang="en-US" dirty="0"/>
              <a:t>Seen at pixel B</a:t>
            </a:r>
          </a:p>
          <a:p>
            <a:r>
              <a:rPr lang="en-US" dirty="0"/>
              <a:t>Point at ray intersection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4D7B0-B93B-F099-D2CD-F0326E7E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03723"/>
            <a:ext cx="4572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51F1-BE1E-5DEA-141E-0853A5AB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EA93D-BDB0-672C-232C-60F57680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43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1C393-F43F-3997-C45D-724575F0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9EEE1-3602-B8B0-B9E4-08935C8C0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Intersection of edge from light source/projector and ray through camera pixel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385E2-EADE-14C3-F73E-79C7B204D761}"/>
              </a:ext>
            </a:extLst>
          </p:cNvPr>
          <p:cNvSpPr txBox="1"/>
          <p:nvPr/>
        </p:nvSpPr>
        <p:spPr>
          <a:xfrm>
            <a:off x="457200" y="4752855"/>
            <a:ext cx="15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9E035-3F49-0F0D-A34F-ADB782497810}"/>
              </a:ext>
            </a:extLst>
          </p:cNvPr>
          <p:cNvSpPr txBox="1"/>
          <p:nvPr/>
        </p:nvSpPr>
        <p:spPr>
          <a:xfrm>
            <a:off x="6991336" y="4731545"/>
            <a:ext cx="169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Resulting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FA621-C2EB-6B54-4105-89300F39053E}"/>
              </a:ext>
            </a:extLst>
          </p:cNvPr>
          <p:cNvSpPr txBox="1"/>
          <p:nvPr/>
        </p:nvSpPr>
        <p:spPr>
          <a:xfrm>
            <a:off x="2259663" y="47315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Zhang, </a:t>
            </a:r>
            <a:r>
              <a:rPr lang="en-US" dirty="0" err="1"/>
              <a:t>Curless</a:t>
            </a:r>
            <a:r>
              <a:rPr lang="en-US" dirty="0"/>
              <a:t> and Seitz, 3DPVT 2002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B9D3A-09A0-47F9-4DB9-1296435CE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2201" y="2328137"/>
            <a:ext cx="3193531" cy="2424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1348D-4E47-C60A-EE0E-2B820A353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053" y="2339147"/>
            <a:ext cx="3193897" cy="24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5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F191-2543-87EB-55D5-FE8F90F9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A7AB-F22C-A1AB-B9B3-DEE59BA2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Computer vision algorithm to find common features</a:t>
            </a:r>
          </a:p>
          <a:p>
            <a:r>
              <a:rPr lang="en-US" sz="2000" dirty="0"/>
              <a:t>Triangulate to optimize cameras and points in 3D space</a:t>
            </a:r>
          </a:p>
          <a:p>
            <a:r>
              <a:rPr lang="en-US" sz="2000" dirty="0"/>
              <a:t>Reconstruct dense mesh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6A33D-EE34-F4F0-0296-C5BF7661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9506"/>
            <a:ext cx="3290046" cy="2467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8CC91-2C30-EE9E-73CF-3255BAAD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23" y="2397854"/>
            <a:ext cx="3036186" cy="2469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97F05-0637-69F9-D251-556CFBBE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5" r="27213"/>
          <a:stretch/>
        </p:blipFill>
        <p:spPr>
          <a:xfrm>
            <a:off x="7200186" y="2397854"/>
            <a:ext cx="1486614" cy="24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51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F92E-99F2-C361-06B0-F88F3A96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02C84-F5F8-37FA-1C2E-9BE6AA52C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data visually</a:t>
            </a:r>
          </a:p>
          <a:p>
            <a:pPr lvl="1"/>
            <a:r>
              <a:rPr lang="en-US" dirty="0"/>
              <a:t>Increase understanding, recognize patterns</a:t>
            </a:r>
          </a:p>
          <a:p>
            <a:pPr lvl="1"/>
            <a:r>
              <a:rPr lang="en-US" dirty="0"/>
              <a:t>Measurements, simulation, other info</a:t>
            </a:r>
          </a:p>
        </p:txBody>
      </p:sp>
    </p:spTree>
    <p:extLst>
      <p:ext uri="{BB962C8B-B14F-4D97-AF65-F5344CB8AC3E}">
        <p14:creationId xmlns:p14="http://schemas.microsoft.com/office/powerpoint/2010/main" val="2363195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5D62-CDA3-587C-7AA6-5718B57C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974E-D9AE-9B5A-D67E-0A8F52F3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3D 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DB109-8025-A31D-45BA-22A73529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93758" y="1711706"/>
            <a:ext cx="6556483" cy="33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95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7CA2-E9BB-E3DD-668C-A9DABB5D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4916-20EE-5A3E-F1D5-17B444116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3D, but showing non-visual aspects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2706F-BC69-4886-4BC8-03BA9A01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5164" y="1750468"/>
            <a:ext cx="4213671" cy="33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8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C68B-C3B4-0BB1-B2A4-D59B0A4D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55F4-96D2-6D19-71EB-21DBF7B39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not traditionally 3D at all (</a:t>
            </a:r>
            <a:r>
              <a:rPr lang="en-US" i="1" dirty="0"/>
              <a:t>info vis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AFED5-8FDC-37CD-F74C-3423A52B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92624" y="1788653"/>
            <a:ext cx="4558751" cy="33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ABD1EC-4549-0E34-AC11-590081D6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Definitions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C05C2-01A0-B7CA-F782-8FC30185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Vertex: all data at a point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pPr lvl="1"/>
            <a:r>
              <a:rPr lang="en-US" dirty="0"/>
              <a:t>Texture coordinates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May count as new vertex if </a:t>
            </a:r>
            <a:r>
              <a:rPr lang="en-US" i="1" dirty="0"/>
              <a:t>any</a:t>
            </a:r>
            <a:r>
              <a:rPr lang="en-US" dirty="0"/>
              <a:t> of these differ</a:t>
            </a:r>
          </a:p>
          <a:p>
            <a:r>
              <a:rPr lang="en-US" dirty="0"/>
              <a:t>Edge: Line between vertices</a:t>
            </a:r>
          </a:p>
          <a:p>
            <a:r>
              <a:rPr lang="en-US" dirty="0"/>
              <a:t>Face: Area between a set of vertices and edges</a:t>
            </a:r>
          </a:p>
          <a:p>
            <a:pPr lvl="1"/>
            <a:r>
              <a:rPr lang="en-US" dirty="0"/>
              <a:t>Assume planar</a:t>
            </a:r>
          </a:p>
          <a:p>
            <a:pPr lvl="1"/>
            <a:r>
              <a:rPr lang="en-US" dirty="0"/>
              <a:t>May have fixed # vertices, may not</a:t>
            </a:r>
          </a:p>
        </p:txBody>
      </p:sp>
    </p:spTree>
    <p:extLst>
      <p:ext uri="{BB962C8B-B14F-4D97-AF65-F5344CB8AC3E}">
        <p14:creationId xmlns:p14="http://schemas.microsoft.com/office/powerpoint/2010/main" val="238381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E69F-500E-407E-7D6D-A6E4991C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C66D5-C3F2-9445-AED9-4D0DDFCB2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Application-friendly</a:t>
            </a:r>
          </a:p>
          <a:p>
            <a:pPr lvl="1"/>
            <a:r>
              <a:rPr lang="en-US" dirty="0"/>
              <a:t>Polygon list</a:t>
            </a:r>
          </a:p>
          <a:p>
            <a:pPr lvl="1"/>
            <a:r>
              <a:rPr lang="en-US" dirty="0"/>
              <a:t>(or whatever makes sense to the application) </a:t>
            </a:r>
          </a:p>
          <a:p>
            <a:r>
              <a:rPr lang="en-US" dirty="0"/>
              <a:t>Hardware-friendly</a:t>
            </a:r>
          </a:p>
          <a:p>
            <a:pPr lvl="1"/>
            <a:r>
              <a:rPr lang="en-US" dirty="0"/>
              <a:t>Vertex list</a:t>
            </a:r>
          </a:p>
          <a:p>
            <a:pPr lvl="1"/>
            <a:r>
              <a:rPr lang="en-US" dirty="0"/>
              <a:t>Vertex + Index lists </a:t>
            </a:r>
          </a:p>
          <a:p>
            <a:r>
              <a:rPr lang="en-US" dirty="0"/>
              <a:t>Mesh editing-friendly</a:t>
            </a:r>
          </a:p>
          <a:p>
            <a:pPr lvl="1"/>
            <a:r>
              <a:rPr lang="en-US" dirty="0"/>
              <a:t>Face-Vertex</a:t>
            </a:r>
          </a:p>
          <a:p>
            <a:pPr lvl="1"/>
            <a:r>
              <a:rPr lang="en-US" dirty="0"/>
              <a:t>Winged Edge</a:t>
            </a:r>
          </a:p>
          <a:p>
            <a:pPr lvl="1"/>
            <a:r>
              <a:rPr lang="en-US" dirty="0"/>
              <a:t>Half Edge </a:t>
            </a:r>
          </a:p>
          <a:p>
            <a:r>
              <a:rPr lang="en-US" dirty="0"/>
              <a:t>Hybrid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8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CF06-F021-112C-BF50-E7C64398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Application-Friendly: Polygon 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AA75-B39C-E934-E8CB-150795A597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Define a polygon object</a:t>
            </a:r>
          </a:p>
          <a:p>
            <a:pPr lvl="1"/>
            <a:r>
              <a:rPr lang="en-US" dirty="0"/>
              <a:t>Put a bunch of them in a list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Flexible</a:t>
            </a:r>
          </a:p>
          <a:p>
            <a:pPr lvl="1"/>
            <a:r>
              <a:rPr lang="en-US" dirty="0"/>
              <a:t>Fits application needs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 to figure out how polygons are connected</a:t>
            </a:r>
          </a:p>
          <a:p>
            <a:pPr lvl="1"/>
            <a:r>
              <a:rPr lang="en-US" dirty="0"/>
              <a:t>Duplication of vertex data</a:t>
            </a:r>
          </a:p>
          <a:p>
            <a:pPr lvl="1"/>
            <a:r>
              <a:rPr lang="en-US" dirty="0"/>
              <a:t>Inefficient to render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ECE46B-AEBC-167A-8F40-3FC1B9AD7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class Polygon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vector&lt;Vertex&gt; verts;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void render();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PolygonList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vector&lt;Polygon&gt; polys;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void render();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0195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40EA-3380-16E1-9ABD-DA65E797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Hardware-Friendly: Vertex Array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63C65-A5CD-4D57-27C1-76A8AAF613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Make a list of vertices</a:t>
            </a:r>
          </a:p>
          <a:p>
            <a:pPr lvl="1"/>
            <a:r>
              <a:rPr lang="en-US" dirty="0"/>
              <a:t>Every 3 form a triangle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Relatively efficient to render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 to figure out how faces are connected</a:t>
            </a:r>
          </a:p>
          <a:p>
            <a:pPr lvl="1"/>
            <a:r>
              <a:rPr lang="en-US" dirty="0"/>
              <a:t>Duplication of vertex data</a:t>
            </a:r>
          </a:p>
          <a:p>
            <a:pPr lvl="1"/>
            <a:r>
              <a:rPr lang="en-US" dirty="0"/>
              <a:t>Fixed number of vertices per polygon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C56F3F-B040-1112-ADED-FEEE2B6EE3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Vertex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VertexArray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{1,0,-1},{1,0,1},{.5,.8,-1},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{.5,.8,-1},{1,0,1},{.5,.8,1},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7555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1700</Words>
  <Application>Microsoft Macintosh PowerPoint</Application>
  <PresentationFormat>On-screen Show (16:9)</PresentationFormat>
  <Paragraphs>376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Courier New</vt:lpstr>
      <vt:lpstr>Office Theme</vt:lpstr>
      <vt:lpstr>Modeling</vt:lpstr>
      <vt:lpstr>Modeling?</vt:lpstr>
      <vt:lpstr>Primitives</vt:lpstr>
      <vt:lpstr>Composing Primitives</vt:lpstr>
      <vt:lpstr>Representations</vt:lpstr>
      <vt:lpstr>Mesh Definitions</vt:lpstr>
      <vt:lpstr>Mesh Representations</vt:lpstr>
      <vt:lpstr>Application-Friendly: Polygon List </vt:lpstr>
      <vt:lpstr>Hardware-Friendly: Vertex Array</vt:lpstr>
      <vt:lpstr>Hardware-Friendly: Vertex &amp; Index Arrays</vt:lpstr>
      <vt:lpstr>Mesh-Editing: Face-Vertex</vt:lpstr>
      <vt:lpstr>Mesh-Editing: Half Edge</vt:lpstr>
      <vt:lpstr>Half Edge Examples</vt:lpstr>
      <vt:lpstr>Hybrid</vt:lpstr>
      <vt:lpstr>Modeling Approaches</vt:lpstr>
      <vt:lpstr>Manual</vt:lpstr>
      <vt:lpstr>Manual</vt:lpstr>
      <vt:lpstr>Procedural Modeling</vt:lpstr>
      <vt:lpstr>Fractals</vt:lpstr>
      <vt:lpstr>Iterated Equations / Mandelbrot Set</vt:lpstr>
      <vt:lpstr>Iterated Replacement / Koch Curve</vt:lpstr>
      <vt:lpstr>Iterated Replacement / Mountains</vt:lpstr>
      <vt:lpstr>L-System Modeling</vt:lpstr>
      <vt:lpstr>Context-Free Grammar</vt:lpstr>
      <vt:lpstr>L-System Example</vt:lpstr>
      <vt:lpstr>L-System Example</vt:lpstr>
      <vt:lpstr>L-System Example</vt:lpstr>
      <vt:lpstr>L-System Example</vt:lpstr>
      <vt:lpstr>Additions</vt:lpstr>
      <vt:lpstr>Pruning</vt:lpstr>
      <vt:lpstr>Pruning</vt:lpstr>
      <vt:lpstr>Spectral Synthesis</vt:lpstr>
      <vt:lpstr>Noise-Based Synthesis</vt:lpstr>
      <vt:lpstr>Fractional Brownian Motion (fBm)</vt:lpstr>
      <vt:lpstr>Fractional Brownian Motion</vt:lpstr>
      <vt:lpstr>Fractional Brownian Motion</vt:lpstr>
      <vt:lpstr>Fractional Brownian Motion</vt:lpstr>
      <vt:lpstr>Noise-Based Landscape</vt:lpstr>
      <vt:lpstr>Multifractal</vt:lpstr>
      <vt:lpstr>Implicit Functions or Blobby Modeling</vt:lpstr>
      <vt:lpstr>Hybrid Implicit and Polygonal</vt:lpstr>
      <vt:lpstr>Hypertexture</vt:lpstr>
      <vt:lpstr>Simulations</vt:lpstr>
      <vt:lpstr>Biological Simulations</vt:lpstr>
      <vt:lpstr>Biological Simulations</vt:lpstr>
      <vt:lpstr>Physical Simulation</vt:lpstr>
      <vt:lpstr>Scan from Objects</vt:lpstr>
      <vt:lpstr>Mechanical Scan</vt:lpstr>
      <vt:lpstr>Triangulation</vt:lpstr>
      <vt:lpstr>Structured Light</vt:lpstr>
      <vt:lpstr>Multiple Cameras</vt:lpstr>
      <vt:lpstr>Visualization</vt:lpstr>
      <vt:lpstr>Visualization Example</vt:lpstr>
      <vt:lpstr>Visualization Example</vt:lpstr>
      <vt:lpstr>Visualization Example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Light, Color &amp; Perception</dc:title>
  <dc:creator>Marc Olano</dc:creator>
  <cp:lastModifiedBy>Marc Olano</cp:lastModifiedBy>
  <cp:revision>66</cp:revision>
  <dcterms:created xsi:type="dcterms:W3CDTF">2011-11-29T13:16:20Z</dcterms:created>
  <dcterms:modified xsi:type="dcterms:W3CDTF">2023-04-01T22:17:22Z</dcterms:modified>
</cp:coreProperties>
</file>