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6" r:id="rId3"/>
    <p:sldId id="328" r:id="rId4"/>
    <p:sldId id="329" r:id="rId5"/>
    <p:sldId id="416" r:id="rId6"/>
    <p:sldId id="332" r:id="rId7"/>
    <p:sldId id="333" r:id="rId8"/>
    <p:sldId id="334" r:id="rId9"/>
    <p:sldId id="335" r:id="rId10"/>
    <p:sldId id="336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9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338" r:id="rId29"/>
    <p:sldId id="415" r:id="rId30"/>
    <p:sldId id="341" r:id="rId31"/>
    <p:sldId id="342" r:id="rId32"/>
    <p:sldId id="343" r:id="rId33"/>
    <p:sldId id="344" r:id="rId34"/>
    <p:sldId id="37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6" y="-80"/>
      </p:cViewPr>
      <p:guideLst>
        <p:guide orient="horz"/>
        <p:guide pos="1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B8FE61-0D19-2147-B43B-D6E016CD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7B887D-3940-0743-B615-503F842C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4C11-C8E4-F142-B739-304A82EBCA7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FBB80-5002-404F-8F0D-1DD0E7699E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E203B-3C1D-5B4D-A182-BF5A2D970F9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153F-DEB2-3A49-A621-AD0D04C2E3B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A72626-EEBA-FA42-970E-42742C6E3B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050A6-CFCB-3347-B86F-F27ED6462A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4D561-12CE-0A48-AE36-BAFCC4B3002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7AC86-3758-9A46-BDF7-3FD3A8B3937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2661-3D00-2645-9ECD-26B2639F558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93610-1E30-4841-BA9E-C9CC796B2E2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BD3914-0A8E-AC46-8FAB-C086C54EE7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66392-7855-824E-A394-F3858078B1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7CA03B-AABE-D440-83F0-E84AC82DD27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64EC0-E220-134D-93E4-B3A01EA4971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3542A-DFBB-4046-9D6E-B791639B96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B9A0B-2998-6E45-B216-0FFF71624C1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EFABA-B994-764C-8423-DD6370EE8F6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21087-3632-F14A-89EC-50DF0248DCC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A4799-BB91-9D47-83FF-0B1B703BA0D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CE106-D447-4F48-A10A-714AE7E35CB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1685-5271-4441-8562-DCCFC815680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6427-AE81-5B42-BCAF-CD1361985C5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61091-2520-4445-9439-7249FB8D46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F2F7A-3A7A-F042-B3F8-106A4FF3AA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5F462-61D9-E548-B0CA-0DFCEDF2C96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85137-7D88-264E-86FA-AF967A150B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8B63-D5BF-C142-A47D-22799186026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29665-6F4D-EF43-BDA4-398B2BF5BC0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0AD8-C363-2E45-AFC2-6AAA38CF71F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6294-D924-9048-A752-A566AB99EFE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05249-E921-C342-837D-38C03EA5BDE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60FFF-BC4A-4C48-AC81-6C7BD022144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9C48-82CF-DF4D-AFDE-7051E87F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2EEA-B291-DE44-8295-EB97B63C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C862-0EA6-5F48-B108-D35121BBE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7E5-C376-C342-9A9B-5EB82D85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4A77-3BAB-9C41-A9D6-5100FDFAC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17D-0BEB-C540-8C6C-FDA11B85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9CFF-1DFB-5843-96C5-549C9D1E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DD19-3909-A44F-A53B-3FB85672C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C1F6-FB77-1A46-813E-61AB2531F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F0A8-98FF-4043-8A08-465B148A5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E8F0-4661-BB4C-B55B-74EFD6DD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9E4EE-3705-A741-BC32-B2FE7F5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Graphics Pipeline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Hidden Surfaces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</a:rPr>
              <a:t>CMSC 435/634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3.	Surface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is completely in front S relative to viewing direction.	</a:t>
            </a: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Substitute all vertices of 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Calibri" charset="0"/>
              </a:rPr>
              <a:t> into plane equation for </a:t>
            </a:r>
            <a:r>
              <a:rPr lang="en-US" altLang="ja-JP" dirty="0" smtClean="0">
                <a:latin typeface="Calibri" charset="0"/>
              </a:rPr>
              <a:t>S</a:t>
            </a:r>
            <a:endParaRPr lang="en-US" altLang="ja-JP" dirty="0">
              <a:latin typeface="Calibri" charset="0"/>
            </a:endParaRPr>
          </a:p>
          <a:p>
            <a:pPr marL="914400" lvl="1" indent="-457200" eaLnBrk="1" hangingPunct="1">
              <a:buFont typeface="Arial" charset="0"/>
              <a:buChar char="•"/>
            </a:pPr>
            <a:r>
              <a:rPr lang="en-US" altLang="ja-JP" dirty="0" smtClean="0">
                <a:latin typeface="Calibri" charset="0"/>
              </a:rPr>
              <a:t>if </a:t>
            </a:r>
            <a:r>
              <a:rPr lang="en-US" altLang="ja-JP" dirty="0">
                <a:latin typeface="Calibri" charset="0"/>
              </a:rPr>
              <a:t>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Calibri" charset="0"/>
              </a:rPr>
              <a:t>outside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Calibri" charset="0"/>
              </a:rPr>
              <a:t> ( &gt;0</a:t>
            </a:r>
            <a:r>
              <a:rPr lang="en-US" altLang="ja-JP" dirty="0" smtClean="0">
                <a:latin typeface="Calibri" charset="0"/>
              </a:rPr>
              <a:t>), no </a:t>
            </a:r>
            <a:r>
              <a:rPr lang="en-US" altLang="ja-JP" dirty="0">
                <a:latin typeface="Calibri" charset="0"/>
              </a:rPr>
              <a:t>ambiguity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56" y="3810000"/>
            <a:ext cx="31952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Binary Space Partitioning</a:t>
            </a:r>
            <a:endParaRPr lang="en-US" dirty="0"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7474" r="-1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p</a:t>
            </a:r>
            <a:r>
              <a:rPr lang="en-US" dirty="0" err="1" smtClean="0">
                <a:latin typeface="Calibri" charset="0"/>
              </a:rPr>
              <a:t>gon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3 as root, split on its plane</a:t>
            </a:r>
          </a:p>
          <a:p>
            <a:pPr eaLnBrk="1" hangingPunct="1"/>
            <a:r>
              <a:rPr lang="en-US" dirty="0" err="1">
                <a:latin typeface="Calibri" charset="0"/>
              </a:rPr>
              <a:t>Pgon</a:t>
            </a:r>
            <a:r>
              <a:rPr lang="en-US" dirty="0">
                <a:latin typeface="Calibri" charset="0"/>
              </a:rPr>
              <a:t> 5 split into 5a and 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175494"/>
            <a:ext cx="6477000" cy="4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left subtree at pgon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97100"/>
            <a:ext cx="6477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Split right subtree at pgon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197918"/>
            <a:ext cx="6934200" cy="46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a BSP Tree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Alternate tree if splits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are </a:t>
            </a:r>
            <a:r>
              <a:rPr lang="en-US" dirty="0">
                <a:latin typeface="Calibri" charset="0"/>
              </a:rPr>
              <a:t>made at 5, 4, 3,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05000"/>
            <a:ext cx="72092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Building the Tree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BSPTree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 ( Polygon list 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</a:t>
            </a:r>
            <a:r>
              <a:rPr lang="en-US" sz="2000" dirty="0" smtClean="0">
                <a:latin typeface="Courier" charset="0"/>
              </a:rPr>
              <a:t>if </a:t>
            </a:r>
            <a:r>
              <a:rPr lang="en-US" sz="2000" dirty="0">
                <a:latin typeface="Courier" charset="0"/>
              </a:rPr>
              <a:t>( list is empty ) </a:t>
            </a:r>
            <a:endParaRPr lang="en-US" sz="2000" dirty="0" smtClean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return </a:t>
            </a:r>
            <a:r>
              <a:rPr lang="en-US" sz="2000" dirty="0">
                <a:latin typeface="Courier" charset="0"/>
              </a:rPr>
              <a:t>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root </a:t>
            </a:r>
            <a:r>
              <a:rPr lang="en-US" sz="2000" dirty="0">
                <a:latin typeface="Courier" charset="0"/>
              </a:rPr>
              <a:t>= some polygon ; remove it from the 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</a:t>
            </a:r>
            <a:r>
              <a:rPr lang="en-US" sz="2000" dirty="0" smtClean="0">
                <a:latin typeface="Courier" charset="0"/>
              </a:rPr>
              <a:t>backlist </a:t>
            </a:r>
            <a:r>
              <a:rPr lang="en-US" sz="2000" dirty="0">
                <a:latin typeface="Courier" charset="0"/>
              </a:rPr>
              <a:t>=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= null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</a:t>
            </a:r>
            <a:r>
              <a:rPr lang="en-US" sz="2000" dirty="0" smtClean="0">
                <a:latin typeface="Courier" charset="0"/>
              </a:rPr>
              <a:t>for </a:t>
            </a:r>
            <a:r>
              <a:rPr lang="en-US" sz="2000" dirty="0">
                <a:latin typeface="Courier" charset="0"/>
              </a:rPr>
              <a:t>( each remaining polygon in the list 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</a:t>
            </a:r>
            <a:r>
              <a:rPr lang="en-US" sz="2000" dirty="0" smtClean="0">
                <a:latin typeface="Courier" charset="0"/>
              </a:rPr>
              <a:t>if </a:t>
            </a:r>
            <a:r>
              <a:rPr lang="en-US" sz="2000" dirty="0">
                <a:latin typeface="Courier" charset="0"/>
              </a:rPr>
              <a:t>( p in front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p,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</a:t>
            </a:r>
            <a:r>
              <a:rPr lang="en-US" sz="2000" dirty="0" smtClean="0">
                <a:latin typeface="Courier" charset="0"/>
              </a:rPr>
              <a:t>else </a:t>
            </a:r>
            <a:r>
              <a:rPr lang="en-US" sz="2000" dirty="0">
                <a:latin typeface="Courier" charset="0"/>
              </a:rPr>
              <a:t>if ( p in back of root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p, backlist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	</a:t>
            </a:r>
            <a:r>
              <a:rPr lang="en-US" sz="2000" dirty="0" smtClean="0">
                <a:latin typeface="Courier" charset="0"/>
              </a:rPr>
              <a:t>else</a:t>
            </a: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splitPolygon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p,root,frontpart,backpart</a:t>
            </a:r>
            <a:r>
              <a:rPr lang="en-US" sz="2000" dirty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</a:t>
            </a:r>
            <a:r>
              <a:rPr lang="en-US" sz="2000" dirty="0" err="1">
                <a:latin typeface="Courier" charset="0"/>
              </a:rPr>
              <a:t>frontpart</a:t>
            </a:r>
            <a:r>
              <a:rPr lang="en-US" sz="2000" dirty="0">
                <a:latin typeface="Courier" charset="0"/>
              </a:rPr>
              <a:t>, 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 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	    </a:t>
            </a: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 err="1" smtClean="0">
                <a:latin typeface="Courier" charset="0"/>
              </a:rPr>
              <a:t>addToList</a:t>
            </a:r>
            <a:r>
              <a:rPr lang="en-US" sz="2000" dirty="0" smtClean="0">
                <a:latin typeface="Courier" charset="0"/>
              </a:rPr>
              <a:t> </a:t>
            </a:r>
            <a:r>
              <a:rPr lang="en-US" sz="2000" dirty="0">
                <a:latin typeface="Courier" charset="0"/>
              </a:rPr>
              <a:t>( </a:t>
            </a:r>
            <a:r>
              <a:rPr lang="en-US" sz="2000" dirty="0" err="1">
                <a:latin typeface="Courier" charset="0"/>
              </a:rPr>
              <a:t>backpart</a:t>
            </a:r>
            <a:r>
              <a:rPr lang="en-US" sz="2000" dirty="0">
                <a:latin typeface="Courier" charset="0"/>
              </a:rPr>
              <a:t>, backlist </a:t>
            </a:r>
            <a:r>
              <a:rPr lang="en-US" sz="20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sz="2000" dirty="0">
              <a:latin typeface="Courier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 smtClean="0">
                <a:latin typeface="Courier" charset="0"/>
              </a:rPr>
              <a:t>  </a:t>
            </a:r>
            <a:r>
              <a:rPr lang="en-US" sz="2000" dirty="0">
                <a:latin typeface="Courier" charset="0"/>
              </a:rPr>
              <a:t>return (</a:t>
            </a:r>
            <a:r>
              <a:rPr lang="en-US" sz="2000" dirty="0" err="1">
                <a:latin typeface="Courier" charset="0"/>
              </a:rPr>
              <a:t>combineTree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</a:t>
            </a:r>
            <a:r>
              <a:rPr lang="en-US" sz="2000" dirty="0" err="1">
                <a:latin typeface="Courier" charset="0"/>
              </a:rPr>
              <a:t>frontlist</a:t>
            </a:r>
            <a:r>
              <a:rPr lang="en-US" sz="2000" dirty="0">
                <a:latin typeface="Courier" charset="0"/>
              </a:rPr>
              <a:t>)</a:t>
            </a:r>
            <a:r>
              <a:rPr lang="en-US" sz="2000" dirty="0" smtClean="0">
                <a:latin typeface="Courier" charset="0"/>
              </a:rPr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</a:t>
            </a:r>
            <a:r>
              <a:rPr lang="en-US" sz="2000" dirty="0" smtClean="0">
                <a:latin typeface="Courier" charset="0"/>
              </a:rPr>
              <a:t>                     root</a:t>
            </a:r>
            <a:r>
              <a:rPr lang="en-US" sz="2000" dirty="0">
                <a:latin typeface="Courier" charset="0"/>
              </a:rPr>
              <a:t>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              </a:t>
            </a:r>
            <a:r>
              <a:rPr lang="en-US" sz="2000" dirty="0" err="1" smtClean="0">
                <a:latin typeface="Courier" charset="0"/>
              </a:rPr>
              <a:t>MakeBSP</a:t>
            </a:r>
            <a:r>
              <a:rPr lang="en-US" sz="2000" dirty="0">
                <a:latin typeface="Courier" charset="0"/>
              </a:rPr>
              <a:t>(backlist))</a:t>
            </a:r>
            <a:r>
              <a:rPr lang="en-US" sz="2000" dirty="0" smtClean="0">
                <a:latin typeface="Courier" charset="0"/>
              </a:rPr>
              <a:t>)</a:t>
            </a:r>
            <a:endParaRPr lang="en-US" sz="20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Tree: Displaying the Tree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err="1">
                <a:latin typeface="Courier" charset="0"/>
              </a:rPr>
              <a:t>DisplayBSP</a:t>
            </a:r>
            <a:r>
              <a:rPr lang="en-US" sz="1800" dirty="0">
                <a:latin typeface="Courier" charset="0"/>
              </a:rPr>
              <a:t> ( tree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if ( tree not empty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if ( viewer in front of root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back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DisplayPolygon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root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front </a:t>
            </a:r>
            <a:r>
              <a:rPr lang="en-US" sz="1800" dirty="0" smtClean="0">
                <a:latin typeface="Courier" charset="0"/>
              </a:rPr>
              <a:t>)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     </a:t>
            </a:r>
            <a:r>
              <a:rPr lang="en-US" sz="1800" dirty="0" smtClean="0">
                <a:latin typeface="Courier" charset="0"/>
              </a:rPr>
              <a:t>else</a:t>
            </a:r>
            <a:endParaRPr lang="en-US" sz="1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front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DisplayPolygon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root </a:t>
            </a:r>
            <a:r>
              <a:rPr lang="en-US" sz="1800" dirty="0" smtClean="0">
                <a:latin typeface="Courier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 </a:t>
            </a:r>
            <a:r>
              <a:rPr lang="en-US" sz="1800" dirty="0" smtClean="0">
                <a:latin typeface="Courier" charset="0"/>
              </a:rPr>
              <a:t>       </a:t>
            </a:r>
            <a:r>
              <a:rPr lang="en-US" sz="1800" dirty="0" err="1" smtClean="0">
                <a:latin typeface="Courier" charset="0"/>
              </a:rPr>
              <a:t>DisplayBSP</a:t>
            </a:r>
            <a:r>
              <a:rPr lang="en-US" sz="1800" dirty="0" smtClean="0">
                <a:latin typeface="Courier" charset="0"/>
              </a:rPr>
              <a:t> </a:t>
            </a:r>
            <a:r>
              <a:rPr lang="en-US" sz="1800" dirty="0">
                <a:latin typeface="Courier" charset="0"/>
              </a:rPr>
              <a:t>( tree -&gt; back 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BSP Tree Display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Built BSP tree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/>
          <a:stretch/>
        </p:blipFill>
        <p:spPr>
          <a:xfrm>
            <a:off x="2971800" y="2324150"/>
            <a:ext cx="5739362" cy="4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4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BSP Tree Display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C in front of 3 (order back/front)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draw 4/5b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C in back of 4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			nothing in front of </a:t>
            </a:r>
            <a:r>
              <a:rPr lang="en-US" sz="2000" dirty="0" smtClean="0">
                <a:latin typeface="Calibri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4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5b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draw 3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draw 1/2/5a branch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C in back of 2 (order front/back)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5a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2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 charset="0"/>
              </a:rPr>
              <a:t>	</a:t>
            </a:r>
            <a:r>
              <a:rPr lang="en-US" sz="2000" dirty="0" smtClean="0">
                <a:latin typeface="Calibri" charset="0"/>
              </a:rPr>
              <a:t>			draw 1</a:t>
            </a:r>
            <a:endParaRPr lang="en-US" sz="20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71999" cy="2892366"/>
          </a:xfrm>
          <a:prstGeom prst="rect">
            <a:avLst/>
          </a:prstGeom>
        </p:spPr>
      </p:pic>
      <p:pic>
        <p:nvPicPr>
          <p:cNvPr id="6" name="Picture 5" descr="BSP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7" name="Picture 6" descr="BS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8" name="Picture 7" descr="BS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9" name="Picture 8" descr="BSP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1" name="Picture 10" descr="BSP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  <p:pic>
        <p:nvPicPr>
          <p:cNvPr id="12" name="Picture 11" descr="BSP6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8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Visibility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 can convert simple primitives to </a:t>
            </a:r>
            <a:r>
              <a:rPr lang="en-US" dirty="0" smtClean="0">
                <a:latin typeface="Calibri" charset="0"/>
              </a:rPr>
              <a:t>pixels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Which </a:t>
            </a:r>
            <a:r>
              <a:rPr lang="en-US" dirty="0">
                <a:latin typeface="Calibri" charset="0"/>
              </a:rPr>
              <a:t>primitives (or </a:t>
            </a:r>
            <a:r>
              <a:rPr lang="en-US" dirty="0" smtClean="0">
                <a:latin typeface="Calibri" charset="0"/>
              </a:rPr>
              <a:t>parts </a:t>
            </a:r>
            <a:r>
              <a:rPr lang="en-US" dirty="0">
                <a:latin typeface="Calibri" charset="0"/>
              </a:rPr>
              <a:t>of primitives) should be visible?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42672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Simply problem by considering only one scanline at a time</a:t>
            </a:r>
          </a:p>
          <a:p>
            <a:pPr eaLnBrk="1" hangingPunct="1"/>
            <a:r>
              <a:rPr lang="en-US">
                <a:latin typeface="Calibri" charset="0"/>
              </a:rPr>
              <a:t>intersection of 3D scene with plane through scanline</a:t>
            </a:r>
          </a:p>
        </p:txBody>
      </p:sp>
      <p:pic>
        <p:nvPicPr>
          <p:cNvPr id="83971" name="Picture 4" descr="vis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76725"/>
            <a:ext cx="37068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5" descr="visM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7068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486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3340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Consider xz slice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Calculate where visibility can change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Decide visibility in each span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288862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8829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4419600"/>
            <a:ext cx="1930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Algorithm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Sort polygons into sorted surface table (SST) based on </a:t>
            </a:r>
            <a:r>
              <a:rPr lang="en-US" sz="2000" dirty="0" smtClean="0">
                <a:latin typeface="Courier" charset="0"/>
              </a:rPr>
              <a:t>first Y</a:t>
            </a:r>
            <a:endParaRPr lang="en-US" sz="2000" dirty="0">
              <a:latin typeface="Courier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Initialize y and active surface table (AST)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Y = first nonempty </a:t>
            </a:r>
            <a:r>
              <a:rPr lang="en-US" sz="2000" dirty="0" err="1">
                <a:latin typeface="Courier" charset="0"/>
              </a:rPr>
              <a:t>scanline</a:t>
            </a:r>
            <a:endParaRPr lang="en-US" sz="2000" dirty="0">
              <a:latin typeface="Courier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AST = SST[y]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Repeat until AST and SST are empty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Identify spans for this </a:t>
            </a:r>
            <a:r>
              <a:rPr lang="en-US" sz="1800" dirty="0" err="1">
                <a:latin typeface="Courier" charset="0"/>
              </a:rPr>
              <a:t>scanline</a:t>
            </a:r>
            <a:r>
              <a:rPr lang="en-US" sz="1800" dirty="0">
                <a:latin typeface="Courier" charset="0"/>
              </a:rPr>
              <a:t> (sorted on x)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For each span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determine visible element (based on z)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fill pixel intensities with values from element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Update AST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remove exhausted polygons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y++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update x intercepts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resort AST on x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" charset="0"/>
              </a:rPr>
              <a:t>	add entering polygons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Courier" charset="0"/>
              </a:rPr>
              <a:t>Display Intensity array</a:t>
            </a:r>
          </a:p>
        </p:txBody>
      </p:sp>
    </p:spTree>
    <p:extLst>
      <p:ext uri="{BB962C8B-B14F-4D97-AF65-F5344CB8AC3E}">
        <p14:creationId xmlns:p14="http://schemas.microsoft.com/office/powerpoint/2010/main" val="26309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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124200" y="2743200"/>
            <a:ext cx="2057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+mn-cs"/>
              </a:rPr>
              <a:t>background</a:t>
            </a:r>
            <a:endParaRPr lang="en-US" sz="20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57300"/>
            <a:ext cx="4038600" cy="27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  <p:bldP spid="579587" grpId="0" build="p"/>
      <p:bldP spid="5795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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ABC</a:t>
            </a:r>
            <a:endParaRPr lang="en-US" sz="2000" dirty="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cs typeface="+mn-cs"/>
              </a:rPr>
              <a:t>background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DEF</a:t>
            </a:r>
            <a:endParaRPr lang="en-US" sz="2000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45" y="1244600"/>
            <a:ext cx="405005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35" grpId="0" build="p"/>
      <p:bldP spid="5816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</a:t>
            </a:r>
            <a:r>
              <a:rPr lang="en-US">
                <a:latin typeface="Calibri" charset="0"/>
                <a:sym typeface="Symbol" charset="0"/>
              </a:rPr>
              <a:t>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AST: </a:t>
            </a:r>
            <a:r>
              <a:rPr lang="en-US">
                <a:solidFill>
                  <a:schemeClr val="accent2"/>
                </a:solidFill>
                <a:latin typeface="Calibri" charset="0"/>
              </a:rPr>
              <a:t>ABC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DEF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Spans</a:t>
            </a:r>
          </a:p>
          <a:p>
            <a:pPr lvl="2" eaLnBrk="1" hangingPunct="1"/>
            <a:r>
              <a:rPr lang="en-US">
                <a:latin typeface="Calibri" charset="0"/>
              </a:rPr>
              <a:t>0 -&gt; x</a:t>
            </a:r>
            <a:r>
              <a:rPr lang="en-US" baseline="-10000">
                <a:latin typeface="Calibri" charset="0"/>
              </a:rPr>
              <a:t>1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2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3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3</a:t>
            </a:r>
            <a:r>
              <a:rPr lang="en-US">
                <a:latin typeface="Calibri" charset="0"/>
              </a:rPr>
              <a:t> -&gt; x</a:t>
            </a:r>
            <a:r>
              <a:rPr lang="en-US" baseline="-10000">
                <a:latin typeface="Calibri" charset="0"/>
              </a:rPr>
              <a:t>4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x</a:t>
            </a:r>
            <a:r>
              <a:rPr lang="en-US" baseline="-10000">
                <a:latin typeface="Calibri" charset="0"/>
              </a:rPr>
              <a:t>4</a:t>
            </a:r>
            <a:r>
              <a:rPr lang="en-US">
                <a:latin typeface="Calibri" charset="0"/>
              </a:rPr>
              <a:t>-&gt; max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3124200" y="2743200"/>
            <a:ext cx="2057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14800" cy="2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/>
      <p:bldP spid="583683" grpId="0" build="p"/>
      <p:bldP spid="5836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Scanline Visibility Algorithm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Scanline </a:t>
            </a:r>
            <a:r>
              <a:rPr lang="en-US" sz="2400">
                <a:latin typeface="Calibri" charset="0"/>
                <a:sym typeface="Symbol" charset="0"/>
              </a:rPr>
              <a:t> + 1</a:t>
            </a:r>
            <a:endParaRPr lang="en-US" sz="2400">
              <a:latin typeface="Calibri" charset="0"/>
            </a:endParaRPr>
          </a:p>
          <a:p>
            <a:pPr lvl="1" eaLnBrk="1" hangingPunct="1"/>
            <a:r>
              <a:rPr lang="en-US" sz="2000">
                <a:latin typeface="Calibri" charset="0"/>
              </a:rPr>
              <a:t>Spans</a:t>
            </a:r>
          </a:p>
          <a:p>
            <a:pPr lvl="2" eaLnBrk="1" hangingPunct="1"/>
            <a:r>
              <a:rPr lang="en-US" sz="1800">
                <a:latin typeface="Calibri" charset="0"/>
              </a:rPr>
              <a:t>0 -&gt; x</a:t>
            </a:r>
            <a:r>
              <a:rPr lang="en-US" sz="1800" baseline="-10000">
                <a:latin typeface="Calibri" charset="0"/>
              </a:rPr>
              <a:t>1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1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2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2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3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3</a:t>
            </a:r>
            <a:r>
              <a:rPr lang="en-US" sz="1800">
                <a:latin typeface="Calibri" charset="0"/>
              </a:rPr>
              <a:t> -&gt; x</a:t>
            </a:r>
            <a:r>
              <a:rPr lang="en-US" sz="1800" baseline="-10000">
                <a:latin typeface="Calibri" charset="0"/>
              </a:rPr>
              <a:t>4</a:t>
            </a:r>
            <a:endParaRPr lang="en-US" sz="1800">
              <a:latin typeface="Calibri" charset="0"/>
            </a:endParaRPr>
          </a:p>
          <a:p>
            <a:pPr lvl="2" eaLnBrk="1" hangingPunct="1"/>
            <a:r>
              <a:rPr lang="en-US" sz="1800">
                <a:latin typeface="Calibri" charset="0"/>
              </a:rPr>
              <a:t>x</a:t>
            </a:r>
            <a:r>
              <a:rPr lang="en-US" sz="1800" baseline="-10000">
                <a:latin typeface="Calibri" charset="0"/>
              </a:rPr>
              <a:t>4</a:t>
            </a:r>
            <a:r>
              <a:rPr lang="en-US" sz="1800">
                <a:latin typeface="Calibri" charset="0"/>
              </a:rPr>
              <a:t>-&gt; max</a:t>
            </a:r>
          </a:p>
        </p:txBody>
      </p:sp>
      <p:sp>
        <p:nvSpPr>
          <p:cNvPr id="585732" name="Text Box 4"/>
          <p:cNvSpPr txBox="1">
            <a:spLocks noChangeArrowheads="1"/>
          </p:cNvSpPr>
          <p:nvPr/>
        </p:nvSpPr>
        <p:spPr bwMode="auto">
          <a:xfrm>
            <a:off x="3124200" y="22098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5" name="Text Box 7"/>
          <p:cNvSpPr txBox="1">
            <a:spLocks noChangeArrowheads="1"/>
          </p:cNvSpPr>
          <p:nvPr/>
        </p:nvSpPr>
        <p:spPr bwMode="auto">
          <a:xfrm>
            <a:off x="3124200" y="4800600"/>
            <a:ext cx="20574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ABC</a:t>
            </a:r>
            <a:endParaRPr lang="en-US" sz="2000"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DEF</a:t>
            </a:r>
            <a:endParaRPr lang="en-US" sz="2000">
              <a:solidFill>
                <a:schemeClr val="tx2"/>
              </a:solidFill>
              <a:cs typeface="+mn-cs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tx2"/>
                </a:solidFill>
                <a:cs typeface="+mn-cs"/>
              </a:rPr>
              <a:t>background</a:t>
            </a:r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cs typeface="+mn-cs"/>
              </a:rPr>
              <a:t>Scanline </a:t>
            </a:r>
            <a:r>
              <a:rPr lang="en-US">
                <a:cs typeface="+mn-cs"/>
                <a:sym typeface="Symbol" charset="0"/>
              </a:rPr>
              <a:t> + 2</a:t>
            </a:r>
            <a:endParaRPr lang="en-US"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>
                <a:cs typeface="+mn-cs"/>
              </a:rPr>
              <a:t>Spans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0 -&gt; x</a:t>
            </a:r>
            <a:r>
              <a:rPr lang="en-US" sz="1800" baseline="-10000">
                <a:cs typeface="+mn-cs"/>
              </a:rPr>
              <a:t>1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1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2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2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3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3</a:t>
            </a:r>
            <a:r>
              <a:rPr lang="en-US" sz="1800">
                <a:cs typeface="+mn-cs"/>
              </a:rPr>
              <a:t> -&gt; x</a:t>
            </a:r>
            <a:r>
              <a:rPr lang="en-US" sz="1800" baseline="-10000">
                <a:cs typeface="+mn-cs"/>
              </a:rPr>
              <a:t>4</a:t>
            </a:r>
            <a:endParaRPr lang="en-US" sz="1800"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en-US" sz="1800">
                <a:cs typeface="+mn-cs"/>
              </a:rPr>
              <a:t>x</a:t>
            </a:r>
            <a:r>
              <a:rPr lang="en-US" sz="1800" baseline="-10000">
                <a:cs typeface="+mn-cs"/>
              </a:rPr>
              <a:t>4</a:t>
            </a:r>
            <a:r>
              <a:rPr lang="en-US" sz="1800">
                <a:cs typeface="+mn-cs"/>
              </a:rPr>
              <a:t>-&gt; max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219200"/>
            <a:ext cx="3479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3810000"/>
            <a:ext cx="3479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/>
      <p:bldP spid="585732" grpId="0"/>
      <p:bldP spid="585735" grpId="0"/>
      <p:bldP spid="58573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Scanline Algorithm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Good</a:t>
            </a:r>
          </a:p>
          <a:p>
            <a:pPr lvl="1" eaLnBrk="1" hangingPunct="1"/>
            <a:r>
              <a:rPr lang="en-US">
                <a:latin typeface="Calibri" charset="0"/>
              </a:rPr>
              <a:t>Little memory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generate scanlines as required</a:t>
            </a:r>
          </a:p>
          <a:p>
            <a:pPr lvl="1" eaLnBrk="1" hangingPunct="1"/>
            <a:r>
              <a:rPr lang="en-US">
                <a:latin typeface="Calibri" charset="0"/>
              </a:rPr>
              <a:t>Can antialias within scanline</a:t>
            </a:r>
          </a:p>
          <a:p>
            <a:pPr lvl="1" eaLnBrk="1" hangingPunct="1"/>
            <a:r>
              <a:rPr lang="en-US">
                <a:latin typeface="Calibri" charset="0"/>
              </a:rPr>
              <a:t>Fast</a:t>
            </a:r>
          </a:p>
          <a:p>
            <a:pPr lvl="2" eaLnBrk="1" hangingPunct="1"/>
            <a:r>
              <a:rPr lang="en-US">
                <a:latin typeface="Calibri" charset="0"/>
              </a:rPr>
              <a:t>Simplification of problem simplifies geometry</a:t>
            </a:r>
          </a:p>
          <a:p>
            <a:pPr lvl="2" eaLnBrk="1" hangingPunct="1"/>
            <a:r>
              <a:rPr lang="en-US">
                <a:latin typeface="Calibri" charset="0"/>
              </a:rPr>
              <a:t>Can exploit coherence</a:t>
            </a:r>
          </a:p>
          <a:p>
            <a:pPr eaLnBrk="1" hangingPunct="1"/>
            <a:r>
              <a:rPr lang="en-US">
                <a:latin typeface="Calibri" charset="0"/>
              </a:rPr>
              <a:t>Bad</a:t>
            </a:r>
          </a:p>
          <a:p>
            <a:pPr lvl="1" eaLnBrk="1" hangingPunct="1"/>
            <a:r>
              <a:rPr lang="en-US">
                <a:latin typeface="Calibri" charset="0"/>
              </a:rPr>
              <a:t>Fairly complicated to implement</a:t>
            </a:r>
          </a:p>
          <a:p>
            <a:pPr lvl="1" eaLnBrk="1" hangingPunct="1"/>
            <a:r>
              <a:rPr lang="en-US">
                <a:latin typeface="Calibri" charset="0"/>
              </a:rPr>
              <a:t>Difficult to antialias between scanlines</a:t>
            </a:r>
          </a:p>
        </p:txBody>
      </p:sp>
    </p:spTree>
    <p:extLst>
      <p:ext uri="{BB962C8B-B14F-4D97-AF65-F5344CB8AC3E}">
        <p14:creationId xmlns:p14="http://schemas.microsoft.com/office/powerpoint/2010/main" val="133614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First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(1, 1, 5), (7, 7, 5), (1, 7, 5)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scan it in with depth</a:t>
            </a:r>
          </a:p>
          <a:p>
            <a:pPr eaLnBrk="1" hangingPunct="1"/>
            <a:r>
              <a:rPr lang="en-US" dirty="0">
                <a:latin typeface="Calibri" charset="0"/>
              </a:rPr>
              <a:t>Second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(3, 5, 9), (10, 5, 9), (10, 9, 9), (3, 9, 9)</a:t>
            </a:r>
          </a:p>
          <a:p>
            <a:pPr eaLnBrk="1" hangingPunct="1"/>
            <a:r>
              <a:rPr lang="en-US" dirty="0">
                <a:latin typeface="Calibri" charset="0"/>
              </a:rPr>
              <a:t>Third polygon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(2, 6, 3), (2, 3, 8), </a:t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(</a:t>
            </a:r>
            <a:r>
              <a:rPr lang="en-US" dirty="0">
                <a:latin typeface="Calibri" charset="0"/>
              </a:rPr>
              <a:t>7, 3, 3)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19939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74900"/>
            <a:ext cx="19939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584700"/>
            <a:ext cx="2057400" cy="204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00" y="4572000"/>
            <a:ext cx="20701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by Cook, Carpenter, </a:t>
            </a:r>
            <a:r>
              <a:rPr lang="en-US" dirty="0" err="1" smtClean="0"/>
              <a:t>Catmull</a:t>
            </a:r>
            <a:endParaRPr lang="en-US" dirty="0" smtClean="0"/>
          </a:p>
          <a:p>
            <a:r>
              <a:rPr lang="en-US" dirty="0" smtClean="0"/>
              <a:t>Given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depths: 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initialized to ∞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colors: 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/>
              <a:t>Algorithm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For each Polygon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For each pixel (</a:t>
            </a:r>
            <a:r>
              <a:rPr lang="en-US" sz="2000" dirty="0" err="1" smtClean="0">
                <a:latin typeface="Courier"/>
                <a:cs typeface="Courier"/>
              </a:rPr>
              <a:t>x,y,z</a:t>
            </a:r>
            <a:r>
              <a:rPr lang="en-US" sz="2000" dirty="0" smtClean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If z &lt; 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	</a:t>
            </a:r>
            <a:r>
              <a:rPr lang="en-US" sz="2000" dirty="0" err="1" smtClean="0">
                <a:latin typeface="Courier"/>
                <a:cs typeface="Courier"/>
              </a:rPr>
              <a:t>zbuffer</a:t>
            </a:r>
            <a:r>
              <a:rPr lang="en-US" sz="2000" dirty="0" smtClean="0">
                <a:latin typeface="Courier"/>
                <a:cs typeface="Courier"/>
              </a:rPr>
              <a:t>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z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	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color(</a:t>
            </a:r>
            <a:r>
              <a:rPr lang="en-US" sz="2000" dirty="0" err="1" smtClean="0">
                <a:latin typeface="Courier"/>
                <a:cs typeface="Courier"/>
              </a:rPr>
              <a:t>P,x,y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893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Back-face Culling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7912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Polygon is back-facing if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V</a:t>
            </a:r>
            <a:r>
              <a:rPr lang="en-US" dirty="0" smtClean="0">
                <a:ea typeface="+mn-ea"/>
                <a:sym typeface="Symbol" charset="0"/>
              </a:rPr>
              <a:t>N &gt; 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Assuming view is along </a:t>
            </a:r>
            <a:r>
              <a:rPr lang="en-US" dirty="0">
                <a:ea typeface="+mn-ea"/>
                <a:cs typeface="+mn-cs"/>
              </a:rPr>
              <a:t>–</a:t>
            </a:r>
            <a:r>
              <a:rPr lang="en-US" dirty="0" smtClean="0">
                <a:ea typeface="+mn-ea"/>
                <a:cs typeface="+mn-cs"/>
              </a:rPr>
              <a:t>Z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V = (0,0,1)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V</a:t>
            </a:r>
            <a:r>
              <a:rPr lang="en-US" dirty="0" smtClean="0">
                <a:ea typeface="+mn-ea"/>
                <a:sym typeface="Symbol" charset="0"/>
              </a:rPr>
              <a:t>N = 0 + 0 + </a:t>
            </a:r>
            <a:r>
              <a:rPr lang="en-US" dirty="0" err="1" smtClean="0">
                <a:ea typeface="+mn-ea"/>
                <a:sym typeface="Symbol" charset="0"/>
              </a:rPr>
              <a:t>N</a:t>
            </a:r>
            <a:r>
              <a:rPr lang="en-US" baseline="-10000" dirty="0" err="1" smtClean="0">
                <a:ea typeface="+mn-ea"/>
              </a:rPr>
              <a:t>z</a:t>
            </a:r>
            <a:endParaRPr lang="en-US" dirty="0" smtClean="0">
              <a:ea typeface="+mn-ea"/>
              <a:sym typeface="Symbo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  <a:sym typeface="Symbol" charset="0"/>
              </a:rPr>
              <a:t>Simplifying further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  <a:sym typeface="Symbol" charset="0"/>
              </a:rPr>
              <a:t>If </a:t>
            </a:r>
            <a:r>
              <a:rPr lang="en-US" dirty="0" err="1" smtClean="0">
                <a:ea typeface="+mn-ea"/>
                <a:sym typeface="Symbol" charset="0"/>
              </a:rPr>
              <a:t>N</a:t>
            </a:r>
            <a:r>
              <a:rPr lang="en-US" baseline="-10000" dirty="0" err="1" smtClean="0">
                <a:ea typeface="+mn-ea"/>
              </a:rPr>
              <a:t>z</a:t>
            </a:r>
            <a:r>
              <a:rPr lang="en-US" baseline="-10000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≤</a:t>
            </a:r>
            <a:r>
              <a:rPr lang="en-US" dirty="0" smtClean="0">
                <a:ea typeface="+mn-ea"/>
              </a:rPr>
              <a:t> 0, then cull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Works for non-overlapping convex </a:t>
            </a:r>
            <a:r>
              <a:rPr lang="en-US" dirty="0" err="1" smtClean="0">
                <a:ea typeface="+mn-ea"/>
                <a:cs typeface="+mn-cs"/>
              </a:rPr>
              <a:t>polyhedra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With concave </a:t>
            </a:r>
            <a:r>
              <a:rPr lang="en-US" dirty="0" err="1" smtClean="0">
                <a:ea typeface="+mn-ea"/>
                <a:cs typeface="+mn-cs"/>
              </a:rPr>
              <a:t>polyhedra</a:t>
            </a:r>
            <a:r>
              <a:rPr lang="en-US" dirty="0" smtClean="0">
                <a:ea typeface="+mn-ea"/>
                <a:cs typeface="+mn-cs"/>
              </a:rPr>
              <a:t>, some hidden surfaces will not be culled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641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1905000"/>
            <a:ext cx="245533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Z-Buffer Characteristics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Good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Easy to implement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Requires no sorting of surfaces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Easy to put in hardware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Requires lots of memory (about 9MB for 1280x1024 display)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Can alias badly (only one sample per pixel)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Cannot handle transparent surfaces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A-Buffer Method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Basically z-buffer with additional memory to consider contribution of multiple surfaces to a pixel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Need to store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Color (rgb triple)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Opacity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Depth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Percent area covered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Surface ID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Misc rendering parameters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Pointer to 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4419600" cy="170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Ivan Sutherland -- A Characterization of Ten Hidden Surface Algorithms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Basic design choices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Space for operations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Object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Image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Object space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Loop over objects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Decide the visibility of each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mtClean="0">
                <a:ea typeface="+mn-ea"/>
              </a:rPr>
              <a:t>Timing of object sort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Sort-first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</a:rPr>
              <a:t>Sort-last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95600"/>
            <a:ext cx="35179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of Visibility Algorithms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Image space</a:t>
            </a:r>
          </a:p>
          <a:p>
            <a:pPr lvl="1" eaLnBrk="1" hangingPunct="1"/>
            <a:r>
              <a:rPr lang="en-US">
                <a:latin typeface="Calibri" charset="0"/>
              </a:rPr>
              <a:t>Loop over pixels</a:t>
            </a:r>
          </a:p>
          <a:p>
            <a:pPr lvl="1" eaLnBrk="1" hangingPunct="1"/>
            <a:r>
              <a:rPr lang="en-US">
                <a:latin typeface="Calibri" charset="0"/>
              </a:rPr>
              <a:t>Decide what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visible at each</a:t>
            </a:r>
          </a:p>
          <a:p>
            <a:pPr eaLnBrk="1" hangingPunct="1"/>
            <a:r>
              <a:rPr lang="en-US">
                <a:latin typeface="Calibri" charset="0"/>
              </a:rPr>
              <a:t>Timing of sort at pixel</a:t>
            </a:r>
          </a:p>
          <a:p>
            <a:pPr lvl="1" eaLnBrk="1" hangingPunct="1"/>
            <a:r>
              <a:rPr lang="en-US">
                <a:latin typeface="Calibri" charset="0"/>
              </a:rPr>
              <a:t>Sort first</a:t>
            </a:r>
          </a:p>
          <a:p>
            <a:pPr lvl="1" eaLnBrk="1" hangingPunct="1"/>
            <a:r>
              <a:rPr lang="en-US">
                <a:latin typeface="Calibri" charset="0"/>
              </a:rPr>
              <a:t>Sort last</a:t>
            </a:r>
          </a:p>
          <a:p>
            <a:pPr lvl="1" eaLnBrk="1" hangingPunct="1"/>
            <a:r>
              <a:rPr lang="en-US">
                <a:latin typeface="Calibri" charset="0"/>
              </a:rPr>
              <a:t>Subdivide to simplify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19400"/>
            <a:ext cx="35814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Taxonomy Revisted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Another dimension</a:t>
            </a:r>
          </a:p>
          <a:p>
            <a:pPr lvl="1" eaLnBrk="1" hangingPunct="1"/>
            <a:r>
              <a:rPr lang="en-US">
                <a:latin typeface="Calibri" charset="0"/>
              </a:rPr>
              <a:t>Point-sampling</a:t>
            </a:r>
          </a:p>
          <a:p>
            <a:pPr lvl="1" eaLnBrk="1" hangingPunct="1"/>
            <a:r>
              <a:rPr lang="en-US">
                <a:latin typeface="Calibri" charset="0"/>
              </a:rPr>
              <a:t>continuous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43200"/>
            <a:ext cx="60833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867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Painter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Algorithm</a:t>
            </a:r>
            <a:endParaRPr lang="en-US" dirty="0">
              <a:latin typeface="Calibri" charset="0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8674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First polygon: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(6,3,10),  (11, 5,10), (2,2,10)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Second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(1,2,8), (12,2,8), (12,6,8), (1,6,8)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Third polygon: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(6,5,5), (14,5,5), (14,10,5),( 6,10,5)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"/>
            <a:ext cx="2070100" cy="20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438400"/>
            <a:ext cx="20701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648200"/>
            <a:ext cx="20701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List of polygons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Array of colors: 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dirty="0" smtClean="0"/>
              <a:t>Algorithm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Sort polygons on minimum z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"/>
                <a:cs typeface="Courier"/>
              </a:rPr>
              <a:t>For each polygon P in sorted list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For each pixel (</a:t>
            </a:r>
            <a:r>
              <a:rPr lang="en-US" sz="2000" dirty="0" err="1" smtClean="0">
                <a:latin typeface="Courier"/>
                <a:cs typeface="Courier"/>
              </a:rPr>
              <a:t>x,y,z</a:t>
            </a:r>
            <a:r>
              <a:rPr lang="en-US" sz="2000" dirty="0" smtClean="0">
                <a:latin typeface="Courier"/>
                <a:cs typeface="Courier"/>
              </a:rPr>
              <a:t>) in P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color[</a:t>
            </a:r>
            <a:r>
              <a:rPr lang="en-US" sz="2000" dirty="0" err="1" smtClean="0">
                <a:latin typeface="Courier"/>
                <a:cs typeface="Courier"/>
              </a:rPr>
              <a:t>x,y</a:t>
            </a:r>
            <a:r>
              <a:rPr lang="en-US" sz="2000" dirty="0" smtClean="0">
                <a:latin typeface="Courier"/>
                <a:cs typeface="Courier"/>
              </a:rPr>
              <a:t>] = color(</a:t>
            </a:r>
            <a:r>
              <a:rPr lang="en-US" sz="2000" dirty="0" err="1" smtClean="0">
                <a:latin typeface="Courier"/>
                <a:cs typeface="Courier"/>
              </a:rPr>
              <a:t>P,x,y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8587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Painter</a:t>
            </a:r>
            <a:r>
              <a:rPr lang="en-US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</a:t>
            </a:r>
            <a:r>
              <a:rPr lang="en-US" altLang="ja-JP" dirty="0">
                <a:latin typeface="Calibri" charset="0"/>
              </a:rPr>
              <a:t>Algorithm: Cycles</a:t>
            </a:r>
            <a:endParaRPr lang="en-US" dirty="0">
              <a:latin typeface="Calibri" charset="0"/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Which to scan first?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mtClean="0">
                <a:cs typeface="+mn-cs"/>
              </a:rPr>
              <a:t>Split along line, then scan 1,2,3,4 (or split another polygon and scan accordingly)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mtClean="0">
                <a:cs typeface="+mn-cs"/>
              </a:rPr>
              <a:t>Moral: Painter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algorithm is fast and easy, except for detecting and splitting cycles and other ambiguities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31242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33600"/>
            <a:ext cx="31242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5638800" cy="5105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Assume you have sorted by maximum Z</a:t>
            </a:r>
          </a:p>
          <a:p>
            <a:pPr lvl="1" eaLnBrk="1" hangingPunct="1"/>
            <a:r>
              <a:rPr lang="en-US">
                <a:latin typeface="Calibri" charset="0"/>
              </a:rPr>
              <a:t>Then if Z</a:t>
            </a:r>
            <a:r>
              <a:rPr lang="en-US" baseline="-10000">
                <a:latin typeface="Calibri" charset="0"/>
              </a:rPr>
              <a:t>min</a:t>
            </a:r>
            <a:r>
              <a:rPr lang="en-US">
                <a:latin typeface="Calibri" charset="0"/>
              </a:rPr>
              <a:t> &gt; Z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 baseline="-10000">
                <a:latin typeface="Calibri" charset="0"/>
              </a:rPr>
              <a:t>max</a:t>
            </a:r>
            <a:r>
              <a:rPr lang="en-US" altLang="ja-JP">
                <a:latin typeface="Calibri" charset="0"/>
              </a:rPr>
              <a:t>, the surfaces do not overlap each other (minimax test)</a:t>
            </a:r>
          </a:p>
          <a:p>
            <a:pPr eaLnBrk="1" hangingPunct="1"/>
            <a:r>
              <a:rPr lang="en-US">
                <a:latin typeface="Calibri" charset="0"/>
              </a:rPr>
              <a:t>Correct order of overlapping surfaces may be ambiguous. Check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2225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Overlapping Surfaces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5400"/>
            <a:ext cx="5181600" cy="68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mtClean="0">
                <a:ea typeface="+mn-ea"/>
                <a:cs typeface="+mn-cs"/>
              </a:rPr>
              <a:t>No problem: paint S, then S</a:t>
            </a:r>
            <a:r>
              <a:rPr lang="ja-JP" altLang="en-US" smtClean="0">
                <a:latin typeface="Arial"/>
                <a:ea typeface="+mn-ea"/>
                <a:cs typeface="+mn-cs"/>
              </a:rPr>
              <a:t>’</a:t>
            </a:r>
            <a:r>
              <a:rPr lang="en-US" smtClean="0">
                <a:ea typeface="+mn-ea"/>
                <a:cs typeface="+mn-cs"/>
              </a:rPr>
              <a:t> </a:t>
            </a:r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3352800" y="3200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Problem: painting in either order gives incorrect result </a:t>
            </a:r>
          </a:p>
        </p:txBody>
      </p:sp>
      <p:sp>
        <p:nvSpPr>
          <p:cNvPr id="550920" name="Rectangle 8"/>
          <p:cNvSpPr>
            <a:spLocks noChangeArrowheads="1"/>
          </p:cNvSpPr>
          <p:nvPr/>
        </p:nvSpPr>
        <p:spPr bwMode="auto">
          <a:xfrm>
            <a:off x="3429000" y="51054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Problem? Naïve order S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; correct order S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sz="2800">
                <a:cs typeface="+mn-cs"/>
              </a:rPr>
              <a:t> S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 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1651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24200"/>
            <a:ext cx="16510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876800"/>
            <a:ext cx="1651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5" grpId="0" build="p"/>
      <p:bldP spid="550919" grpId="0"/>
      <p:bldP spid="550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Depth-sort: Order Ambiguity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6172200" cy="5105400"/>
          </a:xfrm>
        </p:spPr>
        <p:txBody>
          <a:bodyPr rtlCol="0"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Bounding rectangles in </a:t>
            </a:r>
            <a:r>
              <a:rPr lang="en-US" dirty="0" err="1">
                <a:latin typeface="Times New Roman" charset="0"/>
                <a:cs typeface="+mn-cs"/>
              </a:rPr>
              <a:t>xy</a:t>
            </a:r>
            <a:r>
              <a:rPr lang="en-US" dirty="0">
                <a:latin typeface="Times New Roman" charset="0"/>
                <a:cs typeface="+mn-cs"/>
              </a:rPr>
              <a:t> plane do not overlap	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x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x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x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-&gt; no overlap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Check overlap in y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Times New Roman" charset="0"/>
              </a:rPr>
              <a:t>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or </a:t>
            </a:r>
            <a:r>
              <a:rPr lang="en-US" altLang="ja-JP" dirty="0" err="1">
                <a:latin typeface="Times New Roman" charset="0"/>
              </a:rPr>
              <a:t>y</a:t>
            </a:r>
            <a:r>
              <a:rPr lang="en-US" altLang="ja-JP" baseline="-10000" dirty="0" err="1">
                <a:latin typeface="Times New Roman" charset="0"/>
              </a:rPr>
              <a:t>min</a:t>
            </a:r>
            <a:r>
              <a:rPr lang="en-US" altLang="ja-JP" dirty="0">
                <a:latin typeface="Times New Roman" charset="0"/>
              </a:rPr>
              <a:t> &gt; y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baseline="-10000" dirty="0">
                <a:latin typeface="Times New Roman" charset="0"/>
              </a:rPr>
              <a:t>max</a:t>
            </a:r>
            <a:r>
              <a:rPr lang="en-US" altLang="ja-JP" dirty="0">
                <a:latin typeface="Times New Roman" charset="0"/>
              </a:rPr>
              <a:t> -&gt; no </a:t>
            </a:r>
            <a:r>
              <a:rPr lang="en-US" altLang="ja-JP" dirty="0" smtClean="0">
                <a:latin typeface="Times New Roman" charset="0"/>
              </a:rPr>
              <a:t>overlap</a:t>
            </a:r>
          </a:p>
          <a:p>
            <a:pPr marL="1295400" lvl="2" indent="-3810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Times New Roman" charset="0"/>
                <a:cs typeface="+mn-cs"/>
              </a:rPr>
              <a:t>Surface S is completely behind S</a:t>
            </a:r>
            <a:r>
              <a:rPr lang="ja-JP" altLang="en-US" dirty="0">
                <a:latin typeface="Arial" charset="0"/>
                <a:cs typeface="+mn-cs"/>
              </a:rPr>
              <a:t>’</a:t>
            </a:r>
            <a:r>
              <a:rPr lang="en-US" altLang="ja-JP" dirty="0">
                <a:latin typeface="Times New Roman" charset="0"/>
                <a:cs typeface="+mn-cs"/>
              </a:rPr>
              <a:t> relative to viewing direction.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Times New Roman" charset="0"/>
              </a:rPr>
              <a:t>Substitute all vertices of S into plane equation for </a:t>
            </a:r>
            <a:r>
              <a:rPr lang="en-US" dirty="0" smtClean="0">
                <a:latin typeface="Times New Roman" charset="0"/>
              </a:rPr>
              <a:t>S</a:t>
            </a:r>
            <a:r>
              <a:rPr lang="en-US" dirty="0" smtClean="0">
                <a:latin typeface="Arial" charset="0"/>
              </a:rPr>
              <a:t>’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 smtClean="0">
                <a:latin typeface="Times New Roman" charset="0"/>
              </a:rPr>
              <a:t>if </a:t>
            </a:r>
            <a:r>
              <a:rPr lang="en-US" altLang="ja-JP" dirty="0">
                <a:latin typeface="Times New Roman" charset="0"/>
              </a:rPr>
              <a:t>all are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Times New Roman" charset="0"/>
              </a:rPr>
              <a:t>inside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Times New Roman" charset="0"/>
              </a:rPr>
              <a:t> </a:t>
            </a:r>
            <a:r>
              <a:rPr lang="en-US" altLang="ja-JP" dirty="0" smtClean="0">
                <a:latin typeface="Times New Roman" charset="0"/>
              </a:rPr>
              <a:t>(&lt; </a:t>
            </a:r>
            <a:r>
              <a:rPr lang="en-US" altLang="ja-JP" dirty="0">
                <a:latin typeface="Times New Roman" charset="0"/>
              </a:rPr>
              <a:t>0), </a:t>
            </a:r>
            <a:r>
              <a:rPr lang="en-US" altLang="ja-JP" dirty="0" smtClean="0">
                <a:latin typeface="Times New Roman" charset="0"/>
              </a:rPr>
              <a:t>no </a:t>
            </a:r>
            <a:r>
              <a:rPr lang="en-US" altLang="ja-JP" dirty="0">
                <a:latin typeface="Times New Roman" charset="0"/>
              </a:rPr>
              <a:t>ambiguity</a:t>
            </a:r>
            <a:endParaRPr lang="en-US" dirty="0">
              <a:latin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057400"/>
            <a:ext cx="216097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67199"/>
            <a:ext cx="2057400" cy="139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34085</TotalTime>
  <Words>1133</Words>
  <Application>Microsoft Macintosh PowerPoint</Application>
  <PresentationFormat>On-screen Show (4:3)</PresentationFormat>
  <Paragraphs>312</Paragraphs>
  <Slides>34</Slides>
  <Notes>32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Graphics Pipeline Hidden Surfaces</vt:lpstr>
      <vt:lpstr>Visibility</vt:lpstr>
      <vt:lpstr>Back-face Culling</vt:lpstr>
      <vt:lpstr>Painter’s Algorithm</vt:lpstr>
      <vt:lpstr>Painter’s Algorithm</vt:lpstr>
      <vt:lpstr>Painter’s Algorithm: Cycles</vt:lpstr>
      <vt:lpstr>Depth-sort: Overlapping Surfaces</vt:lpstr>
      <vt:lpstr>Depth-sort: Overlapping Surfaces</vt:lpstr>
      <vt:lpstr>Depth-sort: Order Ambiguity</vt:lpstr>
      <vt:lpstr>Depth-sort: Order Ambiguity</vt:lpstr>
      <vt:lpstr>Binary Space Partitioning</vt:lpstr>
      <vt:lpstr>Building a BSP Tree</vt:lpstr>
      <vt:lpstr>Building a BSP Tree</vt:lpstr>
      <vt:lpstr>Building a BSP Tree</vt:lpstr>
      <vt:lpstr>Building a BSP Tree</vt:lpstr>
      <vt:lpstr>BSP Tree: Building the Tree</vt:lpstr>
      <vt:lpstr>BSP Tree: Displaying the Tree</vt:lpstr>
      <vt:lpstr>BSP Tree Display</vt:lpstr>
      <vt:lpstr>BSP Tree Display</vt:lpstr>
      <vt:lpstr>Scanline Algorithm</vt:lpstr>
      <vt:lpstr>Scanline Algorithm</vt:lpstr>
      <vt:lpstr>Scanline Algorithm</vt:lpstr>
      <vt:lpstr>Scanline Visibility Algorithm</vt:lpstr>
      <vt:lpstr>Scanline Visibility Algorithm</vt:lpstr>
      <vt:lpstr>Scanline Visibility Algorithm</vt:lpstr>
      <vt:lpstr>Scanline Visibility Algorithm</vt:lpstr>
      <vt:lpstr>Characteristics of Scanline Algorithm</vt:lpstr>
      <vt:lpstr>Z-Buffer</vt:lpstr>
      <vt:lpstr>Z-Buffer Algorithm</vt:lpstr>
      <vt:lpstr>Z-Buffer Characteristics</vt:lpstr>
      <vt:lpstr>A-Buffer Method</vt:lpstr>
      <vt:lpstr>Taxonomy of Visibility Algorithms</vt:lpstr>
      <vt:lpstr>Taxonomy of Visibility Algorithms</vt:lpstr>
      <vt:lpstr>Taxonomy Revisted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224</cp:revision>
  <cp:lastPrinted>2010-10-04T14:32:16Z</cp:lastPrinted>
  <dcterms:created xsi:type="dcterms:W3CDTF">1996-09-30T18:28:10Z</dcterms:created>
  <dcterms:modified xsi:type="dcterms:W3CDTF">2014-04-22T21:57:48Z</dcterms:modified>
</cp:coreProperties>
</file>