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96" r:id="rId4"/>
    <p:sldId id="258" r:id="rId5"/>
    <p:sldId id="260" r:id="rId6"/>
    <p:sldId id="257" r:id="rId7"/>
    <p:sldId id="261" r:id="rId8"/>
    <p:sldId id="264" r:id="rId9"/>
    <p:sldId id="268" r:id="rId10"/>
    <p:sldId id="265" r:id="rId11"/>
    <p:sldId id="267" r:id="rId12"/>
    <p:sldId id="270" r:id="rId13"/>
    <p:sldId id="269" r:id="rId14"/>
    <p:sldId id="286" r:id="rId15"/>
    <p:sldId id="276" r:id="rId16"/>
    <p:sldId id="287" r:id="rId17"/>
    <p:sldId id="288" r:id="rId18"/>
    <p:sldId id="279" r:id="rId19"/>
    <p:sldId id="290" r:id="rId20"/>
    <p:sldId id="275" r:id="rId21"/>
    <p:sldId id="272" r:id="rId22"/>
    <p:sldId id="295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E568-B385-4BE4-BBDE-598BCA4E928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91A7-D090-4625-B914-3E966471F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201E-77CD-430B-BC27-03FB1544ACAF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4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C637-02BC-4445-B135-0B1347D3EA5F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BC9B-226A-4922-82CC-8A3D2078805A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4486-1ADD-479F-8D3A-950B084A8300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3FB2-F7DA-4500-9A6A-2C81A987F5CC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699F-C91E-45B3-94A5-FE47C534ACF5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387-CD46-4286-93BE-0D90E8664DA2}" type="datetime1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4785-92B5-42D4-B11C-361D378B18E6}" type="datetime1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7603-2C93-4E12-94B8-571215B3FEE9}" type="datetime1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2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079C-7A3B-47EA-9DD1-2B77DCE46ECD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1A7B-30A3-42EF-9883-3C093EFD1B99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A6A5-FF1A-4BE5-9BF9-14BD1E074A92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Kalpakis, Intro to Data Science, Fall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BF54-F210-460D-A9B4-9ABDB8BB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acm.acm.org/blogs/blog-cacm/109710" TargetMode="External"/><Relationship Id="rId2" Type="http://schemas.openxmlformats.org/officeDocument/2006/relationships/hyperlink" Target="https://www.451research.com/report-short?entityId=6696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NoSQL Databases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An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7893" y="4060587"/>
            <a:ext cx="497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Kalpakis</a:t>
            </a:r>
            <a:r>
              <a:rPr lang="en-US" dirty="0" smtClean="0"/>
              <a:t>, Introduction to Data Science, 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BASE antidote to ACID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620" y="1510018"/>
            <a:ext cx="9654428" cy="534798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</a:t>
            </a:r>
            <a:r>
              <a:rPr lang="en-US" dirty="0" smtClean="0"/>
              <a:t>asically </a:t>
            </a:r>
            <a:r>
              <a:rPr lang="en-US" b="1" u="sng" dirty="0"/>
              <a:t>A</a:t>
            </a:r>
            <a:r>
              <a:rPr lang="en-US" dirty="0" smtClean="0"/>
              <a:t>vailable</a:t>
            </a:r>
            <a:r>
              <a:rPr lang="en-US" dirty="0" smtClean="0"/>
              <a:t>: </a:t>
            </a:r>
            <a:r>
              <a:rPr lang="en-US" dirty="0" smtClean="0"/>
              <a:t>indicates that the system </a:t>
            </a:r>
            <a:r>
              <a:rPr lang="en-US" i="1" dirty="0" smtClean="0"/>
              <a:t>does</a:t>
            </a:r>
            <a:r>
              <a:rPr lang="en-US" dirty="0" smtClean="0"/>
              <a:t> guarantee availability </a:t>
            </a:r>
          </a:p>
          <a:p>
            <a:r>
              <a:rPr lang="en-US" b="1" u="sng" dirty="0" smtClean="0"/>
              <a:t>S</a:t>
            </a:r>
            <a:r>
              <a:rPr lang="en-US" dirty="0" smtClean="0"/>
              <a:t>oft state indicates that the state of the system may change over time, even without input. </a:t>
            </a:r>
          </a:p>
          <a:p>
            <a:r>
              <a:rPr lang="en-US" b="1" u="sng" dirty="0" smtClean="0"/>
              <a:t>E</a:t>
            </a:r>
            <a:r>
              <a:rPr lang="en-US" dirty="0" smtClean="0"/>
              <a:t>ventual consistency indicates that the system will become consistent over time, when input ceases during that time.</a:t>
            </a:r>
          </a:p>
          <a:p>
            <a:r>
              <a:rPr lang="en-US" dirty="0" smtClean="0"/>
              <a:t>Most NoSQL databases relax ACID and adopt BASE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CAP and databases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83" y="1378456"/>
            <a:ext cx="5700114" cy="491008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Taxonomy of NoSQL (Not-only SQL) databases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Key-Value Stores</a:t>
            </a:r>
          </a:p>
          <a:p>
            <a:pPr lvl="1"/>
            <a:r>
              <a:rPr lang="en-US" dirty="0" smtClean="0"/>
              <a:t>Lookup a single value for a key </a:t>
            </a:r>
          </a:p>
          <a:p>
            <a:pPr lvl="2"/>
            <a:r>
              <a:rPr lang="en-US" dirty="0" smtClean="0"/>
              <a:t>Amazon’s </a:t>
            </a:r>
            <a:r>
              <a:rPr lang="en-US" dirty="0" err="1" smtClean="0"/>
              <a:t>DynamoDB</a:t>
            </a:r>
            <a:endParaRPr lang="en-US" dirty="0" smtClean="0"/>
          </a:p>
          <a:p>
            <a:r>
              <a:rPr lang="en-US" dirty="0" smtClean="0"/>
              <a:t>Document Stores</a:t>
            </a:r>
          </a:p>
          <a:p>
            <a:pPr lvl="1"/>
            <a:r>
              <a:rPr lang="en-US" dirty="0" smtClean="0"/>
              <a:t>Access data by key or by search of “document” data. </a:t>
            </a:r>
          </a:p>
          <a:p>
            <a:pPr lvl="2"/>
            <a:r>
              <a:rPr lang="en-US" dirty="0" smtClean="0"/>
              <a:t>MongoDB</a:t>
            </a:r>
            <a:endParaRPr lang="en-US" dirty="0" smtClean="0"/>
          </a:p>
          <a:p>
            <a:pPr lvl="2"/>
            <a:r>
              <a:rPr lang="en-US" dirty="0" err="1" smtClean="0"/>
              <a:t>CouchDB</a:t>
            </a:r>
            <a:endParaRPr lang="en-US" dirty="0" smtClean="0"/>
          </a:p>
          <a:p>
            <a:r>
              <a:rPr lang="en-US" dirty="0" smtClean="0"/>
              <a:t>Column Stores</a:t>
            </a:r>
          </a:p>
          <a:p>
            <a:pPr lvl="1"/>
            <a:r>
              <a:rPr lang="en-US" dirty="0" smtClean="0"/>
              <a:t>Column-wise storage of tabular data</a:t>
            </a:r>
          </a:p>
          <a:p>
            <a:pPr lvl="2"/>
            <a:r>
              <a:rPr lang="en-US" dirty="0" smtClean="0"/>
              <a:t>Google’s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2"/>
            <a:r>
              <a:rPr lang="en-US" dirty="0" smtClean="0"/>
              <a:t>Facebook’s Cassandra</a:t>
            </a:r>
          </a:p>
          <a:p>
            <a:r>
              <a:rPr lang="en-US" dirty="0" smtClean="0"/>
              <a:t>Graph Stores</a:t>
            </a:r>
          </a:p>
          <a:p>
            <a:pPr lvl="1"/>
            <a:r>
              <a:rPr lang="en-US" dirty="0" smtClean="0"/>
              <a:t>Native graph storage, efficient graph algorithms</a:t>
            </a:r>
          </a:p>
          <a:p>
            <a:pPr lvl="2"/>
            <a:r>
              <a:rPr lang="en-US" dirty="0" smtClean="0"/>
              <a:t>Neo4j</a:t>
            </a:r>
          </a:p>
          <a:p>
            <a:pPr lvl="2"/>
            <a:r>
              <a:rPr lang="en-US" dirty="0" smtClean="0"/>
              <a:t>Google’s </a:t>
            </a:r>
            <a:r>
              <a:rPr lang="en-US" dirty="0" err="1" smtClean="0"/>
              <a:t>Pregel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55" y="-16464"/>
            <a:ext cx="9244361" cy="69008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Key-Value Stores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09" y="1686095"/>
            <a:ext cx="5786891" cy="35190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" y="2109322"/>
            <a:ext cx="4425012" cy="329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267" y="1356153"/>
            <a:ext cx="269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DynamoDB</a:t>
            </a:r>
            <a:r>
              <a:rPr lang="en-US" sz="2000" b="1" dirty="0" smtClean="0"/>
              <a:t> Data Model</a:t>
            </a:r>
            <a:endParaRPr lang="en-US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576730" y="5512791"/>
            <a:ext cx="2000350" cy="665349"/>
          </a:xfrm>
          <a:prstGeom prst="wedgeRectCallout">
            <a:avLst>
              <a:gd name="adj1" fmla="val -50035"/>
              <a:gd name="adj2" fmla="val -111792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Mandatory</a:t>
            </a:r>
          </a:p>
          <a:p>
            <a:r>
              <a:rPr lang="en-US" sz="1200" dirty="0" smtClean="0"/>
              <a:t>Key-value access pattern</a:t>
            </a:r>
          </a:p>
          <a:p>
            <a:r>
              <a:rPr lang="en-US" sz="1200" dirty="0" smtClean="0"/>
              <a:t>Determines data distribution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9020424" y="5512791"/>
            <a:ext cx="2603886" cy="558795"/>
          </a:xfrm>
          <a:prstGeom prst="wedgeRectCallout">
            <a:avLst>
              <a:gd name="adj1" fmla="val -89151"/>
              <a:gd name="adj2" fmla="val -1234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Optional</a:t>
            </a:r>
          </a:p>
          <a:p>
            <a:r>
              <a:rPr lang="en-US" sz="1200" dirty="0"/>
              <a:t>Models 1:N relationships</a:t>
            </a:r>
          </a:p>
          <a:p>
            <a:r>
              <a:rPr lang="en-US" sz="1200" dirty="0"/>
              <a:t>Enables rich </a:t>
            </a:r>
            <a:r>
              <a:rPr lang="en-US" sz="1200" dirty="0" smtClean="0"/>
              <a:t>queries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Column Stores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59" y="1340563"/>
            <a:ext cx="6701883" cy="5179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50" y="1914060"/>
            <a:ext cx="5891560" cy="3034729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976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Document Stores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8788" y="1068070"/>
            <a:ext cx="11502926" cy="5850742"/>
            <a:chOff x="368788" y="1502960"/>
            <a:chExt cx="11502926" cy="5850742"/>
          </a:xfrm>
        </p:grpSpPr>
        <p:pic>
          <p:nvPicPr>
            <p:cNvPr id="3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46" y="1502960"/>
              <a:ext cx="7792844" cy="58507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88" y="1502960"/>
              <a:ext cx="3580601" cy="26882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14878" y="3021980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i</a:t>
              </a:r>
              <a:r>
                <a:rPr lang="en-US" b="1" dirty="0" smtClean="0">
                  <a:solidFill>
                    <a:srgbClr val="0070C0"/>
                  </a:solidFill>
                </a:rPr>
                <a:t>n JSON/BSON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5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MongoDB Architecture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995" y="1205450"/>
            <a:ext cx="11349572" cy="5267509"/>
            <a:chOff x="373995" y="960119"/>
            <a:chExt cx="11349572" cy="526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95" y="960119"/>
              <a:ext cx="5665161" cy="52675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90" y="1160413"/>
              <a:ext cx="5631377" cy="4918626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45" y="-156117"/>
            <a:ext cx="9324505" cy="7202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049" y="0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Queries</a:t>
            </a:r>
            <a:endParaRPr lang="en-US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Stores – neo4j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12" y="3414583"/>
            <a:ext cx="23175" cy="28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32" y="821261"/>
            <a:ext cx="5929521" cy="3158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62" y="4617045"/>
            <a:ext cx="5774694" cy="213461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912" y="3648251"/>
            <a:ext cx="5051892" cy="996295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256901" y="4146398"/>
            <a:ext cx="5703595" cy="2194617"/>
            <a:chOff x="98934" y="4047366"/>
            <a:chExt cx="5703595" cy="2194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34" y="4287117"/>
              <a:ext cx="3102499" cy="19548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9250" y="4047366"/>
              <a:ext cx="2103279" cy="21946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89393" y="4944619"/>
              <a:ext cx="602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vs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762" y="821261"/>
            <a:ext cx="5859547" cy="278961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6901" y="-1709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Graph Stores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" y="568715"/>
            <a:ext cx="9797522" cy="601966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15" y="4149217"/>
            <a:ext cx="3011558" cy="2027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5590" y="0"/>
            <a:ext cx="2260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The need</a:t>
            </a:r>
            <a:endParaRPr lang="en-US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</a:t>
            </a:r>
            <a:r>
              <a:rPr lang="en-US" b="1" dirty="0" err="1" smtClean="0">
                <a:solidFill>
                  <a:srgbClr val="0070C0"/>
                </a:solidFill>
              </a:rPr>
              <a:t>rons</a:t>
            </a:r>
            <a:r>
              <a:rPr lang="en-US" b="1" dirty="0" smtClean="0">
                <a:solidFill>
                  <a:srgbClr val="0070C0"/>
                </a:solidFill>
              </a:rPr>
              <a:t>/Cons of </a:t>
            </a:r>
            <a:r>
              <a:rPr lang="en-US" b="1" dirty="0" smtClean="0">
                <a:solidFill>
                  <a:srgbClr val="0070C0"/>
                </a:solidFill>
              </a:rPr>
              <a:t>NoSQL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Advantages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 elastic scalability</a:t>
            </a:r>
          </a:p>
          <a:p>
            <a:pPr lvl="1"/>
            <a:r>
              <a:rPr lang="en-US" dirty="0" smtClean="0"/>
              <a:t>Lower cost </a:t>
            </a:r>
          </a:p>
          <a:p>
            <a:pPr lvl="1"/>
            <a:r>
              <a:rPr lang="en-US" dirty="0" smtClean="0"/>
              <a:t>Schema flexibility, semi-structured data</a:t>
            </a:r>
          </a:p>
          <a:p>
            <a:r>
              <a:rPr lang="en-US" b="1" dirty="0" smtClean="0"/>
              <a:t>Disadvantages </a:t>
            </a:r>
            <a:endParaRPr lang="en-US" dirty="0" smtClean="0"/>
          </a:p>
          <a:p>
            <a:pPr lvl="1"/>
            <a:r>
              <a:rPr lang="en-US" dirty="0" smtClean="0"/>
              <a:t>No standardization</a:t>
            </a:r>
          </a:p>
          <a:p>
            <a:pPr lvl="1"/>
            <a:r>
              <a:rPr lang="en-US" dirty="0" smtClean="0"/>
              <a:t>Less mature</a:t>
            </a:r>
          </a:p>
          <a:p>
            <a:pPr lvl="1"/>
            <a:r>
              <a:rPr lang="en-US" dirty="0" smtClean="0"/>
              <a:t>Limited query capabilities</a:t>
            </a:r>
          </a:p>
          <a:p>
            <a:pPr lvl="1"/>
            <a:r>
              <a:rPr lang="en-US" dirty="0" smtClean="0"/>
              <a:t>Programming with eventual consistent is counter-intuitive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77" y="752711"/>
            <a:ext cx="78486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2085" y="1575388"/>
            <a:ext cx="10515600" cy="4727304"/>
          </a:xfrm>
        </p:spPr>
        <p:txBody>
          <a:bodyPr>
            <a:normAutofit lnSpcReduction="10000"/>
          </a:bodyPr>
          <a:lstStyle/>
          <a:p>
            <a:r>
              <a:rPr lang="en-US" altLang="en-US" sz="2400" i="1" dirty="0" smtClean="0"/>
              <a:t>A DBMS that delivers the scalability and flexibility promised by NoSQL while retaining the support for SQL queries and/or ACID, or to </a:t>
            </a:r>
            <a:r>
              <a:rPr lang="en-US" altLang="en-US" sz="2400" i="1" dirty="0" smtClean="0"/>
              <a:t>improve performance </a:t>
            </a:r>
            <a:r>
              <a:rPr lang="en-US" altLang="en-US" sz="2400" i="1" dirty="0" smtClean="0"/>
              <a:t>for appropriate workloads</a:t>
            </a:r>
            <a:r>
              <a:rPr lang="en-US" altLang="en-US" sz="2400" i="1" dirty="0" smtClean="0"/>
              <a:t>.</a:t>
            </a:r>
          </a:p>
          <a:p>
            <a:endParaRPr lang="en-US" altLang="en-US" sz="2400" i="1" dirty="0"/>
          </a:p>
          <a:p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400" dirty="0" err="1" smtClean="0"/>
              <a:t>NewSQL</a:t>
            </a:r>
            <a:r>
              <a:rPr lang="en-US" altLang="en-US" sz="2400" dirty="0" smtClean="0"/>
              <a:t> databases </a:t>
            </a:r>
            <a:r>
              <a:rPr lang="en-US" altLang="en-US" sz="2400" dirty="0" smtClean="0"/>
              <a:t>have </a:t>
            </a:r>
          </a:p>
          <a:p>
            <a:pPr lvl="1"/>
            <a:r>
              <a:rPr lang="en-US" altLang="en-US" dirty="0" smtClean="0"/>
              <a:t>SQL as the primary interface.</a:t>
            </a:r>
          </a:p>
          <a:p>
            <a:pPr lvl="1"/>
            <a:r>
              <a:rPr lang="en-US" altLang="en-US" dirty="0" smtClean="0"/>
              <a:t>ACID support for transactions</a:t>
            </a:r>
          </a:p>
          <a:p>
            <a:pPr lvl="1"/>
            <a:r>
              <a:rPr lang="en-US" altLang="en-US" dirty="0" smtClean="0"/>
              <a:t>Non-locking concurrency control.</a:t>
            </a:r>
          </a:p>
          <a:p>
            <a:pPr lvl="1"/>
            <a:r>
              <a:rPr lang="en-US" altLang="en-US" dirty="0" smtClean="0"/>
              <a:t>High per-node performance.</a:t>
            </a:r>
          </a:p>
          <a:p>
            <a:pPr lvl="1"/>
            <a:r>
              <a:rPr lang="en-US" altLang="en-US" dirty="0" smtClean="0"/>
              <a:t>Parallel, shared-nothing architecture.</a:t>
            </a:r>
          </a:p>
          <a:p>
            <a:endParaRPr lang="en-US" altLang="en-US" i="1" dirty="0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206190" y="2534369"/>
            <a:ext cx="6649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Yanone Kaffeesatz Bold" charset="0"/>
              </a:rPr>
              <a:t>Matt </a:t>
            </a:r>
            <a:r>
              <a:rPr lang="en-US" altLang="en-US" sz="1200" dirty="0" err="1">
                <a:latin typeface="Yanone Kaffeesatz Bold" charset="0"/>
              </a:rPr>
              <a:t>Aslett</a:t>
            </a:r>
            <a:r>
              <a:rPr lang="en-US" altLang="en-US" sz="1200" dirty="0">
                <a:latin typeface="Yanone Kaffeesatz Bold" charset="0"/>
              </a:rPr>
              <a:t> – </a:t>
            </a:r>
            <a:r>
              <a:rPr lang="en-US" altLang="en-US" sz="1200" i="1" dirty="0">
                <a:latin typeface="Yanone Kaffeesatz Bold" charset="0"/>
              </a:rPr>
              <a:t>“How Will The Database Incumbents Respond To NoSQL And </a:t>
            </a:r>
            <a:r>
              <a:rPr lang="en-US" altLang="en-US" sz="1200" i="1" dirty="0" err="1">
                <a:latin typeface="Yanone Kaffeesatz Bold" charset="0"/>
              </a:rPr>
              <a:t>NewSQL</a:t>
            </a:r>
            <a:r>
              <a:rPr lang="en-US" altLang="en-US" sz="1200" i="1" dirty="0">
                <a:latin typeface="Yanone Kaffeesatz Bold" charset="0"/>
              </a:rPr>
              <a:t>?”</a:t>
            </a:r>
          </a:p>
          <a:p>
            <a:r>
              <a:rPr lang="en-US" altLang="en-US" sz="1200" dirty="0">
                <a:solidFill>
                  <a:srgbClr val="C00000"/>
                </a:solidFill>
                <a:latin typeface="Yanone Kaffeesatz Bold" charset="0"/>
                <a:hlinkClick r:id="rId2"/>
              </a:rPr>
              <a:t>https://www.451research.com/report-short?entityId=66963</a:t>
            </a:r>
            <a:endParaRPr lang="en-US" altLang="en-US" sz="1200" dirty="0">
              <a:solidFill>
                <a:srgbClr val="C00000"/>
              </a:solidFill>
              <a:latin typeface="Yanone Kaffeesatz Bold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06190" y="5949197"/>
            <a:ext cx="8227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Yanone Kaffeesatz Bold" charset="0"/>
              </a:rPr>
              <a:t>Michael </a:t>
            </a:r>
            <a:r>
              <a:rPr lang="en-US" altLang="en-US" sz="1200" dirty="0" err="1">
                <a:latin typeface="Yanone Kaffeesatz Bold" charset="0"/>
              </a:rPr>
              <a:t>Stonebraker</a:t>
            </a:r>
            <a:r>
              <a:rPr lang="en-US" altLang="en-US" sz="1200" dirty="0">
                <a:latin typeface="Yanone Kaffeesatz Bold" charset="0"/>
              </a:rPr>
              <a:t>- </a:t>
            </a:r>
            <a:r>
              <a:rPr lang="en-US" altLang="en-US" sz="1200" i="1" dirty="0">
                <a:latin typeface="Yanone Kaffeesatz Bold" charset="0"/>
              </a:rPr>
              <a:t>“New SQL: An Alternative to NoSQL and Old SQL for New OLTP Apps</a:t>
            </a:r>
            <a:r>
              <a:rPr lang="en-US" altLang="en-US" sz="1200" i="1" dirty="0" smtClean="0">
                <a:latin typeface="Yanone Kaffeesatz Bold" charset="0"/>
              </a:rPr>
              <a:t>”</a:t>
            </a:r>
          </a:p>
          <a:p>
            <a:r>
              <a:rPr lang="en-US" altLang="en-US" sz="1200" dirty="0" smtClean="0">
                <a:solidFill>
                  <a:srgbClr val="C00000"/>
                </a:solidFill>
                <a:latin typeface="Yanone Kaffeesatz Bold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Yanone Kaffeesatz Bold" charset="0"/>
                <a:hlinkClick r:id="rId3"/>
              </a:rPr>
              <a:t>http://cacm.acm.org/blogs/blog-cacm/109710</a:t>
            </a:r>
            <a:r>
              <a:rPr lang="en-US" altLang="en-US" sz="1200" i="1" dirty="0">
                <a:solidFill>
                  <a:srgbClr val="C00000"/>
                </a:solidFill>
                <a:latin typeface="Yanone Kaffeesatz Bold" charset="0"/>
              </a:rPr>
              <a:t> </a:t>
            </a:r>
            <a:endParaRPr lang="en-US" altLang="en-US" sz="1200" dirty="0">
              <a:solidFill>
                <a:srgbClr val="C00000"/>
              </a:solidFill>
              <a:latin typeface="Yanone Kaffeesatz Bold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54842"/>
              </p:ext>
            </p:extLst>
          </p:nvPr>
        </p:nvGraphicFramePr>
        <p:xfrm>
          <a:off x="6471303" y="3368097"/>
          <a:ext cx="488249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3">
                  <a:extLst>
                    <a:ext uri="{9D8B030D-6E8A-4147-A177-3AD203B41FA5}">
                      <a16:colId xmlns:a16="http://schemas.microsoft.com/office/drawing/2014/main" val="2801614309"/>
                    </a:ext>
                  </a:extLst>
                </a:gridCol>
                <a:gridCol w="1471961">
                  <a:extLst>
                    <a:ext uri="{9D8B030D-6E8A-4147-A177-3AD203B41FA5}">
                      <a16:colId xmlns:a16="http://schemas.microsoft.com/office/drawing/2014/main" val="1889001321"/>
                    </a:ext>
                  </a:extLst>
                </a:gridCol>
                <a:gridCol w="1003610">
                  <a:extLst>
                    <a:ext uri="{9D8B030D-6E8A-4147-A177-3AD203B41FA5}">
                      <a16:colId xmlns:a16="http://schemas.microsoft.com/office/drawing/2014/main" val="129110375"/>
                    </a:ext>
                  </a:extLst>
                </a:gridCol>
                <a:gridCol w="947853">
                  <a:extLst>
                    <a:ext uri="{9D8B030D-6E8A-4147-A177-3AD203B41FA5}">
                      <a16:colId xmlns:a16="http://schemas.microsoft.com/office/drawing/2014/main" val="1470953880"/>
                    </a:ext>
                  </a:extLst>
                </a:gridCol>
              </a:tblGrid>
              <a:tr h="299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Traditional SQL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NoSQL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NewSQL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1964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80390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In-memory DB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1214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Big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648124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RDBMS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150748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70C0"/>
                </a:solidFill>
              </a:rPr>
              <a:t>NewSQL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7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71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Scaling 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Vertically (or up)</a:t>
            </a:r>
          </a:p>
          <a:p>
            <a:pPr lvl="1"/>
            <a:r>
              <a:rPr lang="en-US" dirty="0" smtClean="0"/>
              <a:t>Can be achieved by hardware upgrades (e.g., faster CPU, more memory, or larger disks)</a:t>
            </a:r>
          </a:p>
          <a:p>
            <a:pPr lvl="1"/>
            <a:r>
              <a:rPr lang="en-US" dirty="0" smtClean="0"/>
              <a:t>Limited by the amount of CPU, RAM and disk that can be configured on a single machine</a:t>
            </a:r>
          </a:p>
          <a:p>
            <a:pPr lvl="1"/>
            <a:endParaRPr lang="en-US" dirty="0" smtClean="0"/>
          </a:p>
          <a:p>
            <a:r>
              <a:rPr lang="en-US" sz="3000" dirty="0" smtClean="0"/>
              <a:t>Horizontally (or out)</a:t>
            </a:r>
          </a:p>
          <a:p>
            <a:pPr lvl="1"/>
            <a:r>
              <a:rPr lang="en-US" dirty="0" smtClean="0"/>
              <a:t>Can be achieved by adding more machines</a:t>
            </a:r>
          </a:p>
          <a:p>
            <a:pPr lvl="1"/>
            <a:r>
              <a:rPr lang="en-US" dirty="0" smtClean="0"/>
              <a:t>Requires database </a:t>
            </a:r>
            <a:r>
              <a:rPr lang="en-US" i="1" dirty="0" err="1" smtClean="0"/>
              <a:t>sharding</a:t>
            </a:r>
            <a:r>
              <a:rPr lang="en-US" dirty="0" smtClean="0"/>
              <a:t> and probably </a:t>
            </a:r>
            <a:r>
              <a:rPr lang="en-US" i="1" dirty="0" smtClean="0"/>
              <a:t>replication</a:t>
            </a:r>
          </a:p>
          <a:p>
            <a:pPr lvl="1"/>
            <a:r>
              <a:rPr lang="en-US" dirty="0" smtClean="0"/>
              <a:t>Limited by the Read-to-Write ratio and communication overhead</a:t>
            </a:r>
          </a:p>
          <a:p>
            <a:pPr lvl="1"/>
            <a:r>
              <a:rPr lang="en-US" dirty="0" smtClean="0"/>
              <a:t>ACID requirements constrain scalability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Data </a:t>
            </a:r>
            <a:r>
              <a:rPr lang="en-US" b="1" dirty="0" err="1" smtClean="0">
                <a:solidFill>
                  <a:srgbClr val="0070C0"/>
                </a:solidFill>
              </a:rPr>
              <a:t>Sharding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22" y="1498194"/>
            <a:ext cx="10515600" cy="5159084"/>
          </a:xfrm>
        </p:spPr>
        <p:txBody>
          <a:bodyPr>
            <a:normAutofit/>
          </a:bodyPr>
          <a:lstStyle/>
          <a:p>
            <a:r>
              <a:rPr lang="en-US" dirty="0"/>
              <a:t>Data is typically </a:t>
            </a:r>
            <a:r>
              <a:rPr lang="en-US" i="1" dirty="0" err="1"/>
              <a:t>sharded</a:t>
            </a:r>
            <a:r>
              <a:rPr lang="en-US" dirty="0"/>
              <a:t> (or </a:t>
            </a:r>
            <a:r>
              <a:rPr lang="en-US" i="1" dirty="0"/>
              <a:t>striped</a:t>
            </a:r>
            <a:r>
              <a:rPr lang="en-US" dirty="0"/>
              <a:t>) to allow for </a:t>
            </a:r>
            <a:r>
              <a:rPr lang="en-US" dirty="0" smtClean="0"/>
              <a:t>parallel accesses</a:t>
            </a:r>
          </a:p>
          <a:p>
            <a:pPr algn="just">
              <a:defRPr/>
            </a:pPr>
            <a:r>
              <a:rPr lang="en-US" dirty="0"/>
              <a:t>Amdahl’s Law gives the speedup due to </a:t>
            </a:r>
            <a:r>
              <a:rPr lang="en-US" dirty="0" err="1"/>
              <a:t>sharding</a:t>
            </a:r>
            <a:endParaRPr lang="en-US" dirty="0"/>
          </a:p>
          <a:p>
            <a:pPr lvl="1" algn="just">
              <a:defRPr/>
            </a:pPr>
            <a:r>
              <a:rPr lang="en-US" dirty="0"/>
              <a:t>Real speedup is less due to communication overhead and workload imbalance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algn="just">
              <a:buFont typeface="Wingdings" pitchFamily="2" charset="2"/>
              <a:buChar char="§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5015" y="5275331"/>
            <a:ext cx="513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E.g., </a:t>
            </a:r>
            <a:r>
              <a:rPr lang="en-US" sz="2400" dirty="0" smtClean="0">
                <a:solidFill>
                  <a:srgbClr val="0070C0"/>
                </a:solidFill>
              </a:rPr>
              <a:t>parallel access to chunks </a:t>
            </a:r>
            <a:r>
              <a:rPr lang="en-US" sz="2400" dirty="0" smtClean="0">
                <a:solidFill>
                  <a:srgbClr val="0070C0"/>
                </a:solidFill>
              </a:rPr>
              <a:t>1, 3 and </a:t>
            </a:r>
            <a:r>
              <a:rPr lang="en-US" sz="2400" dirty="0" smtClean="0">
                <a:solidFill>
                  <a:srgbClr val="0070C0"/>
                </a:solidFill>
              </a:rPr>
              <a:t>5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52492" y="3159098"/>
            <a:ext cx="5566317" cy="2080396"/>
            <a:chOff x="2819400" y="2895600"/>
            <a:chExt cx="6248400" cy="2286000"/>
          </a:xfrm>
        </p:grpSpPr>
        <p:sp>
          <p:nvSpPr>
            <p:cNvPr id="6" name="Rectangle 5"/>
            <p:cNvSpPr/>
            <p:nvPr/>
          </p:nvSpPr>
          <p:spPr>
            <a:xfrm>
              <a:off x="4419600" y="2895600"/>
              <a:ext cx="30480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Input data: A large file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19400" y="3733800"/>
              <a:ext cx="1447800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/>
                <a:t>Machine </a:t>
              </a:r>
              <a:r>
                <a:rPr lang="en-US" sz="1400" dirty="0"/>
                <a:t>1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847975" y="3990975"/>
              <a:ext cx="1371600" cy="3048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Chunk1 of input data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276600" y="3200400"/>
              <a:ext cx="533400" cy="4572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09950" y="3048001"/>
              <a:ext cx="1009650" cy="15716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8077200" y="3200400"/>
              <a:ext cx="533400" cy="4572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3048001"/>
              <a:ext cx="1009650" cy="15716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3733800"/>
              <a:ext cx="1447800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/>
                <a:t>Machine </a:t>
              </a:r>
              <a:r>
                <a:rPr lang="en-US" sz="1400" dirty="0"/>
                <a:t>2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19700" y="3990975"/>
              <a:ext cx="137160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Chunk3 of input data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0" y="3733800"/>
              <a:ext cx="1447800" cy="914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/>
                <a:t>Machine </a:t>
              </a:r>
              <a:r>
                <a:rPr lang="en-US" sz="1400" dirty="0"/>
                <a:t>3</a:t>
              </a:r>
            </a:p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658100" y="3990975"/>
              <a:ext cx="1371600" cy="3048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Chunk5 of input data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38800" y="3352800"/>
              <a:ext cx="533400" cy="3048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49563" y="4324350"/>
              <a:ext cx="1371600" cy="3048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Chunk2 of input data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221288" y="4324350"/>
              <a:ext cx="1371600" cy="304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Chunk4 of input data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59688" y="4324350"/>
              <a:ext cx="1371600" cy="3048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100" dirty="0"/>
                <a:t>Chunk5 of input data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33775" y="4648200"/>
              <a:ext cx="0" cy="533400"/>
            </a:xfrm>
            <a:prstGeom prst="straightConnector1">
              <a:avLst/>
            </a:prstGeom>
            <a:ln w="60325">
              <a:solidFill>
                <a:srgbClr val="0070C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33775" y="5181600"/>
              <a:ext cx="4826476" cy="0"/>
            </a:xfrm>
            <a:prstGeom prst="line">
              <a:avLst/>
            </a:prstGeom>
            <a:ln w="6032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9" idx="2"/>
            </p:cNvCxnSpPr>
            <p:nvPr/>
          </p:nvCxnSpPr>
          <p:spPr>
            <a:xfrm flipV="1">
              <a:off x="5907088" y="4629150"/>
              <a:ext cx="0" cy="552450"/>
            </a:xfrm>
            <a:prstGeom prst="straightConnector1">
              <a:avLst/>
            </a:prstGeom>
            <a:ln w="60325">
              <a:solidFill>
                <a:srgbClr val="0070C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360251" y="4629150"/>
              <a:ext cx="0" cy="552450"/>
            </a:xfrm>
            <a:prstGeom prst="straightConnector1">
              <a:avLst/>
            </a:prstGeom>
            <a:ln w="60325">
              <a:solidFill>
                <a:srgbClr val="0070C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Data Replication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236"/>
            <a:ext cx="10515600" cy="4351338"/>
          </a:xfrm>
        </p:spPr>
        <p:txBody>
          <a:bodyPr/>
          <a:lstStyle/>
          <a:p>
            <a:r>
              <a:rPr lang="en-US" dirty="0"/>
              <a:t>Replicating data across servers </a:t>
            </a:r>
            <a:r>
              <a:rPr lang="en-US" dirty="0" smtClean="0"/>
              <a:t>helps </a:t>
            </a:r>
            <a:endParaRPr lang="en-US" dirty="0"/>
          </a:p>
          <a:p>
            <a:pPr lvl="1"/>
            <a:r>
              <a:rPr lang="en-US" dirty="0" smtClean="0"/>
              <a:t>Avoid </a:t>
            </a:r>
            <a:r>
              <a:rPr lang="en-US" dirty="0"/>
              <a:t>performance bottlenecks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single point of failures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scalability and availability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736347" y="3306337"/>
            <a:ext cx="6325123" cy="3108960"/>
            <a:chOff x="3213992" y="3429000"/>
            <a:chExt cx="5472809" cy="2690026"/>
          </a:xfrm>
        </p:grpSpPr>
        <p:pic>
          <p:nvPicPr>
            <p:cNvPr id="5" name="Picture 2" descr="http://igcministries.org/images/WorldMap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3213992" y="3429000"/>
              <a:ext cx="5472809" cy="2690026"/>
            </a:xfrm>
            <a:prstGeom prst="rect">
              <a:avLst/>
            </a:prstGeom>
            <a:noFill/>
            <a:extLst/>
          </p:spPr>
        </p:pic>
        <p:sp>
          <p:nvSpPr>
            <p:cNvPr id="6" name="Can 5"/>
            <p:cNvSpPr/>
            <p:nvPr/>
          </p:nvSpPr>
          <p:spPr>
            <a:xfrm>
              <a:off x="3505200" y="4191000"/>
              <a:ext cx="228600" cy="152400"/>
            </a:xfrm>
            <a:prstGeom prst="ca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4038600" y="48768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334000" y="39624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6781800" y="45720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7162800" y="42672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7772400" y="5410200"/>
              <a:ext cx="228600" cy="152400"/>
            </a:xfrm>
            <a:prstGeom prst="ca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619500" y="4343400"/>
              <a:ext cx="5334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733800" y="4038600"/>
              <a:ext cx="1600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8300" y="4114800"/>
              <a:ext cx="133350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19500" y="4343400"/>
              <a:ext cx="415290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562600" y="4038600"/>
              <a:ext cx="160020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276600" y="3505201"/>
              <a:ext cx="11049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Main Server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19500" y="3690938"/>
              <a:ext cx="0" cy="500062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152900" y="5029200"/>
              <a:ext cx="1181100" cy="60960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329238" y="5638801"/>
              <a:ext cx="15668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Replicated Servers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781800" y="5486401"/>
              <a:ext cx="990600" cy="290513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701" y="49530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Straight Connector 22"/>
            <p:cNvCxnSpPr/>
            <p:nvPr/>
          </p:nvCxnSpPr>
          <p:spPr>
            <a:xfrm flipH="1">
              <a:off x="8013701" y="5372100"/>
              <a:ext cx="188913" cy="1143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64" y="3690938"/>
              <a:ext cx="37623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5448300" y="3781426"/>
              <a:ext cx="247650" cy="1809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3025" y="3843338"/>
              <a:ext cx="37623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26"/>
            <p:cNvCxnSpPr/>
            <p:nvPr/>
          </p:nvCxnSpPr>
          <p:spPr>
            <a:xfrm flipH="1">
              <a:off x="3686175" y="4052888"/>
              <a:ext cx="196850" cy="13811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1" y="44196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1" y="39624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1" y="45720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1" y="55626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1" y="48768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1" y="38100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1" y="43434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1" y="34290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1" y="43434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1" y="52578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 descr="C:\Users\vkolar\AppData\Local\Microsoft\Windows\Temporary Internet Files\Content.IE5\E2H73JIM\MC90032240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1" y="5181600"/>
              <a:ext cx="3778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>
              <a:stCxn id="6" idx="3"/>
              <a:endCxn id="28" idx="1"/>
            </p:cNvCxnSpPr>
            <p:nvPr/>
          </p:nvCxnSpPr>
          <p:spPr>
            <a:xfrm flipH="1">
              <a:off x="3505200" y="4343400"/>
              <a:ext cx="114300" cy="285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" idx="3"/>
              <a:endCxn id="38" idx="0"/>
            </p:cNvCxnSpPr>
            <p:nvPr/>
          </p:nvCxnSpPr>
          <p:spPr>
            <a:xfrm flipH="1">
              <a:off x="3998914" y="5029200"/>
              <a:ext cx="153987" cy="1524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7" idx="0"/>
            </p:cNvCxnSpPr>
            <p:nvPr/>
          </p:nvCxnSpPr>
          <p:spPr>
            <a:xfrm>
              <a:off x="4191001" y="5029200"/>
              <a:ext cx="188913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8" idx="0"/>
              <a:endCxn id="35" idx="2"/>
            </p:cNvCxnSpPr>
            <p:nvPr/>
          </p:nvCxnSpPr>
          <p:spPr>
            <a:xfrm flipH="1" flipV="1">
              <a:off x="5370514" y="3848100"/>
              <a:ext cx="77787" cy="1524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6" idx="0"/>
            </p:cNvCxnSpPr>
            <p:nvPr/>
          </p:nvCxnSpPr>
          <p:spPr>
            <a:xfrm>
              <a:off x="5410201" y="4114800"/>
              <a:ext cx="36513" cy="228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9" idx="3"/>
              <a:endCxn id="32" idx="0"/>
            </p:cNvCxnSpPr>
            <p:nvPr/>
          </p:nvCxnSpPr>
          <p:spPr>
            <a:xfrm>
              <a:off x="6896101" y="4724400"/>
              <a:ext cx="227013" cy="1524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30" idx="1"/>
            </p:cNvCxnSpPr>
            <p:nvPr/>
          </p:nvCxnSpPr>
          <p:spPr>
            <a:xfrm>
              <a:off x="6934200" y="4724400"/>
              <a:ext cx="304800" cy="571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" idx="0"/>
              <a:endCxn id="33" idx="1"/>
            </p:cNvCxnSpPr>
            <p:nvPr/>
          </p:nvCxnSpPr>
          <p:spPr>
            <a:xfrm flipV="1">
              <a:off x="7277100" y="4019550"/>
              <a:ext cx="38100" cy="285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" idx="4"/>
            </p:cNvCxnSpPr>
            <p:nvPr/>
          </p:nvCxnSpPr>
          <p:spPr>
            <a:xfrm flipV="1">
              <a:off x="7391400" y="4191000"/>
              <a:ext cx="304800" cy="1524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4"/>
              <a:endCxn id="34" idx="1"/>
            </p:cNvCxnSpPr>
            <p:nvPr/>
          </p:nvCxnSpPr>
          <p:spPr>
            <a:xfrm>
              <a:off x="7391400" y="4343400"/>
              <a:ext cx="304800" cy="2095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1" idx="1"/>
              <a:endCxn id="22" idx="1"/>
            </p:cNvCxnSpPr>
            <p:nvPr/>
          </p:nvCxnSpPr>
          <p:spPr>
            <a:xfrm flipV="1">
              <a:off x="7886700" y="5162550"/>
              <a:ext cx="127000" cy="2476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1" idx="3"/>
              <a:endCxn id="31" idx="1"/>
            </p:cNvCxnSpPr>
            <p:nvPr/>
          </p:nvCxnSpPr>
          <p:spPr>
            <a:xfrm>
              <a:off x="7886700" y="5562600"/>
              <a:ext cx="266700" cy="2095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6" idx="4"/>
            </p:cNvCxnSpPr>
            <p:nvPr/>
          </p:nvCxnSpPr>
          <p:spPr>
            <a:xfrm flipH="1">
              <a:off x="3733800" y="4052888"/>
              <a:ext cx="304800" cy="2143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1"/>
            </p:cNvCxnSpPr>
            <p:nvPr/>
          </p:nvCxnSpPr>
          <p:spPr>
            <a:xfrm flipH="1">
              <a:off x="3784600" y="3638550"/>
              <a:ext cx="1397000" cy="6286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4" idx="1"/>
            </p:cNvCxnSpPr>
            <p:nvPr/>
          </p:nvCxnSpPr>
          <p:spPr>
            <a:xfrm flipH="1">
              <a:off x="3784601" y="3900488"/>
              <a:ext cx="1858963" cy="3667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6" idx="4"/>
            </p:cNvCxnSpPr>
            <p:nvPr/>
          </p:nvCxnSpPr>
          <p:spPr>
            <a:xfrm flipH="1" flipV="1">
              <a:off x="3733800" y="4267201"/>
              <a:ext cx="1595438" cy="180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3" idx="1"/>
              <a:endCxn id="6" idx="4"/>
            </p:cNvCxnSpPr>
            <p:nvPr/>
          </p:nvCxnSpPr>
          <p:spPr>
            <a:xfrm flipH="1">
              <a:off x="3733800" y="4019550"/>
              <a:ext cx="3581400" cy="2476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9" idx="1"/>
              <a:endCxn id="6" idx="4"/>
            </p:cNvCxnSpPr>
            <p:nvPr/>
          </p:nvCxnSpPr>
          <p:spPr>
            <a:xfrm flipH="1">
              <a:off x="3733800" y="4171950"/>
              <a:ext cx="396240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4" idx="1"/>
            </p:cNvCxnSpPr>
            <p:nvPr/>
          </p:nvCxnSpPr>
          <p:spPr>
            <a:xfrm flipH="1" flipV="1">
              <a:off x="3784600" y="4267200"/>
              <a:ext cx="3911600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0" idx="1"/>
            </p:cNvCxnSpPr>
            <p:nvPr/>
          </p:nvCxnSpPr>
          <p:spPr>
            <a:xfrm flipH="1" flipV="1">
              <a:off x="3733800" y="4267200"/>
              <a:ext cx="3505200" cy="5143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2" idx="1"/>
              <a:endCxn id="6" idx="4"/>
            </p:cNvCxnSpPr>
            <p:nvPr/>
          </p:nvCxnSpPr>
          <p:spPr>
            <a:xfrm flipH="1" flipV="1">
              <a:off x="3733800" y="4267200"/>
              <a:ext cx="3200400" cy="8191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2" idx="1"/>
              <a:endCxn id="6" idx="4"/>
            </p:cNvCxnSpPr>
            <p:nvPr/>
          </p:nvCxnSpPr>
          <p:spPr>
            <a:xfrm flipH="1" flipV="1">
              <a:off x="3733800" y="4267200"/>
              <a:ext cx="4279900" cy="8953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1" idx="1"/>
              <a:endCxn id="6" idx="4"/>
            </p:cNvCxnSpPr>
            <p:nvPr/>
          </p:nvCxnSpPr>
          <p:spPr>
            <a:xfrm flipH="1" flipV="1">
              <a:off x="3733800" y="4267200"/>
              <a:ext cx="4419600" cy="15049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6" idx="4"/>
            </p:cNvCxnSpPr>
            <p:nvPr/>
          </p:nvCxnSpPr>
          <p:spPr>
            <a:xfrm flipV="1">
              <a:off x="3694112" y="4267200"/>
              <a:ext cx="39688" cy="2857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38" idx="0"/>
              <a:endCxn id="6" idx="4"/>
            </p:cNvCxnSpPr>
            <p:nvPr/>
          </p:nvCxnSpPr>
          <p:spPr>
            <a:xfrm flipH="1" flipV="1">
              <a:off x="3733801" y="4267200"/>
              <a:ext cx="265113" cy="914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7" idx="0"/>
              <a:endCxn id="6" idx="4"/>
            </p:cNvCxnSpPr>
            <p:nvPr/>
          </p:nvCxnSpPr>
          <p:spPr>
            <a:xfrm flipH="1" flipV="1">
              <a:off x="3733801" y="4267200"/>
              <a:ext cx="646113" cy="990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Relational Databases &amp; ACID properties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Execution of DB code blocks (aka transactions) ensure </a:t>
            </a:r>
          </a:p>
          <a:p>
            <a:pPr lvl="1"/>
            <a:r>
              <a:rPr lang="en-US" b="1" u="sng" dirty="0" smtClean="0"/>
              <a:t>A</a:t>
            </a:r>
            <a:r>
              <a:rPr lang="en-US" b="1" dirty="0" smtClean="0"/>
              <a:t>tomicity: </a:t>
            </a:r>
            <a:r>
              <a:rPr lang="en-US" dirty="0" smtClean="0"/>
              <a:t> either all instructions or none of them are </a:t>
            </a:r>
            <a:r>
              <a:rPr lang="en-US" dirty="0" err="1" smtClean="0"/>
              <a:t>excuted</a:t>
            </a:r>
            <a:endParaRPr lang="en-US" dirty="0" smtClean="0"/>
          </a:p>
          <a:p>
            <a:pPr lvl="1"/>
            <a:r>
              <a:rPr lang="en-US" b="1" u="sng" dirty="0" smtClean="0"/>
              <a:t>C</a:t>
            </a:r>
            <a:r>
              <a:rPr lang="en-US" b="1" dirty="0" smtClean="0"/>
              <a:t>onsistency:</a:t>
            </a:r>
            <a:r>
              <a:rPr lang="en-US" dirty="0" smtClean="0"/>
              <a:t> at the end, it leaves database in consistent state</a:t>
            </a:r>
          </a:p>
          <a:p>
            <a:pPr lvl="1"/>
            <a:r>
              <a:rPr lang="en-US" b="1" u="sng" dirty="0" smtClean="0"/>
              <a:t>I</a:t>
            </a:r>
            <a:r>
              <a:rPr lang="en-US" b="1" dirty="0" smtClean="0"/>
              <a:t>solation:</a:t>
            </a:r>
            <a:r>
              <a:rPr lang="en-US" dirty="0" smtClean="0"/>
              <a:t> oblivious to other concurrent manipulations of database</a:t>
            </a:r>
          </a:p>
          <a:p>
            <a:pPr lvl="1"/>
            <a:r>
              <a:rPr lang="en-US" b="1" u="sng" dirty="0" smtClean="0"/>
              <a:t>D</a:t>
            </a:r>
            <a:r>
              <a:rPr lang="en-US" b="1" dirty="0" smtClean="0"/>
              <a:t>urability:</a:t>
            </a:r>
            <a:r>
              <a:rPr lang="en-US" dirty="0" smtClean="0"/>
              <a:t> upon completion, modifications to DB are permanent</a:t>
            </a:r>
            <a:endParaRPr lang="en-US" dirty="0"/>
          </a:p>
          <a:p>
            <a:r>
              <a:rPr lang="en-US" dirty="0" smtClean="0"/>
              <a:t>Consistency in distributed relational databases is often done using 2-phase commit protocol (2PC)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sharding</a:t>
            </a:r>
            <a:r>
              <a:rPr lang="en-US" dirty="0" smtClean="0"/>
              <a:t> and replicating relational databases, ensuring consistency is </a:t>
            </a:r>
            <a:r>
              <a:rPr lang="en-US" b="1" u="sng" dirty="0" smtClean="0"/>
              <a:t>costly</a:t>
            </a:r>
            <a:r>
              <a:rPr lang="en-US" dirty="0" smtClean="0"/>
              <a:t> since </a:t>
            </a:r>
            <a:r>
              <a:rPr lang="en-US" dirty="0" smtClean="0"/>
              <a:t>real-life distributed systems are unreliable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worse, when network partitions</a:t>
            </a:r>
          </a:p>
          <a:p>
            <a:pPr lvl="1"/>
            <a:r>
              <a:rPr lang="en-US" dirty="0" smtClean="0"/>
              <a:t>AID are relatively easier to support in distributed systems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790163" y="13073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2-Phase Commit protocol (2PC)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AutoShape 2" descr="data:image/jpeg;base64,/9j/4AAQSkZJRgABAQAAAQABAAD/2wCEAAkGBxAPEA8UEA8WEBUQEBQQFBARFBYVERAVFBUXFhQVGBQYKCggGBsnHRQVITIhJiksLi4uFx8zODMtNygtLywBCgoKDg0OGxAQFywkHx0uLC0yLC43LC8sLDQvLCsuLywsLCw3LC8sLC0rNDcsLCwsLCwsLCwsLSwsLCwsLCwsLP/AABEIAOEA4QMBIgACEQEDEQH/xAAcAAEAAQUBAQAAAAAAAAAAAAAABwECBAUGAwj/xABGEAABAwIBBggLBQgDAAMAAAABAAIDBBEFBhIhMUFhBxMiNVFxgbIUMjNScnN0kaGxsyNCYpLwJEOCosHC0eElNFNEVJP/xAAZAQEBAAMBAAAAAAAAAAAAAAAAAQIDBAX/xAArEQEBAAEDAAkEAgMAAAAAAAAAAQIDBBESITEyQVFhcYEUM6HRE/AiYpH/2gAMAwEAAhEDEQA/AJxREQEREBERAREQEREBERARczlTl1Q4ddsknGS20U8VnSbs7YwdZG66hzKrhBrsQJZneDwuNhBCTd99QfJ4z+oWBvqROUp5V8JdFQ5zIz4XMNHFxEcWw/jl1DqFzuCiLHsr8QxOQNfI6zjyKanDgz8reU89d91ltMl+DSqqs19RekiNjZw+3eN0Z8Trd7ipWwLJ2jw1n2EYYSLOmfypX9bzp7BYblREuS3CPXUBDJCaqJpsYpnHjGWOkNkNyLdDrjRbQpiyXyzosSFoJM2S13U8tmzN6bDU4b2kha7KTI6ixIZz2ZkhGioisJN2dseOvssolylyFrcOPGAGaNhzhUQXBjtqLmjlRneLgdKHY+jEUGZKcK1VTZrKwGri1cZoFQwdeqTtsfxFS9gGUVJXsz6WZslvGZqkjvscw6W/I7FDltUREUREQEREBERAREQEREBERAREQEREBFr8axqmoozJUzNibszvGcehrRpcdwBKibKrhbmlzmUDOIZq4+QAzO9FulrOs3PUUEn5R5U0eHNvUzBriLtibypX+iwabbzYb1D+VfClV1ecymvRxG4u0/bvG+QeJ1N0jzitFgWTFdijy9jXODncurnc7MJ1El5uZD1X32Ur5McHdHRZr5B4VKNPGSgcWw9LI9IHWbneFU7UZZM5B1tfZ+b4PE434+YG776SWM1v69APSpayayMosOAcxmfIBpqJbF49HYwdXaSt1PWhvi8o/Ba6eZz/ABj2bB2KcjMqMRA0MF951e7atZLI5xu43Qq0rEXQzuYbtNt2w9i2lNibXaHck9P3T27FpyqFBh5UcHVHW5z4v2WU6c+MDi3n8cegdosetRVi+AV+ESte4OizTyKqBxzDuzxYtv5rrX6Cpnpqx8eo3HmnV/pbSKrimaWuA5QsY3gFrgdY06CNysojrJXhde3NjxFmeNXhMQ5Y3viGg9bbeiVK2GYnBVRiSnlbMw/eYbi+0HoO46VG2VHBbBNnPoXCnfr4l1zA47tsfZcbgo4LcRwaov8AaUknSNMcwHvZK3dptuKyH02ii/JXhcikzY8QZxDtA4+MEwuP4m6XM+I6SFJlPOyRjXxvbI1wu17CHNcOkOGghRXoiIgIiICIiAiIgIiICKyWRrGlznBrWi5c4gAAaySdQUcZVcLVPBnMoWiqfq443FO07jrk7LD8SCQq6tip43STSNiY3W97g1o7Sotyr4XQM6PDmZ2zwmZpzf4IjpPW63olR9VVeIYxUAOMlXJrbG0ciIHoaLNjGzONt5K77JjgpY2z8Qfxh1+DxEhg9OTQXdQsN5VRwNJQ4hjE7nDjKqS9nzSHkR7bF55LBpvmjsCkzJjgvpoM19YRVSa+LtanafR1yfxaPwruIIooGNZExsbGizY4wGtb1AaAvKWYncNynJw9nzMYAGgaBYNboAA2blhTTudrOjoGpUKsKivMq0r0KsKiPMq0q8q0oLCrSryrSgtVpVxVEGXS4i9mg8odB1jqKz5mU9ZGY5WNla7XHIAe2x27wsKnw5x0vOYP5j2bFmszWCzBm9J+8e1VUX5d8HMVJDLU00pDI80ugk5RAc4N5Ems6SNDr7dK9uAmskFTVQ5x4swcbmX5Ie17W5wGwkON+mw6F2fCVzVW+gz6rFwnAZzhUexu+rEsk8U4IiKKIiICIiAiIgIiIPm7KvKStxOpfG573M44shpYwczQ6zBmDx36BpNzcm1hoXS5McFUj819e/im6/B4yDIdz36Q3qFzvC5XJfnel9uH1F9Dq1IwsLwynpIxHTxNiYNjRpcelx1uO8kle73nZoV7gvMhYq8XKwr1IXmQg8yrCvQqwqDzKsK9CrCiPMq0q8q0oLCrSvaOFzzZov8AIdqz4aFjNL+UejYP8oMCno3yahYecdX+1sIYGRahnO84/wBF6PkJ6uheZKqj3k61YShKsJQa/hJ5qrfQZ9Vi4HgM5wn9if8AViXfcJHNVb6tv1GLgOA3nGb2KT6sKsTxTmiIiiIiAiIgIiICIiD5pyX53pfbh9RTrjlY6BsTm6ftQC3zmlrrj4fBQVkvzvS+3D6inHKMciL1w7j0qRn01Q2Vgew3B946Qd6q4LnKNz4XZ0WkHxozqdvHQV0FLVMmF2mxGtp0OaeghRRwXmV7PbZeRCDyKsK9SvMoPMqwr0K9YqUu16B8VEYmaTqF9yy4aDa82/CNfvWUxrWeKO3arXOVVXOAFmiw3LzJQlWkoKEqwlVJVhKASrCUJVpKiMThH5rrfVt+o1R9wG85TewyfWgUhcIvNdd6od9qjvgOP/Jy+wS/Wp1lC9qdkREUREQEREBERAREQfNOS/O9L7cPqKc8oPJsPRID/K5QZkvzvS+3D6inLKXyGjTyv7HJUjTYRiEVQ3OieHC9jsIO8HSFtmjSDqI2jX71BVJi89HPnMJb/UaLgg6CNx+Ck/JzLOnqg1shEUmrSfs3Hc46juPxUHaRVXnDtH+F6ANdqP66lhNXhKiti+A9a8xA47Lda1wr5GanX3O0/wC1XHsRkZFTlhzTM9gcRrAIBIHQg2zImt3lVc66oVQlBQlWkoSrCUAlWEqpKsJQCVYShKtJURQlWkoSrCUHnwic113qh32qOeA/nST2CX61OpG4Q+a671P9zVHPAhzpJ7DL9WBZQqd0REUREQEREBERAREQfNOS/O9L7cPqKdMoDaJp6Hg/yuUF5L870vtw+opyyl8h/F/Y5KkcJWYLS4oxz4nBkgNnAjb+No1H8Q+K5ym4P63OfYZmboBL2gP6td+2y9cpI58NrHPhu1ucSCNovpHQd4K6rJvLiCoAbMRC/Vnfu3HrPiHcdG9QcbRZU1uHP4p5JDDm8XILtFtYtrb2Gy6mh4Q6eWwlYYz0tIc33GxHuK2mU2SENeQ/P4t+aBnWzmvtqJGg3touDqUfYvkFVwXLW8Y0bY+V/L43wKdQkmkxGKoaXQvzwDY6CCDrsQetZOUvkqH1jO6Fy+QEJZSvDhYiXN0i2pjL/G66jKXyVD6xndCDoCVaSjirCUUJVhKqSrCUAlWEoSrSVEUJVpKEqwlAJVhKqSrCUFeEHmuu9Se8FG/Ajzo/2KX6sKknhA5rrvUH5hRtwJc6O9il+pCsoVPCIiKIiICIiAiIgIiIPmnJfnel9uH1FOmUAvE0HbIB/K5QXkvzvS+3D6inXHvJt9YO65KkaWqhiqGFlU242Tge4vA8U/jGjpAXBZSZBTQEyQctpGcHM03Gu9hrG8KRadZMbCy/FuzLm5YRnRuPSWdO8WO9QQzheVFbQnNzjmj7juVH+U6uyy6yh4SIngCaLNPTGdH5XWt7yunxfAqWqB46AxOP72K72HrA5Q9x61wmM8HErQX0z2zs6YyDbrA1Hcg7ehxOKqZnxEkA5puLEGwNvcQsrKbyVD6xndC5vIamfFTPa9paRKRYi2pjB/RdJlP5Kh9YzuhFbxxVhKq4qwlAJVhKErX4vi8FIzPnkDAdQ1ueehrRpKSW3iJbx2s0lWkri6nKmsn/AOtTtgZ/61Ol5HSGDV8QtNVTyP8A+xiUj/wQnMb1WZoXVhs8729TRluMZ2JIlkDfGIb1m3zWM7EIf/aP87f8qMTBQg3Mb5CfvOJues3Cr+xf/VPvP+Vu+h/2/DX9V6JNbVRu8WRrupwPyV7lFxjoTrp3DqJ/yvWBkDbcTUz0/QGvcG+4KXY+WX4Wbr0Shl/zXXeoPzCjXgT50d7HL9SJZtZiOIzU00PhUdXHKwsOe1olaD5rm7fSWHwWWosUHhLhCH08kTTJyQXufGWi50ac0rTnt88fVtx1sck8IiLnbhERAREQEREBERB805L870vtw+op1x7ybfWDuuUFZL87Uvtw+op1x7ybfWDuuSpGtp1mtWDAelc7JjksznFkrom2u1sYjBzTpaXmRrruI02FgL202utGvr4aOPSzrHPOYTmuzasaaMZ2cOS7z2ktf+YaVh5OYoahjg+xfGRcgWD2uvmuzdhu1wI6W31EBZ8y2Y5TKSzsrKXmcxgPbYuJcXFzs4k26ANgGwBVyn8lResZ3QqyqmVHkqL1je6FkrcOKsJVXFWEojBxrEm0sEsztIjbfN1ZzibNb2kgKN5JnAioqftZ5RnNafFhbsDR90C/60ldZwkc3y+sj74Wtx3A5KinhqqdpkDYwyVjRdzLaSQNouTfdY9K9DaTGY9K+N4cm45t4ng5apq3yHluJ3amjsXiqAqq9FxiIiAiIgq1xBuDY9I0FZ0da2QcXUNEjDozj4zd9/6rAWwwTBpq2QRwtJ899uRGOlx+Q1lY5cSc1ZzbxHb8HePSxVBoKh5kaWF9NI48rNaLmInaLAkdGadlgJIURROjGO4cyI5wiL4y4feIjkztO3XbsKl1eTucZMpZ4zl6OhbceL4CIi524REQEREBUKqvNxQfNuS/O1L7cPqKdce8m31g7rlBWS3O1L7cPqKdce8m31g7rkqRqRHntc29s5pbfouLLhpGvjc8OFnDx23AzDtvf7ush2oixXe06yH07HkFzGuLdRc0Et6idS5NztsdfGS3sa9TTmc4rS5F0bmsfIdUgaxv4msL3F43EyEA7Q240ELeTL3avCZb8MJhjMZ2RnJxOIwpVTKnyVF6xvdCrKqZU+SovWN7oWbJs3FWEqrirCVEczwjH9gk9ZH3wrcl8TfTi7ToJ5Tdh0D4qvCL/wBCT1kfeCwcN8QfrYF6W2kujZfNx61s1JZ5OrrsEw+vGe+Iwvfp42HkknaXDUT1g9a0FVwauN/B6xj+hsrS09rm3+S6LDHfZM6j8ysqZ9mOI1gFYTUzwvGNZ9HHKc2I/qOD/EWaomSehI3+/NWKcisSH/w3f/pEfk5do+ulGqRw6jZYsuJT/wDvJ+dy3TW1fT8tV08PVzMeQuJuP/Vzd7pYrD3OJ+CzouDqqGmeeCBu0ueSR2WA+Ky566Y65pD1vd/layY30nTvKy6epfGT4Y9HCeFbCPAsJpdM9U+scP3cIzWHtB/vXji2VT3R8TSxNo4dIzY9D3A67uFrX2207ytTKsSVZTDm85Xn++SXPjqnUysledcN9N/03qcgoOyWH/KYceh7/puU3tK5N7357Ona92+69ERcbpEREBERBQrwmcvZxWFUvQfO+S3O1L7a36inbH/Jt9YO65QTkrztSe2t+op2x/ybfWDuuSpER4Ll9NRTGnxWNzbGzZ7cq2wuA0OG8dG1SjR1UczGvie2RjhcPYbtPaoZnx1pcaPHackAkR1QA42MHU640OHzt95VbguJ4V+0YVUeGUzuV9nywQNj49OrVfZp0hOBNzV4zKPMnuF2mksytjNM/UXtBdGd9vGb8V3FLiUFS3OgmZMOmNwdbrA0jtUFsqplV5Ki9Y3uhVlVMq/JUfrG90IrPcVYSquKsJURz2XYvRPH44+8sHD/ABR+tgWflt/03+mzvLBoPFH62BentftfP6cWv9z4dJhz/s29vzKypX8l3UVraN/JHb81lF/JPUteU62eN6mBKsOVZkqw5VsjCsSVYcqzJVhyrZGusSVYkqy5ViSrbGFZ+SY/5Gi9N303KaWFQvklzjRem76blNLAuHe9+ezs2vdvuvCqqBVXG6RERAREQechWtq3LYSrVVhQQHkpzrSe2t76nbHmkxC2x47NDh/UKCMqcNkw+tdmOLOXx8Eo1jlXFj0tOjsHSpmyLyljxOmzjYSsAZPF0O84DzXax2jYlSIZr8Qlpj4JjVOaiEk8XUA3mjBPjMkPjDVoO69tSrR4XX4eDU4NVeGU50uazS5o82SE6Qbbbb9CmPG8AhmY6OeMSxO1Z2tp3HWDvCi/FeD2vw6Qz4RO5wGnir2lA6LapBu29CDHblZhGJcnFaLwaU66iEEXPSQNPvzlU8HLH/aYRijX20hpdZ7f4m6b9YCw5MrKOpJjxrDc2UHNNRC3i5gelzdAJ6/cqxZGUk5D8JxZudrbFMTHIDuOs9je1BIWSFPWxUxZXuL5WyOAcXBxLLNzTnDXpvr0re5V+So/WN7oWiyQpa2GmLK55fK2RwDnODyWWbmnOF9t9elb3KzyVH6xvdCgynFWEqrirCVBostT+xv9NneWHQ+KP1sCy8tGO8EeSLDPZr1nldCxaLxR+ti9La/a+f04tf7nw2dO+wWU1+hYMayY1coYrZVhyrMlWHKkKxJVhyrMlWHKtka6xJViSrLlWJKtsYVsckOcqH03fTcpqAUJZLOtiFGeh7u45TXDJnBcO9789v27Nr3b7vRERcbpEREBERB5SBa6qjW1IWPNHdBwmV2T7K2EsdyXNOdHJ5jv6g6iP8BRJQ1lXhVXnN+zljNnNOlkjTsPnNNta+g6qnXJ5UZMxVrLPGa9viStHKZu3t3fJErb5J5W02Jx8ghkoH2lO48odJHnN3++y20tH5vuP+V894rg1Vh8gc67c112VERIbfZZw0tO4/Fdfk7wrTRAMrY+PaNHGx2bL2tPJd8E4OXf4vgNNVjNqqdkui13DljqeNI7Co+xrghpnEupZ305813LZ1AixA67qRMJyxw+rsI6pgcf3cv2b/yvtfsutw+lY7Z2gqDgckMJqKOmMVTKJXCRxa8Oc4ZhDbDlWtqOhb3K3yVH6xvdC3EmFNOpxHuK95aGOQR8Y0P4vS2+q9rXttRWthpXv1Cw846v9rPZSMjBJ0kC5c7UN+5c/lPl/R0N2B3hEw0cVERZp/G/U3q0ncokykyvrcRObI/NjJ0U8Vww9F9rz1+4K8I7PLXK2lnBpoH8c4uDnSM8k3NN7Z33j1aN6yaPxR+tij7C8BnBD3DM0GzD4xuNvQu2wetEjR5zRZzdoI0Xt0L0NtZ/HZ6uPXn+fLdRrJjWLEVlRq5McVsqw5VmSrDlSLWJKsOVZkqw5VsjXWJKsSVZcqxZB06AtsYVlZOn9upPSPccpkoHKKMiMPdPVCW3Igvp2OeQQB7jf3dKlqijsFwbyy5yeUdm2nGDLREXI6RERAREQFaQrkQY0sV1r6ilW4IXm+O6DlaygDgQ5ocCLFpFwR0EHWuIxng/gkJMJNO47Byo/wAp1dhtuUry011hTUW5BA+IZFVkV7MbMOmNwv8AldY+6618dRXUnivqKa2wGSNvu0AqepaDcsWSg3K8pwh+HL3FG+LXv/ibE/vtKYnl3iVRHxclUQ06HcW1kZf1uYAbbhYKVJcGjd40TXdbQfmrIsn4QQRBGCNREbQR22Q4RTg+StRUWLm8Sw/ecOU70Wa+027V3GEZMxQeIy7tr3aXnt2dQXYQ4buWwp8OHQocOciwbO2LEr8ks858bjFINThqPWP12rvoaMDYskU42hZYZ5YXnGpljMpxUTPfWUvl6cvaP3sOkdZA1dtlk0mUFO794G7ngt+OpSZJQNK1NdkzDL48LHnpLRf3610zcy97H/jRdCzu1yvhsbvFe13ouB+S8pHLbT5B0p/dFvovf8rrFPB9T9D/AM3+lnNbS9WN0s/Rp5ngayB1la+eriGuRvYb/JdXHkBTDWxx63n+llsqTI2mZa1O0+kM7vXV+p055p/BnfJHDJnSm0ET5T+FpsOvo7VvMKyMnmIdVO4tuvimG7juLtQ+PYpHpsKa0AAAAbALD3LOip2t2LXnu8r1Yzhsx22M7etrsKwpkLGtYwMa0WAGr/Z3rbNFlVFyc8ugREQEREBERAREQFQoiCxy8XoiDGkWO9EQeRVWoiDJiWXGiIMhquCIgqiIgoVYURBVqvREBERAREQEREBERB//2Q=="/>
          <p:cNvSpPr>
            <a:spLocks noChangeAspect="1" noChangeArrowheads="1"/>
          </p:cNvSpPr>
          <p:nvPr/>
        </p:nvSpPr>
        <p:spPr bwMode="auto">
          <a:xfrm>
            <a:off x="2761243" y="-253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29" name="Group 1028"/>
          <p:cNvGrpSpPr/>
          <p:nvPr/>
        </p:nvGrpSpPr>
        <p:grpSpPr>
          <a:xfrm>
            <a:off x="2454592" y="1420704"/>
            <a:ext cx="6526749" cy="4351290"/>
            <a:chOff x="3290935" y="1732937"/>
            <a:chExt cx="6526749" cy="435129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6606848" y="2297438"/>
              <a:ext cx="931375" cy="730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3290935" y="1732937"/>
              <a:ext cx="6526749" cy="4212360"/>
              <a:chOff x="2164662" y="1587970"/>
              <a:chExt cx="6526749" cy="421236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315" y="3050220"/>
                <a:ext cx="982042" cy="1070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2784" y="1594090"/>
                <a:ext cx="982042" cy="1070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Can 28"/>
              <p:cNvSpPr>
                <a:spLocks noChangeAspect="1"/>
              </p:cNvSpPr>
              <p:nvPr/>
            </p:nvSpPr>
            <p:spPr>
              <a:xfrm>
                <a:off x="7686676" y="2042047"/>
                <a:ext cx="396281" cy="365760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97655" y="2495777"/>
                <a:ext cx="10486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DB </a:t>
                </a:r>
                <a:r>
                  <a:rPr lang="en-US" sz="1400" b="1" dirty="0"/>
                  <a:t>Server 1</a:t>
                </a:r>
                <a:endParaRPr lang="en-US" sz="14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25367" y="2596154"/>
                <a:ext cx="1040271" cy="30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Participant 1</a:t>
                </a:r>
                <a:endParaRPr lang="en-US" sz="14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06438" y="4106986"/>
                <a:ext cx="992696" cy="30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Coordinator</a:t>
                </a:r>
                <a:endParaRPr lang="en-US" sz="1400" b="1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6363670" y="2129429"/>
                <a:ext cx="1312816" cy="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201" y="3036306"/>
                <a:ext cx="982042" cy="1070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Can 54"/>
              <p:cNvSpPr>
                <a:spLocks noChangeAspect="1"/>
              </p:cNvSpPr>
              <p:nvPr/>
            </p:nvSpPr>
            <p:spPr>
              <a:xfrm>
                <a:off x="7702940" y="3473112"/>
                <a:ext cx="396281" cy="365760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42791" y="3874098"/>
                <a:ext cx="10486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DB </a:t>
                </a:r>
                <a:r>
                  <a:rPr lang="en-US" sz="1400" b="1" dirty="0"/>
                  <a:t>Server 2</a:t>
                </a:r>
                <a:endParaRPr lang="en-US" sz="14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552784" y="4038370"/>
                <a:ext cx="1040271" cy="30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Participant 2</a:t>
                </a:r>
                <a:endParaRPr lang="en-US" sz="1400" b="1" dirty="0"/>
              </a:p>
            </p:txBody>
          </p:sp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201" y="4489371"/>
                <a:ext cx="982042" cy="1070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0" name="Can 59"/>
              <p:cNvSpPr>
                <a:spLocks noChangeAspect="1"/>
              </p:cNvSpPr>
              <p:nvPr/>
            </p:nvSpPr>
            <p:spPr>
              <a:xfrm>
                <a:off x="7691791" y="4926177"/>
                <a:ext cx="396281" cy="365760"/>
              </a:xfrm>
              <a:prstGeom prst="ca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642791" y="5311708"/>
                <a:ext cx="10486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DB </a:t>
                </a:r>
                <a:r>
                  <a:rPr lang="en-US" sz="1400" b="1" dirty="0"/>
                  <a:t>Server 3</a:t>
                </a:r>
                <a:endParaRPr lang="en-US" sz="14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52784" y="5491434"/>
                <a:ext cx="1040271" cy="30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Participant 3</a:t>
                </a:r>
                <a:endParaRPr lang="en-US" sz="1400" b="1" dirty="0"/>
              </a:p>
            </p:txBody>
          </p:sp>
          <p:cxnSp>
            <p:nvCxnSpPr>
              <p:cNvPr id="1026" name="Straight Arrow Connector 1025"/>
              <p:cNvCxnSpPr/>
              <p:nvPr/>
            </p:nvCxnSpPr>
            <p:spPr>
              <a:xfrm flipV="1">
                <a:off x="3884706" y="2305003"/>
                <a:ext cx="1652890" cy="71021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Arrow Connector 1030"/>
              <p:cNvCxnSpPr/>
              <p:nvPr/>
            </p:nvCxnSpPr>
            <p:spPr>
              <a:xfrm flipV="1">
                <a:off x="4209356" y="3649703"/>
                <a:ext cx="1370844" cy="1391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850322" y="4124926"/>
                <a:ext cx="1808174" cy="81360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6" name="TextBox 1035"/>
              <p:cNvSpPr txBox="1"/>
              <p:nvPr/>
            </p:nvSpPr>
            <p:spPr>
              <a:xfrm>
                <a:off x="2635832" y="1953948"/>
                <a:ext cx="1515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1. VOTE_REQUEST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9" name="TextBox 1038"/>
              <p:cNvSpPr txBox="1"/>
              <p:nvPr/>
            </p:nvSpPr>
            <p:spPr>
              <a:xfrm>
                <a:off x="2164662" y="1587970"/>
                <a:ext cx="1621380" cy="401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Phase I: Voting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4028157" y="2498625"/>
                <a:ext cx="1438980" cy="643024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4183012" y="3784095"/>
                <a:ext cx="1372834" cy="20368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 flipV="1">
                <a:off x="3803301" y="4293915"/>
                <a:ext cx="1734295" cy="833074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2655709" y="2244277"/>
                <a:ext cx="14951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B050"/>
                    </a:solidFill>
                  </a:rPr>
                  <a:t>2. VOTE_COMMIT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365346" y="5016503"/>
              <a:ext cx="1517395" cy="306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Phase II: Commit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5309285" y="2741121"/>
              <a:ext cx="1448442" cy="67541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37629" y="5419272"/>
              <a:ext cx="1684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3. GLOBAL_COMMIT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37629" y="5776450"/>
              <a:ext cx="1570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4. LOCAL_COMMIT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7661099" y="3873075"/>
              <a:ext cx="1108207" cy="918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670472" y="5303091"/>
              <a:ext cx="1020777" cy="7442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377645" y="4066125"/>
              <a:ext cx="1304475" cy="1530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814485" y="4587664"/>
              <a:ext cx="1778925" cy="85030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7541987" y="3720340"/>
              <a:ext cx="1312816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515971" y="5166284"/>
              <a:ext cx="1312816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7635393" y="2419699"/>
              <a:ext cx="1085594" cy="7432"/>
            </a:xfrm>
            <a:prstGeom prst="line">
              <a:avLst/>
            </a:prstGeom>
            <a:ln w="38100" cmpd="sng">
              <a:solidFill>
                <a:schemeClr val="accent2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Slide Number Placeholder 10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53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CAP Theorem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366"/>
            <a:ext cx="10515600" cy="5221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sz="2600" i="1" dirty="0" smtClean="0"/>
              <a:t>Of three properties of a shared data system: data consistency, system availability and tolerance to network partitions, only two can be achieved at any given moment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Conjectured by Eric Brewer (2000) and proven by Nancy Lynch and Seth Gilbert (2002)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CAP prohibits only a tiny part of the design space: perfect availability and consistency in the presence of partitions, which are rare.” (Eric Brewer, 2012)</a:t>
            </a:r>
            <a:endParaRPr lang="en-US" dirty="0" smtClean="0"/>
          </a:p>
          <a:p>
            <a:r>
              <a:rPr lang="en-US" b="1" u="sng" dirty="0" smtClean="0"/>
              <a:t>C</a:t>
            </a:r>
            <a:r>
              <a:rPr lang="en-US" dirty="0" smtClean="0"/>
              <a:t>onsistency:</a:t>
            </a:r>
          </a:p>
          <a:p>
            <a:pPr lvl="1"/>
            <a:r>
              <a:rPr lang="en-US" dirty="0" smtClean="0"/>
              <a:t>All nodes should see the same data at the same time (strict consistency)</a:t>
            </a:r>
          </a:p>
          <a:p>
            <a:r>
              <a:rPr lang="en-US" b="1" u="sng" dirty="0" smtClean="0"/>
              <a:t>A</a:t>
            </a:r>
            <a:r>
              <a:rPr lang="en-US" dirty="0" smtClean="0"/>
              <a:t>vailability:</a:t>
            </a:r>
          </a:p>
          <a:p>
            <a:pPr lvl="1"/>
            <a:r>
              <a:rPr lang="en-US" dirty="0" smtClean="0"/>
              <a:t>Node failures do not prevent survivors from continuing to operate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artition-tolerance:</a:t>
            </a:r>
          </a:p>
          <a:p>
            <a:pPr lvl="1"/>
            <a:r>
              <a:rPr lang="en-US" dirty="0" smtClean="0"/>
              <a:t>The system continues to operate despite network partitions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Necessary to </a:t>
            </a:r>
            <a:r>
              <a:rPr lang="en-US" sz="2400" dirty="0" smtClean="0"/>
              <a:t>decide between C and A for </a:t>
            </a:r>
            <a:r>
              <a:rPr lang="en-US" sz="2400" dirty="0"/>
              <a:t>v</a:t>
            </a:r>
            <a:r>
              <a:rPr lang="en-US" sz="2400" dirty="0" smtClean="0"/>
              <a:t>ery large systems since </a:t>
            </a:r>
            <a:r>
              <a:rPr lang="en-US" sz="2400" dirty="0" smtClean="0"/>
              <a:t>almost certainly will partition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Various Consistency types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9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 Consistency</a:t>
            </a:r>
          </a:p>
          <a:p>
            <a:pPr lvl="1"/>
            <a:r>
              <a:rPr lang="en-US" dirty="0" smtClean="0"/>
              <a:t>any subsequent access after an update will return the same updated value.</a:t>
            </a:r>
          </a:p>
          <a:p>
            <a:r>
              <a:rPr lang="en-US" dirty="0" smtClean="0"/>
              <a:t>Eventual Consistency</a:t>
            </a:r>
          </a:p>
          <a:p>
            <a:pPr lvl="1"/>
            <a:r>
              <a:rPr lang="en-US" dirty="0" smtClean="0"/>
              <a:t>if no new updates are made, eventually all accesses will return the last updated value</a:t>
            </a:r>
          </a:p>
          <a:p>
            <a:r>
              <a:rPr lang="en-US" dirty="0" smtClean="0"/>
              <a:t>Read-your-writes</a:t>
            </a:r>
          </a:p>
          <a:p>
            <a:pPr lvl="1"/>
            <a:r>
              <a:rPr lang="en-US" dirty="0" smtClean="0"/>
              <a:t>Upon updating an item, a process never sees an older value</a:t>
            </a:r>
          </a:p>
          <a:p>
            <a:r>
              <a:rPr lang="en-US" dirty="0" smtClean="0"/>
              <a:t>Monotonic read consistency</a:t>
            </a:r>
          </a:p>
          <a:p>
            <a:pPr lvl="1"/>
            <a:r>
              <a:rPr lang="en-US" dirty="0" smtClean="0"/>
              <a:t>If a process has seen a particular value of </a:t>
            </a:r>
            <a:r>
              <a:rPr lang="en-US" dirty="0" smtClean="0"/>
              <a:t>an </a:t>
            </a:r>
            <a:r>
              <a:rPr lang="en-US" dirty="0" smtClean="0"/>
              <a:t>item, no process sees an older value afterwards</a:t>
            </a:r>
          </a:p>
          <a:p>
            <a:r>
              <a:rPr lang="en-US" dirty="0" smtClean="0"/>
              <a:t>Monotonic write consistency</a:t>
            </a:r>
          </a:p>
          <a:p>
            <a:pPr lvl="1"/>
            <a:r>
              <a:rPr lang="en-US" dirty="0" smtClean="0"/>
              <a:t>serializes the writes by the same process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F54-F210-460D-A9B4-9ABDB8BBA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841</Words>
  <Application>Microsoft Office PowerPoint</Application>
  <PresentationFormat>Widescreen</PresentationFormat>
  <Paragraphs>201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Yanone Kaffeesatz Bold</vt:lpstr>
      <vt:lpstr>Office Theme</vt:lpstr>
      <vt:lpstr>NoSQL Databases</vt:lpstr>
      <vt:lpstr>PowerPoint Presentation</vt:lpstr>
      <vt:lpstr>Scaling Relational Databases</vt:lpstr>
      <vt:lpstr>Data Sharding</vt:lpstr>
      <vt:lpstr>Data Replication</vt:lpstr>
      <vt:lpstr>Relational Databases &amp; ACID properties </vt:lpstr>
      <vt:lpstr>2-Phase Commit protocol (2PC) </vt:lpstr>
      <vt:lpstr>The CAP Theorem</vt:lpstr>
      <vt:lpstr>Various Consistency types</vt:lpstr>
      <vt:lpstr>BASE antidote to ACID</vt:lpstr>
      <vt:lpstr>CAP and databases</vt:lpstr>
      <vt:lpstr>Taxonomy of NoSQL (Not-only SQL) databases</vt:lpstr>
      <vt:lpstr>PowerPoint Presentation</vt:lpstr>
      <vt:lpstr>Key-Value Stores</vt:lpstr>
      <vt:lpstr>Column Stores</vt:lpstr>
      <vt:lpstr>Document Stores</vt:lpstr>
      <vt:lpstr>MongoDB Architecture</vt:lpstr>
      <vt:lpstr>PowerPoint Presentation</vt:lpstr>
      <vt:lpstr>Graph Stores – neo4j</vt:lpstr>
      <vt:lpstr>Prons/Cons of NoSQL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NoSQL</dc:title>
  <dc:creator>User;Kostas Kalpakis</dc:creator>
  <cp:lastModifiedBy>User</cp:lastModifiedBy>
  <cp:revision>76</cp:revision>
  <dcterms:created xsi:type="dcterms:W3CDTF">2017-08-17T03:29:02Z</dcterms:created>
  <dcterms:modified xsi:type="dcterms:W3CDTF">2017-08-18T13:44:52Z</dcterms:modified>
</cp:coreProperties>
</file>