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4" r:id="rId8"/>
    <p:sldId id="262" r:id="rId9"/>
    <p:sldId id="266" r:id="rId10"/>
    <p:sldId id="272"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6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6521B-6746-4A90-BE98-E5C75935926F}" type="datetimeFigureOut">
              <a:rPr lang="en-US" smtClean="0"/>
              <a:t>8/18/2017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6AE2C-26DB-4813-BBCA-5BE8D9830FE2}" type="slidenum">
              <a:rPr lang="en-US" smtClean="0"/>
              <a:t>‹#›</a:t>
            </a:fld>
            <a:endParaRPr lang="en-US"/>
          </a:p>
        </p:txBody>
      </p:sp>
    </p:spTree>
    <p:extLst>
      <p:ext uri="{BB962C8B-B14F-4D97-AF65-F5344CB8AC3E}">
        <p14:creationId xmlns:p14="http://schemas.microsoft.com/office/powerpoint/2010/main" val="263815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E798A-FA71-44BE-88FF-75234BC436F5}"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43428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A6137-F16C-47CB-9813-A9EF3DBEB641}"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26191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55060-25A9-44CC-ACA1-0CC09D572975}"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43170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FC694-C922-4402-82A1-F6B0B654C46A}"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252687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D1CBCC-D006-4BDF-A51F-098BDAF715A7}"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29104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ED2BD-DD34-4FBA-B41A-2F1EAF0BFF1C}"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123172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0CABC-C62A-4587-AA92-1626DC1F6F08}" type="datetime1">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123035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F02A6-EAF6-4452-BB27-BAA413CA534D}" type="datetime1">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52062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5C59D-BFC2-41E4-A099-4E9E1CB3A483}" type="datetime1">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366130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F114F3-06DF-4860-873A-54C15AACB680}"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110606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DD5B54-A694-4B3F-B138-4B47451298EE}"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A0685-9D94-4D50-B92C-921744E229FD}" type="slidenum">
              <a:rPr lang="en-US" smtClean="0"/>
              <a:t>‹#›</a:t>
            </a:fld>
            <a:endParaRPr lang="en-US"/>
          </a:p>
        </p:txBody>
      </p:sp>
    </p:spTree>
    <p:extLst>
      <p:ext uri="{BB962C8B-B14F-4D97-AF65-F5344CB8AC3E}">
        <p14:creationId xmlns:p14="http://schemas.microsoft.com/office/powerpoint/2010/main" val="40522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F2D40-DF0F-48D3-B1E5-E054194E9E87}" type="datetime1">
              <a:rPr lang="en-US" smtClean="0"/>
              <a:t>8/18/2017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A0685-9D94-4D50-B92C-921744E229FD}" type="slidenum">
              <a:rPr lang="en-US" smtClean="0"/>
              <a:t>‹#›</a:t>
            </a:fld>
            <a:endParaRPr lang="en-US"/>
          </a:p>
        </p:txBody>
      </p:sp>
    </p:spTree>
    <p:extLst>
      <p:ext uri="{BB962C8B-B14F-4D97-AF65-F5344CB8AC3E}">
        <p14:creationId xmlns:p14="http://schemas.microsoft.com/office/powerpoint/2010/main" val="51039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oo.gl/F4K4h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op.oreilly.com/product/0636920029014.d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70C0"/>
                </a:solidFill>
              </a:rPr>
              <a:t>Introduction to Data Science</a:t>
            </a:r>
            <a:endParaRPr lang="en-US" b="1" dirty="0">
              <a:solidFill>
                <a:srgbClr val="0070C0"/>
              </a:solidFill>
            </a:endParaRPr>
          </a:p>
        </p:txBody>
      </p:sp>
      <p:sp>
        <p:nvSpPr>
          <p:cNvPr id="4" name="Subtitle 3"/>
          <p:cNvSpPr txBox="1">
            <a:spLocks noGrp="1"/>
          </p:cNvSpPr>
          <p:nvPr>
            <p:ph type="subTitle" idx="1"/>
          </p:nvPr>
        </p:nvSpPr>
        <p:spPr>
          <a:xfrm>
            <a:off x="4966327" y="3602038"/>
            <a:ext cx="2259336" cy="341632"/>
          </a:xfrm>
          <a:prstGeom prst="rect">
            <a:avLst/>
          </a:prstGeom>
          <a:noFill/>
        </p:spPr>
        <p:txBody>
          <a:bodyPr wrap="none" rtlCol="0">
            <a:spAutoFit/>
          </a:bodyPr>
          <a:lstStyle/>
          <a:p>
            <a:r>
              <a:rPr lang="en-US" sz="1800" b="1" dirty="0" smtClean="0">
                <a:solidFill>
                  <a:srgbClr val="0070C0"/>
                </a:solidFill>
              </a:rPr>
              <a:t>Dr. </a:t>
            </a:r>
            <a:r>
              <a:rPr lang="en-US" sz="1800" b="1" dirty="0" err="1" smtClean="0">
                <a:solidFill>
                  <a:srgbClr val="0070C0"/>
                </a:solidFill>
              </a:rPr>
              <a:t>Kalpakis</a:t>
            </a:r>
            <a:r>
              <a:rPr lang="en-US" sz="1800" b="1" dirty="0" smtClean="0">
                <a:solidFill>
                  <a:srgbClr val="0070C0"/>
                </a:solidFill>
              </a:rPr>
              <a:t>, Fall 2017</a:t>
            </a:r>
            <a:endParaRPr lang="en-US" sz="1800" b="1" dirty="0">
              <a:solidFill>
                <a:srgbClr val="0070C0"/>
              </a:solidFill>
            </a:endParaRPr>
          </a:p>
        </p:txBody>
      </p:sp>
      <p:sp>
        <p:nvSpPr>
          <p:cNvPr id="5" name="Slide Number Placeholder 4"/>
          <p:cNvSpPr>
            <a:spLocks noGrp="1"/>
          </p:cNvSpPr>
          <p:nvPr>
            <p:ph type="sldNum" sz="quarter" idx="12"/>
          </p:nvPr>
        </p:nvSpPr>
        <p:spPr/>
        <p:txBody>
          <a:bodyPr/>
          <a:lstStyle/>
          <a:p>
            <a:fld id="{D30A0685-9D94-4D50-B92C-921744E229FD}" type="slidenum">
              <a:rPr lang="en-US" smtClean="0"/>
              <a:t>1</a:t>
            </a:fld>
            <a:endParaRPr lang="en-US"/>
          </a:p>
        </p:txBody>
      </p:sp>
    </p:spTree>
    <p:extLst>
      <p:ext uri="{BB962C8B-B14F-4D97-AF65-F5344CB8AC3E}">
        <p14:creationId xmlns:p14="http://schemas.microsoft.com/office/powerpoint/2010/main" val="1281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9" y="197106"/>
            <a:ext cx="10515600" cy="1325563"/>
          </a:xfrm>
        </p:spPr>
        <p:txBody>
          <a:bodyPr/>
          <a:lstStyle/>
          <a:p>
            <a:r>
              <a:rPr lang="en-US" b="1" dirty="0" smtClean="0">
                <a:solidFill>
                  <a:srgbClr val="0070C0"/>
                </a:solidFill>
              </a:rPr>
              <a:t>Data Science Process</a:t>
            </a:r>
            <a:endParaRPr lang="en-US" b="1" dirty="0">
              <a:solidFill>
                <a:srgbClr val="0070C0"/>
              </a:solidFill>
            </a:endParaRPr>
          </a:p>
        </p:txBody>
      </p:sp>
      <p:sp>
        <p:nvSpPr>
          <p:cNvPr id="3" name="Text Placeholder 2"/>
          <p:cNvSpPr>
            <a:spLocks noGrp="1"/>
          </p:cNvSpPr>
          <p:nvPr>
            <p:ph type="body" idx="1"/>
          </p:nvPr>
        </p:nvSpPr>
        <p:spPr>
          <a:xfrm>
            <a:off x="561007" y="1343648"/>
            <a:ext cx="6152862" cy="377823"/>
          </a:xfrm>
        </p:spPr>
        <p:txBody>
          <a:bodyPr>
            <a:normAutofit/>
          </a:bodyPr>
          <a:lstStyle/>
          <a:p>
            <a:r>
              <a:rPr lang="en-US" sz="1800" dirty="0" smtClean="0"/>
              <a:t>Data science process flowchart (O’Neil and </a:t>
            </a:r>
            <a:r>
              <a:rPr lang="en-US" sz="1800" dirty="0" err="1" smtClean="0"/>
              <a:t>Schutt</a:t>
            </a:r>
            <a:r>
              <a:rPr lang="en-US" sz="1800" dirty="0"/>
              <a:t>)</a:t>
            </a:r>
          </a:p>
        </p:txBody>
      </p:sp>
      <p:pic>
        <p:nvPicPr>
          <p:cNvPr id="8" name="Content Placeholder 7"/>
          <p:cNvPicPr>
            <a:picLocks noGrp="1" noChangeAspect="1"/>
          </p:cNvPicPr>
          <p:nvPr>
            <p:ph sz="half" idx="2"/>
          </p:nvPr>
        </p:nvPicPr>
        <p:blipFill>
          <a:blip r:embed="rId2"/>
          <a:stretch>
            <a:fillRect/>
          </a:stretch>
        </p:blipFill>
        <p:spPr>
          <a:xfrm>
            <a:off x="318752" y="1748172"/>
            <a:ext cx="5933465" cy="4451905"/>
          </a:xfrm>
          <a:prstGeom prst="rect">
            <a:avLst/>
          </a:prstGeom>
        </p:spPr>
      </p:pic>
      <p:sp>
        <p:nvSpPr>
          <p:cNvPr id="5" name="Text Placeholder 4"/>
          <p:cNvSpPr>
            <a:spLocks noGrp="1"/>
          </p:cNvSpPr>
          <p:nvPr>
            <p:ph type="body" sz="quarter" idx="3"/>
          </p:nvPr>
        </p:nvSpPr>
        <p:spPr>
          <a:xfrm>
            <a:off x="6350619" y="897559"/>
            <a:ext cx="5183188" cy="823912"/>
          </a:xfrm>
        </p:spPr>
        <p:txBody>
          <a:bodyPr>
            <a:normAutofit/>
          </a:bodyPr>
          <a:lstStyle/>
          <a:p>
            <a:r>
              <a:rPr lang="en-US" sz="1800" dirty="0" smtClean="0"/>
              <a:t>CRISP-DM (</a:t>
            </a:r>
            <a:r>
              <a:rPr lang="en-US" sz="1800" dirty="0"/>
              <a:t>Cross Industry Standard Process for Data </a:t>
            </a:r>
            <a:r>
              <a:rPr lang="en-US" sz="1800" dirty="0" smtClean="0"/>
              <a:t>Mining)</a:t>
            </a:r>
            <a:endParaRPr lang="en-US" sz="1800" dirty="0"/>
          </a:p>
        </p:txBody>
      </p:sp>
      <p:pic>
        <p:nvPicPr>
          <p:cNvPr id="7" name="Picture 9" descr="Crisp-dmchartnew"/>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50618" y="1721471"/>
            <a:ext cx="5369313" cy="487598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 name="Slide Number Placeholder 5"/>
          <p:cNvSpPr>
            <a:spLocks noGrp="1"/>
          </p:cNvSpPr>
          <p:nvPr>
            <p:ph type="sldNum" sz="quarter" idx="12"/>
          </p:nvPr>
        </p:nvSpPr>
        <p:spPr/>
        <p:txBody>
          <a:bodyPr/>
          <a:lstStyle/>
          <a:p>
            <a:fld id="{D30A0685-9D94-4D50-B92C-921744E229FD}" type="slidenum">
              <a:rPr lang="en-US" smtClean="0"/>
              <a:t>10</a:t>
            </a:fld>
            <a:endParaRPr lang="en-US"/>
          </a:p>
        </p:txBody>
      </p:sp>
    </p:spTree>
    <p:extLst>
      <p:ext uri="{BB962C8B-B14F-4D97-AF65-F5344CB8AC3E}">
        <p14:creationId xmlns:p14="http://schemas.microsoft.com/office/powerpoint/2010/main" val="355535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0150951"/>
              </p:ext>
            </p:extLst>
          </p:nvPr>
        </p:nvGraphicFramePr>
        <p:xfrm>
          <a:off x="598031" y="1115282"/>
          <a:ext cx="11041567" cy="5249454"/>
        </p:xfrm>
        <a:graphic>
          <a:graphicData uri="http://schemas.openxmlformats.org/drawingml/2006/table">
            <a:tbl>
              <a:tblPr firstRow="1" bandRow="1">
                <a:tableStyleId>{5C22544A-7EE6-4342-B048-85BDC9FD1C3A}</a:tableStyleId>
              </a:tblPr>
              <a:tblGrid>
                <a:gridCol w="2352909">
                  <a:extLst>
                    <a:ext uri="{9D8B030D-6E8A-4147-A177-3AD203B41FA5}">
                      <a16:colId xmlns:a16="http://schemas.microsoft.com/office/drawing/2014/main" val="2528418772"/>
                    </a:ext>
                  </a:extLst>
                </a:gridCol>
                <a:gridCol w="1432438">
                  <a:extLst>
                    <a:ext uri="{9D8B030D-6E8A-4147-A177-3AD203B41FA5}">
                      <a16:colId xmlns:a16="http://schemas.microsoft.com/office/drawing/2014/main" val="3219367837"/>
                    </a:ext>
                  </a:extLst>
                </a:gridCol>
                <a:gridCol w="1491888">
                  <a:extLst>
                    <a:ext uri="{9D8B030D-6E8A-4147-A177-3AD203B41FA5}">
                      <a16:colId xmlns:a16="http://schemas.microsoft.com/office/drawing/2014/main" val="1238845511"/>
                    </a:ext>
                  </a:extLst>
                </a:gridCol>
                <a:gridCol w="2015665">
                  <a:extLst>
                    <a:ext uri="{9D8B030D-6E8A-4147-A177-3AD203B41FA5}">
                      <a16:colId xmlns:a16="http://schemas.microsoft.com/office/drawing/2014/main" val="1043201078"/>
                    </a:ext>
                  </a:extLst>
                </a:gridCol>
                <a:gridCol w="2196790">
                  <a:extLst>
                    <a:ext uri="{9D8B030D-6E8A-4147-A177-3AD203B41FA5}">
                      <a16:colId xmlns:a16="http://schemas.microsoft.com/office/drawing/2014/main" val="882831537"/>
                    </a:ext>
                  </a:extLst>
                </a:gridCol>
                <a:gridCol w="1551877">
                  <a:extLst>
                    <a:ext uri="{9D8B030D-6E8A-4147-A177-3AD203B41FA5}">
                      <a16:colId xmlns:a16="http://schemas.microsoft.com/office/drawing/2014/main" val="2315623180"/>
                    </a:ext>
                  </a:extLst>
                </a:gridCol>
              </a:tblGrid>
              <a:tr h="518076">
                <a:tc>
                  <a:txBody>
                    <a:bodyPr/>
                    <a:lstStyle/>
                    <a:p>
                      <a:r>
                        <a:rPr lang="en-US" sz="1600" dirty="0" smtClean="0">
                          <a:solidFill>
                            <a:schemeClr val="tx1"/>
                          </a:solidFill>
                          <a:latin typeface="+mn-lt"/>
                        </a:rPr>
                        <a:t>Business</a:t>
                      </a:r>
                    </a:p>
                    <a:p>
                      <a:r>
                        <a:rPr lang="en-US" sz="1600" dirty="0" smtClean="0">
                          <a:solidFill>
                            <a:schemeClr val="tx1"/>
                          </a:solidFill>
                          <a:latin typeface="+mn-lt"/>
                        </a:rPr>
                        <a:t>Understanding</a:t>
                      </a:r>
                    </a:p>
                  </a:txBody>
                  <a:tcPr anchor="ctr"/>
                </a:tc>
                <a:tc>
                  <a:txBody>
                    <a:bodyPr/>
                    <a:lstStyle/>
                    <a:p>
                      <a:pPr algn="ctr" defTabSz="762000">
                        <a:defRPr/>
                      </a:pPr>
                      <a:r>
                        <a:rPr lang="de-DE" sz="1600" b="1" dirty="0" smtClean="0">
                          <a:solidFill>
                            <a:schemeClr val="tx1"/>
                          </a:solidFill>
                          <a:latin typeface="+mn-lt"/>
                          <a:ea typeface="ＭＳ Ｐゴシック" charset="0"/>
                          <a:cs typeface="Arial" charset="0"/>
                        </a:rPr>
                        <a:t>Data</a:t>
                      </a:r>
                    </a:p>
                    <a:p>
                      <a:pPr algn="ctr" defTabSz="762000">
                        <a:defRPr/>
                      </a:pPr>
                      <a:r>
                        <a:rPr lang="de-DE" sz="1600" b="1" dirty="0" smtClean="0">
                          <a:solidFill>
                            <a:schemeClr val="tx1"/>
                          </a:solidFill>
                          <a:latin typeface="+mn-lt"/>
                          <a:ea typeface="ＭＳ Ｐゴシック" charset="0"/>
                          <a:cs typeface="Arial" charset="0"/>
                        </a:rPr>
                        <a:t>Understanding</a:t>
                      </a:r>
                      <a:endParaRPr lang="en-US" sz="1600" dirty="0">
                        <a:solidFill>
                          <a:schemeClr val="tx1"/>
                        </a:solidFill>
                        <a:latin typeface="+mn-lt"/>
                      </a:endParaRPr>
                    </a:p>
                  </a:txBody>
                  <a:tcPr anchor="ctr"/>
                </a:tc>
                <a:tc>
                  <a:txBody>
                    <a:bodyPr/>
                    <a:lstStyle/>
                    <a:p>
                      <a:pPr algn="ctr" defTabSz="762000">
                        <a:defRPr/>
                      </a:pPr>
                      <a:r>
                        <a:rPr lang="de-DE" sz="1600" b="1" dirty="0" smtClean="0">
                          <a:solidFill>
                            <a:schemeClr val="tx1"/>
                          </a:solidFill>
                          <a:latin typeface="+mn-lt"/>
                          <a:ea typeface="ＭＳ Ｐゴシック" charset="0"/>
                          <a:cs typeface="Arial" charset="0"/>
                        </a:rPr>
                        <a:t>Data</a:t>
                      </a:r>
                    </a:p>
                    <a:p>
                      <a:pPr algn="ctr" defTabSz="762000">
                        <a:defRPr/>
                      </a:pPr>
                      <a:r>
                        <a:rPr lang="de-DE" sz="1600" b="1" dirty="0" smtClean="0">
                          <a:solidFill>
                            <a:schemeClr val="tx1"/>
                          </a:solidFill>
                          <a:latin typeface="+mn-lt"/>
                          <a:ea typeface="ＭＳ Ｐゴシック" charset="0"/>
                          <a:cs typeface="Arial" charset="0"/>
                        </a:rPr>
                        <a:t>Preparation</a:t>
                      </a:r>
                      <a:endParaRPr lang="en-US" sz="1600" dirty="0">
                        <a:solidFill>
                          <a:schemeClr val="tx1"/>
                        </a:solidFill>
                        <a:latin typeface="+mn-lt"/>
                      </a:endParaRPr>
                    </a:p>
                  </a:txBody>
                  <a:tcPr anchor="ctr"/>
                </a:tc>
                <a:tc>
                  <a:txBody>
                    <a:bodyPr/>
                    <a:lstStyle/>
                    <a:p>
                      <a:r>
                        <a:rPr lang="de-DE" sz="1600" b="1" dirty="0" smtClean="0">
                          <a:solidFill>
                            <a:schemeClr val="tx1"/>
                          </a:solidFill>
                          <a:latin typeface="+mn-lt"/>
                          <a:ea typeface="ＭＳ Ｐゴシック" charset="0"/>
                          <a:cs typeface="Arial" charset="0"/>
                        </a:rPr>
                        <a:t>Modeling</a:t>
                      </a:r>
                      <a:endParaRPr lang="en-US" sz="1600" dirty="0">
                        <a:solidFill>
                          <a:schemeClr val="tx1"/>
                        </a:solidFill>
                        <a:latin typeface="+mn-lt"/>
                      </a:endParaRPr>
                    </a:p>
                  </a:txBody>
                  <a:tcPr anchor="ctr"/>
                </a:tc>
                <a:tc>
                  <a:txBody>
                    <a:bodyPr/>
                    <a:lstStyle/>
                    <a:p>
                      <a:r>
                        <a:rPr lang="de-DE" sz="1600" b="1" dirty="0" smtClean="0">
                          <a:solidFill>
                            <a:schemeClr val="tx1"/>
                          </a:solidFill>
                          <a:latin typeface="+mn-lt"/>
                          <a:ea typeface="ＭＳ Ｐゴシック" charset="0"/>
                          <a:cs typeface="Arial" charset="0"/>
                        </a:rPr>
                        <a:t>Evaluation</a:t>
                      </a:r>
                      <a:endParaRPr lang="en-US" sz="1600" dirty="0">
                        <a:solidFill>
                          <a:schemeClr val="tx1"/>
                        </a:solidFill>
                        <a:latin typeface="+mn-lt"/>
                      </a:endParaRPr>
                    </a:p>
                  </a:txBody>
                  <a:tcPr anchor="ctr"/>
                </a:tc>
                <a:tc>
                  <a:txBody>
                    <a:bodyPr/>
                    <a:lstStyle/>
                    <a:p>
                      <a:r>
                        <a:rPr lang="de-DE" sz="1600" b="1" dirty="0" smtClean="0">
                          <a:solidFill>
                            <a:schemeClr val="tx1"/>
                          </a:solidFill>
                          <a:latin typeface="+mn-lt"/>
                          <a:ea typeface="ＭＳ Ｐゴシック" charset="0"/>
                          <a:cs typeface="Arial" charset="0"/>
                        </a:rPr>
                        <a:t>Deployment</a:t>
                      </a:r>
                      <a:endParaRPr lang="en-US" sz="1600" dirty="0">
                        <a:solidFill>
                          <a:schemeClr val="tx1"/>
                        </a:solidFill>
                        <a:latin typeface="+mn-lt"/>
                      </a:endParaRPr>
                    </a:p>
                  </a:txBody>
                  <a:tcPr anchor="ctr"/>
                </a:tc>
                <a:extLst>
                  <a:ext uri="{0D108BD9-81ED-4DB2-BD59-A6C34878D82A}">
                    <a16:rowId xmlns:a16="http://schemas.microsoft.com/office/drawing/2014/main" val="565211468"/>
                  </a:ext>
                </a:extLst>
              </a:tr>
              <a:tr h="948437">
                <a:tc>
                  <a:txBody>
                    <a:bodyPr/>
                    <a:lstStyle/>
                    <a:p>
                      <a:pPr defTabSz="762000">
                        <a:lnSpc>
                          <a:spcPct val="90000"/>
                        </a:lnSpc>
                        <a:defRPr/>
                      </a:pPr>
                      <a:r>
                        <a:rPr lang="de-DE" sz="1200" b="1" dirty="0" smtClean="0">
                          <a:latin typeface="+mn-lt"/>
                          <a:ea typeface="ＭＳ Ｐゴシック" charset="0"/>
                          <a:cs typeface="Arial" charset="0"/>
                        </a:rPr>
                        <a:t>Determine Business Objectives</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Background</a:t>
                      </a:r>
                    </a:p>
                    <a:p>
                      <a:pPr defTabSz="762000">
                        <a:lnSpc>
                          <a:spcPct val="90000"/>
                        </a:lnSpc>
                        <a:defRPr/>
                      </a:pPr>
                      <a:r>
                        <a:rPr lang="de-DE" sz="1200" i="1" dirty="0" smtClean="0">
                          <a:latin typeface="+mn-lt"/>
                          <a:ea typeface="ＭＳ Ｐゴシック" charset="0"/>
                          <a:cs typeface="Arial" charset="0"/>
                        </a:rPr>
                        <a:t>Business Objectives</a:t>
                      </a:r>
                    </a:p>
                    <a:p>
                      <a:pPr defTabSz="762000">
                        <a:lnSpc>
                          <a:spcPct val="90000"/>
                        </a:lnSpc>
                        <a:defRPr/>
                      </a:pPr>
                      <a:r>
                        <a:rPr lang="de-DE" sz="1200" i="1" dirty="0" smtClean="0">
                          <a:latin typeface="+mn-lt"/>
                          <a:ea typeface="ＭＳ Ｐゴシック" charset="0"/>
                          <a:cs typeface="Arial" charset="0"/>
                        </a:rPr>
                        <a:t>Business Success Criteria</a:t>
                      </a:r>
                      <a:endParaRPr lang="de-DE" sz="1200" dirty="0" smtClean="0">
                        <a:latin typeface="+mn-lt"/>
                        <a:ea typeface="ＭＳ Ｐゴシック" charset="0"/>
                        <a:cs typeface="Arial" charset="0"/>
                      </a:endParaRPr>
                    </a:p>
                  </a:txBody>
                  <a:tcPr/>
                </a:tc>
                <a:tc>
                  <a:txBody>
                    <a:bodyPr/>
                    <a:lstStyle/>
                    <a:p>
                      <a:pPr defTabSz="762000">
                        <a:lnSpc>
                          <a:spcPct val="90000"/>
                        </a:lnSpc>
                        <a:defRPr/>
                      </a:pPr>
                      <a:r>
                        <a:rPr lang="de-DE" sz="1200" b="1" dirty="0" smtClean="0">
                          <a:latin typeface="+mn-lt"/>
                          <a:ea typeface="ＭＳ Ｐゴシック" charset="0"/>
                          <a:cs typeface="Arial" charset="0"/>
                        </a:rPr>
                        <a:t>Collect Initial Data</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Initial Data Collection Report</a:t>
                      </a:r>
                    </a:p>
                  </a:txBody>
                  <a:tcPr/>
                </a:tc>
                <a:tc>
                  <a:txBody>
                    <a:bodyPr/>
                    <a:lstStyle/>
                    <a:p>
                      <a:pPr defTabSz="762000">
                        <a:lnSpc>
                          <a:spcPct val="90000"/>
                        </a:lnSpc>
                        <a:defRPr/>
                      </a:pPr>
                      <a:r>
                        <a:rPr lang="de-DE" sz="1200" b="1" i="1" dirty="0" smtClean="0">
                          <a:latin typeface="+mn-lt"/>
                          <a:ea typeface="ＭＳ Ｐゴシック" charset="0"/>
                          <a:cs typeface="Arial" charset="0"/>
                        </a:rPr>
                        <a:t>Data Set</a:t>
                      </a:r>
                    </a:p>
                    <a:p>
                      <a:pPr defTabSz="762000">
                        <a:lnSpc>
                          <a:spcPct val="90000"/>
                        </a:lnSpc>
                        <a:defRPr/>
                      </a:pPr>
                      <a:r>
                        <a:rPr lang="de-DE" sz="1200" i="1" dirty="0" smtClean="0">
                          <a:latin typeface="+mn-lt"/>
                          <a:ea typeface="ＭＳ Ｐゴシック" charset="0"/>
                          <a:cs typeface="Arial" charset="0"/>
                        </a:rPr>
                        <a:t>Data Set Description</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Select Modeling  Technique</a:t>
                      </a:r>
                    </a:p>
                    <a:p>
                      <a:pPr defTabSz="762000">
                        <a:lnSpc>
                          <a:spcPct val="90000"/>
                        </a:lnSpc>
                        <a:defRPr/>
                      </a:pPr>
                      <a:r>
                        <a:rPr lang="de-DE" sz="1200" i="1" dirty="0" smtClean="0">
                          <a:latin typeface="+mn-lt"/>
                          <a:ea typeface="ＭＳ Ｐゴシック" charset="0"/>
                          <a:cs typeface="Arial" charset="0"/>
                        </a:rPr>
                        <a:t>Modeling Technique</a:t>
                      </a:r>
                    </a:p>
                    <a:p>
                      <a:pPr defTabSz="762000">
                        <a:lnSpc>
                          <a:spcPct val="90000"/>
                        </a:lnSpc>
                        <a:defRPr/>
                      </a:pPr>
                      <a:r>
                        <a:rPr lang="de-DE" sz="1200" i="1" dirty="0" smtClean="0">
                          <a:latin typeface="+mn-lt"/>
                          <a:ea typeface="ＭＳ Ｐゴシック" charset="0"/>
                          <a:cs typeface="Arial" charset="0"/>
                        </a:rPr>
                        <a:t>Modeling Assumptions</a:t>
                      </a:r>
                    </a:p>
                    <a:p>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Evaluate Results</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Assessment of Data Mining Results w.r.t.</a:t>
                      </a:r>
                      <a:r>
                        <a:rPr lang="de-DE" sz="1200" i="1" baseline="0" dirty="0" smtClean="0">
                          <a:latin typeface="+mn-lt"/>
                          <a:ea typeface="ＭＳ Ｐゴシック" charset="0"/>
                          <a:cs typeface="Arial" charset="0"/>
                        </a:rPr>
                        <a:t> </a:t>
                      </a:r>
                      <a:r>
                        <a:rPr lang="de-DE" sz="1200" i="1" dirty="0" smtClean="0">
                          <a:latin typeface="+mn-lt"/>
                          <a:ea typeface="ＭＳ Ｐゴシック" charset="0"/>
                          <a:cs typeface="Arial" charset="0"/>
                        </a:rPr>
                        <a:t>Business Success Criteria</a:t>
                      </a:r>
                    </a:p>
                    <a:p>
                      <a:pPr defTabSz="762000">
                        <a:lnSpc>
                          <a:spcPct val="90000"/>
                        </a:lnSpc>
                        <a:defRPr/>
                      </a:pPr>
                      <a:r>
                        <a:rPr lang="de-DE" sz="1200" i="1" dirty="0" smtClean="0">
                          <a:latin typeface="+mn-lt"/>
                          <a:ea typeface="ＭＳ Ｐゴシック" charset="0"/>
                          <a:cs typeface="Arial" charset="0"/>
                        </a:rPr>
                        <a:t>Approved Models</a:t>
                      </a:r>
                    </a:p>
                  </a:txBody>
                  <a:tcPr/>
                </a:tc>
                <a:tc>
                  <a:txBody>
                    <a:bodyPr/>
                    <a:lstStyle/>
                    <a:p>
                      <a:pPr defTabSz="762000">
                        <a:lnSpc>
                          <a:spcPct val="90000"/>
                        </a:lnSpc>
                        <a:defRPr/>
                      </a:pPr>
                      <a:r>
                        <a:rPr lang="de-DE" sz="1200" b="1" dirty="0" smtClean="0">
                          <a:latin typeface="+mn-lt"/>
                          <a:ea typeface="ＭＳ Ｐゴシック" charset="0"/>
                          <a:cs typeface="Arial" charset="0"/>
                        </a:rPr>
                        <a:t>Plan Deployment</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Deployment Plan</a:t>
                      </a:r>
                      <a:endParaRPr lang="en-US" sz="1200" dirty="0">
                        <a:latin typeface="+mn-lt"/>
                      </a:endParaRPr>
                    </a:p>
                  </a:txBody>
                  <a:tcPr/>
                </a:tc>
                <a:extLst>
                  <a:ext uri="{0D108BD9-81ED-4DB2-BD59-A6C34878D82A}">
                    <a16:rowId xmlns:a16="http://schemas.microsoft.com/office/drawing/2014/main" val="2307618249"/>
                  </a:ext>
                </a:extLst>
              </a:tr>
              <a:tr h="1221904">
                <a:tc>
                  <a:txBody>
                    <a:bodyPr/>
                    <a:lstStyle/>
                    <a:p>
                      <a:pPr defTabSz="762000">
                        <a:lnSpc>
                          <a:spcPct val="90000"/>
                        </a:lnSpc>
                        <a:defRPr/>
                      </a:pPr>
                      <a:r>
                        <a:rPr lang="de-DE" sz="1200" b="1" dirty="0" smtClean="0">
                          <a:latin typeface="+mn-lt"/>
                          <a:ea typeface="ＭＳ Ｐゴシック" charset="0"/>
                          <a:cs typeface="Arial" charset="0"/>
                        </a:rPr>
                        <a:t>Situation Assessment</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Inventory of Resources</a:t>
                      </a:r>
                    </a:p>
                    <a:p>
                      <a:pPr defTabSz="762000">
                        <a:lnSpc>
                          <a:spcPct val="90000"/>
                        </a:lnSpc>
                        <a:defRPr/>
                      </a:pPr>
                      <a:r>
                        <a:rPr lang="de-DE" sz="1200" i="1" dirty="0" smtClean="0">
                          <a:latin typeface="+mn-lt"/>
                          <a:ea typeface="ＭＳ Ｐゴシック" charset="0"/>
                          <a:cs typeface="Arial" charset="0"/>
                        </a:rPr>
                        <a:t>Requirements,Assumptions, and</a:t>
                      </a:r>
                      <a:r>
                        <a:rPr lang="de-DE" sz="1200" i="1" baseline="0" dirty="0" smtClean="0">
                          <a:latin typeface="+mn-lt"/>
                          <a:ea typeface="ＭＳ Ｐゴシック" charset="0"/>
                          <a:cs typeface="Arial" charset="0"/>
                        </a:rPr>
                        <a:t> </a:t>
                      </a:r>
                      <a:r>
                        <a:rPr lang="de-DE" sz="1200" i="1" dirty="0" smtClean="0">
                          <a:latin typeface="+mn-lt"/>
                          <a:ea typeface="ＭＳ Ｐゴシック" charset="0"/>
                          <a:cs typeface="Arial" charset="0"/>
                        </a:rPr>
                        <a:t>Constraints</a:t>
                      </a:r>
                    </a:p>
                    <a:p>
                      <a:pPr defTabSz="762000">
                        <a:lnSpc>
                          <a:spcPct val="90000"/>
                        </a:lnSpc>
                        <a:defRPr/>
                      </a:pPr>
                      <a:r>
                        <a:rPr lang="de-DE" sz="1200" i="1" dirty="0" smtClean="0">
                          <a:latin typeface="+mn-lt"/>
                          <a:ea typeface="ＭＳ Ｐゴシック" charset="0"/>
                          <a:cs typeface="Arial" charset="0"/>
                        </a:rPr>
                        <a:t>Risks and Contingencies</a:t>
                      </a:r>
                    </a:p>
                    <a:p>
                      <a:pPr defTabSz="762000">
                        <a:lnSpc>
                          <a:spcPct val="90000"/>
                        </a:lnSpc>
                        <a:defRPr/>
                      </a:pPr>
                      <a:r>
                        <a:rPr lang="de-DE" sz="1200" i="1" dirty="0" smtClean="0">
                          <a:latin typeface="+mn-lt"/>
                          <a:ea typeface="ＭＳ Ｐゴシック" charset="0"/>
                          <a:cs typeface="Arial" charset="0"/>
                        </a:rPr>
                        <a:t>Terminology</a:t>
                      </a:r>
                    </a:p>
                    <a:p>
                      <a:pPr defTabSz="762000">
                        <a:lnSpc>
                          <a:spcPct val="90000"/>
                        </a:lnSpc>
                        <a:defRPr/>
                      </a:pPr>
                      <a:r>
                        <a:rPr lang="de-DE" sz="1200" i="1" dirty="0" smtClean="0">
                          <a:latin typeface="+mn-lt"/>
                          <a:ea typeface="ＭＳ Ｐゴシック" charset="0"/>
                          <a:cs typeface="Arial" charset="0"/>
                        </a:rPr>
                        <a:t>Costs and Benefits</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Describe Data</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Data Description Report</a:t>
                      </a:r>
                    </a:p>
                  </a:txBody>
                  <a:tcPr/>
                </a:tc>
                <a:tc>
                  <a:txBody>
                    <a:bodyPr/>
                    <a:lstStyle/>
                    <a:p>
                      <a:pPr defTabSz="762000">
                        <a:lnSpc>
                          <a:spcPct val="90000"/>
                        </a:lnSpc>
                        <a:defRPr/>
                      </a:pPr>
                      <a:r>
                        <a:rPr lang="de-DE" sz="1200" b="1" dirty="0" smtClean="0">
                          <a:latin typeface="+mn-lt"/>
                          <a:ea typeface="ＭＳ Ｐゴシック" charset="0"/>
                          <a:cs typeface="Arial" charset="0"/>
                        </a:rPr>
                        <a:t>Select Data </a:t>
                      </a:r>
                    </a:p>
                    <a:p>
                      <a:pPr defTabSz="762000">
                        <a:lnSpc>
                          <a:spcPct val="90000"/>
                        </a:lnSpc>
                        <a:defRPr/>
                      </a:pPr>
                      <a:r>
                        <a:rPr lang="de-DE" sz="1200" i="1" dirty="0" smtClean="0">
                          <a:latin typeface="+mn-lt"/>
                          <a:ea typeface="ＭＳ Ｐゴシック" charset="0"/>
                          <a:cs typeface="Arial" charset="0"/>
                        </a:rPr>
                        <a:t>Rationale for Inclusion /</a:t>
                      </a:r>
                      <a:r>
                        <a:rPr lang="de-DE" sz="1200" i="1" baseline="0" dirty="0" smtClean="0">
                          <a:latin typeface="+mn-lt"/>
                          <a:ea typeface="ＭＳ Ｐゴシック" charset="0"/>
                          <a:cs typeface="Arial" charset="0"/>
                        </a:rPr>
                        <a:t> </a:t>
                      </a:r>
                      <a:r>
                        <a:rPr lang="de-DE" sz="1200" i="1" dirty="0" smtClean="0">
                          <a:latin typeface="+mn-lt"/>
                          <a:ea typeface="ＭＳ Ｐゴシック" charset="0"/>
                          <a:cs typeface="Arial" charset="0"/>
                        </a:rPr>
                        <a:t>Exclusion</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Generate Test Design</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Test Design</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Review Process</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Review of Process</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Plan Monitoring and</a:t>
                      </a:r>
                      <a:r>
                        <a:rPr lang="de-DE" sz="1200" b="1" baseline="0" dirty="0" smtClean="0">
                          <a:latin typeface="+mn-lt"/>
                          <a:ea typeface="ＭＳ Ｐゴシック" charset="0"/>
                          <a:cs typeface="Arial" charset="0"/>
                        </a:rPr>
                        <a:t> </a:t>
                      </a:r>
                      <a:r>
                        <a:rPr lang="de-DE" sz="1200" b="1" dirty="0" smtClean="0">
                          <a:latin typeface="+mn-lt"/>
                          <a:ea typeface="ＭＳ Ｐゴシック" charset="0"/>
                          <a:cs typeface="Arial" charset="0"/>
                        </a:rPr>
                        <a:t>Maintenance</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Monitoring</a:t>
                      </a:r>
                      <a:r>
                        <a:rPr lang="de-DE" sz="1200" i="1" baseline="0" dirty="0" smtClean="0">
                          <a:latin typeface="+mn-lt"/>
                          <a:ea typeface="ＭＳ Ｐゴシック" charset="0"/>
                          <a:cs typeface="Arial" charset="0"/>
                        </a:rPr>
                        <a:t> &amp; M</a:t>
                      </a:r>
                      <a:r>
                        <a:rPr lang="de-DE" sz="1200" i="1" dirty="0" smtClean="0">
                          <a:latin typeface="+mn-lt"/>
                          <a:ea typeface="ＭＳ Ｐゴシック" charset="0"/>
                          <a:cs typeface="Arial" charset="0"/>
                        </a:rPr>
                        <a:t>aintenance Plan</a:t>
                      </a:r>
                      <a:endParaRPr lang="en-US" sz="1200" dirty="0">
                        <a:latin typeface="+mn-lt"/>
                      </a:endParaRPr>
                    </a:p>
                  </a:txBody>
                  <a:tcPr/>
                </a:tc>
                <a:extLst>
                  <a:ext uri="{0D108BD9-81ED-4DB2-BD59-A6C34878D82A}">
                    <a16:rowId xmlns:a16="http://schemas.microsoft.com/office/drawing/2014/main" val="2197028914"/>
                  </a:ext>
                </a:extLst>
              </a:tr>
              <a:tr h="858643">
                <a:tc>
                  <a:txBody>
                    <a:bodyPr/>
                    <a:lstStyle/>
                    <a:p>
                      <a:pPr defTabSz="762000">
                        <a:lnSpc>
                          <a:spcPct val="90000"/>
                        </a:lnSpc>
                        <a:defRPr/>
                      </a:pPr>
                      <a:r>
                        <a:rPr lang="de-DE" sz="1200" b="1" dirty="0" smtClean="0">
                          <a:latin typeface="+mn-lt"/>
                          <a:ea typeface="ＭＳ Ｐゴシック" charset="0"/>
                          <a:cs typeface="Arial" charset="0"/>
                        </a:rPr>
                        <a:t>Determine </a:t>
                      </a:r>
                    </a:p>
                    <a:p>
                      <a:pPr defTabSz="762000">
                        <a:lnSpc>
                          <a:spcPct val="90000"/>
                        </a:lnSpc>
                        <a:defRPr/>
                      </a:pPr>
                      <a:r>
                        <a:rPr lang="de-DE" sz="1200" b="1" dirty="0" smtClean="0">
                          <a:latin typeface="+mn-lt"/>
                          <a:ea typeface="ＭＳ Ｐゴシック" charset="0"/>
                          <a:cs typeface="Arial" charset="0"/>
                        </a:rPr>
                        <a:t>   Data Mining Goal</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Data Mining Goals</a:t>
                      </a:r>
                    </a:p>
                    <a:p>
                      <a:pPr defTabSz="762000">
                        <a:lnSpc>
                          <a:spcPct val="90000"/>
                        </a:lnSpc>
                        <a:defRPr/>
                      </a:pPr>
                      <a:r>
                        <a:rPr lang="de-DE" sz="1200" i="1" dirty="0" smtClean="0">
                          <a:latin typeface="+mn-lt"/>
                          <a:ea typeface="ＭＳ Ｐゴシック" charset="0"/>
                          <a:cs typeface="Arial" charset="0"/>
                        </a:rPr>
                        <a:t>Data Mining Success Criteria</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Explore Data</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Data Exploration Report</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Clean Data </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Data Cleaning Report</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Build Model</a:t>
                      </a:r>
                    </a:p>
                    <a:p>
                      <a:pPr defTabSz="762000">
                        <a:lnSpc>
                          <a:spcPct val="90000"/>
                        </a:lnSpc>
                        <a:defRPr/>
                      </a:pPr>
                      <a:r>
                        <a:rPr lang="de-DE" sz="1200" i="1" dirty="0" smtClean="0">
                          <a:latin typeface="+mn-lt"/>
                          <a:ea typeface="ＭＳ Ｐゴシック" charset="0"/>
                          <a:cs typeface="Arial" charset="0"/>
                        </a:rPr>
                        <a:t>Parameter Settings</a:t>
                      </a:r>
                    </a:p>
                    <a:p>
                      <a:pPr defTabSz="762000">
                        <a:lnSpc>
                          <a:spcPct val="90000"/>
                        </a:lnSpc>
                        <a:defRPr/>
                      </a:pPr>
                      <a:r>
                        <a:rPr lang="de-DE" sz="1200" i="1" dirty="0" smtClean="0">
                          <a:latin typeface="+mn-lt"/>
                          <a:ea typeface="ＭＳ Ｐゴシック" charset="0"/>
                          <a:cs typeface="Arial" charset="0"/>
                        </a:rPr>
                        <a:t>Models</a:t>
                      </a:r>
                    </a:p>
                    <a:p>
                      <a:pPr defTabSz="762000">
                        <a:lnSpc>
                          <a:spcPct val="90000"/>
                        </a:lnSpc>
                        <a:defRPr/>
                      </a:pPr>
                      <a:r>
                        <a:rPr lang="de-DE" sz="1200" i="1" dirty="0" smtClean="0">
                          <a:latin typeface="+mn-lt"/>
                          <a:ea typeface="ＭＳ Ｐゴシック" charset="0"/>
                          <a:cs typeface="Arial" charset="0"/>
                        </a:rPr>
                        <a:t>Model Description</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Determine Next Steps</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List of Possible Actions</a:t>
                      </a:r>
                    </a:p>
                    <a:p>
                      <a:pPr defTabSz="762000">
                        <a:lnSpc>
                          <a:spcPct val="90000"/>
                        </a:lnSpc>
                        <a:defRPr/>
                      </a:pPr>
                      <a:r>
                        <a:rPr lang="de-DE" sz="1200" i="1" dirty="0" smtClean="0">
                          <a:latin typeface="+mn-lt"/>
                          <a:ea typeface="ＭＳ Ｐゴシック" charset="0"/>
                          <a:cs typeface="Arial" charset="0"/>
                        </a:rPr>
                        <a:t>Decision</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Produce Final Report</a:t>
                      </a:r>
                    </a:p>
                    <a:p>
                      <a:pPr defTabSz="762000">
                        <a:lnSpc>
                          <a:spcPct val="90000"/>
                        </a:lnSpc>
                        <a:defRPr/>
                      </a:pPr>
                      <a:r>
                        <a:rPr lang="de-DE" sz="1200" i="1" dirty="0" smtClean="0">
                          <a:latin typeface="+mn-lt"/>
                          <a:ea typeface="ＭＳ Ｐゴシック" charset="0"/>
                          <a:cs typeface="Arial" charset="0"/>
                        </a:rPr>
                        <a:t>Final Report</a:t>
                      </a:r>
                    </a:p>
                    <a:p>
                      <a:pPr defTabSz="762000">
                        <a:lnSpc>
                          <a:spcPct val="90000"/>
                        </a:lnSpc>
                        <a:defRPr/>
                      </a:pPr>
                      <a:r>
                        <a:rPr lang="de-DE" sz="1200" i="1" dirty="0" smtClean="0">
                          <a:latin typeface="+mn-lt"/>
                          <a:ea typeface="ＭＳ Ｐゴシック" charset="0"/>
                          <a:cs typeface="Arial" charset="0"/>
                        </a:rPr>
                        <a:t>Final</a:t>
                      </a:r>
                      <a:r>
                        <a:rPr lang="de-DE" sz="1200" i="1" baseline="0" dirty="0" smtClean="0">
                          <a:latin typeface="+mn-lt"/>
                          <a:ea typeface="ＭＳ Ｐゴシック" charset="0"/>
                          <a:cs typeface="Arial" charset="0"/>
                        </a:rPr>
                        <a:t> </a:t>
                      </a:r>
                      <a:r>
                        <a:rPr lang="de-DE" sz="1200" i="1" dirty="0" smtClean="0">
                          <a:latin typeface="+mn-lt"/>
                          <a:ea typeface="ＭＳ Ｐゴシック" charset="0"/>
                          <a:cs typeface="Arial" charset="0"/>
                        </a:rPr>
                        <a:t>Presentation</a:t>
                      </a:r>
                      <a:endParaRPr lang="en-US" sz="1200" dirty="0">
                        <a:latin typeface="+mn-lt"/>
                      </a:endParaRPr>
                    </a:p>
                  </a:txBody>
                  <a:tcPr/>
                </a:tc>
                <a:extLst>
                  <a:ext uri="{0D108BD9-81ED-4DB2-BD59-A6C34878D82A}">
                    <a16:rowId xmlns:a16="http://schemas.microsoft.com/office/drawing/2014/main" val="2243665630"/>
                  </a:ext>
                </a:extLst>
              </a:tr>
              <a:tr h="768934">
                <a:tc>
                  <a:txBody>
                    <a:bodyPr/>
                    <a:lstStyle/>
                    <a:p>
                      <a:pPr defTabSz="762000">
                        <a:lnSpc>
                          <a:spcPct val="90000"/>
                        </a:lnSpc>
                        <a:defRPr/>
                      </a:pPr>
                      <a:r>
                        <a:rPr lang="de-DE" sz="1200" b="1" dirty="0" smtClean="0">
                          <a:latin typeface="+mn-lt"/>
                          <a:ea typeface="ＭＳ Ｐゴシック" charset="0"/>
                          <a:cs typeface="Arial" charset="0"/>
                        </a:rPr>
                        <a:t>Produce Project Plan</a:t>
                      </a:r>
                    </a:p>
                    <a:p>
                      <a:pPr defTabSz="762000">
                        <a:lnSpc>
                          <a:spcPct val="90000"/>
                        </a:lnSpc>
                        <a:defRPr/>
                      </a:pPr>
                      <a:r>
                        <a:rPr lang="de-DE" sz="1200" i="1" dirty="0" smtClean="0">
                          <a:latin typeface="+mn-lt"/>
                          <a:ea typeface="ＭＳ Ｐゴシック" charset="0"/>
                          <a:cs typeface="Arial" charset="0"/>
                        </a:rPr>
                        <a:t>Project Plan</a:t>
                      </a:r>
                      <a:br>
                        <a:rPr lang="de-DE" sz="1200" i="1" dirty="0" smtClean="0">
                          <a:latin typeface="+mn-lt"/>
                          <a:ea typeface="ＭＳ Ｐゴシック" charset="0"/>
                          <a:cs typeface="Arial" charset="0"/>
                        </a:rPr>
                      </a:br>
                      <a:r>
                        <a:rPr lang="de-DE" sz="1200" i="1" dirty="0" smtClean="0">
                          <a:latin typeface="+mn-lt"/>
                          <a:ea typeface="ＭＳ Ｐゴシック" charset="0"/>
                          <a:cs typeface="Arial" charset="0"/>
                        </a:rPr>
                        <a:t>Initial Asessment of Tools and Techniques</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Verify Data Quality </a:t>
                      </a:r>
                    </a:p>
                    <a:p>
                      <a:pPr defTabSz="762000">
                        <a:lnSpc>
                          <a:spcPct val="90000"/>
                        </a:lnSpc>
                        <a:defRPr/>
                      </a:pPr>
                      <a:r>
                        <a:rPr lang="de-DE" sz="1200" i="1" dirty="0" smtClean="0">
                          <a:latin typeface="+mn-lt"/>
                          <a:ea typeface="ＭＳ Ｐゴシック" charset="0"/>
                          <a:cs typeface="Arial" charset="0"/>
                        </a:rPr>
                        <a:t>Data Quality Report</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Construct Data</a:t>
                      </a:r>
                    </a:p>
                    <a:p>
                      <a:pPr defTabSz="762000">
                        <a:lnSpc>
                          <a:spcPct val="90000"/>
                        </a:lnSpc>
                        <a:defRPr/>
                      </a:pPr>
                      <a:r>
                        <a:rPr lang="de-DE" sz="1200" i="1" dirty="0" smtClean="0">
                          <a:latin typeface="+mn-lt"/>
                          <a:ea typeface="ＭＳ Ｐゴシック" charset="0"/>
                          <a:cs typeface="Arial" charset="0"/>
                        </a:rPr>
                        <a:t>Derived</a:t>
                      </a:r>
                      <a:r>
                        <a:rPr lang="de-DE" sz="1200" i="1" baseline="0" dirty="0" smtClean="0">
                          <a:latin typeface="+mn-lt"/>
                          <a:ea typeface="ＭＳ Ｐゴシック" charset="0"/>
                          <a:cs typeface="Arial" charset="0"/>
                        </a:rPr>
                        <a:t> </a:t>
                      </a:r>
                      <a:r>
                        <a:rPr lang="de-DE" sz="1200" i="1" dirty="0" smtClean="0">
                          <a:latin typeface="+mn-lt"/>
                          <a:ea typeface="ＭＳ Ｐゴシック" charset="0"/>
                          <a:cs typeface="Arial" charset="0"/>
                        </a:rPr>
                        <a:t>Attributes</a:t>
                      </a:r>
                    </a:p>
                    <a:p>
                      <a:pPr defTabSz="762000">
                        <a:lnSpc>
                          <a:spcPct val="90000"/>
                        </a:lnSpc>
                        <a:defRPr/>
                      </a:pPr>
                      <a:r>
                        <a:rPr lang="de-DE" sz="1200" i="1" dirty="0" smtClean="0">
                          <a:latin typeface="+mn-lt"/>
                          <a:ea typeface="ＭＳ Ｐゴシック" charset="0"/>
                          <a:cs typeface="Arial" charset="0"/>
                        </a:rPr>
                        <a:t>Generated Records</a:t>
                      </a:r>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Assess Model</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Model Assessment</a:t>
                      </a:r>
                      <a:br>
                        <a:rPr lang="de-DE" sz="1200" i="1" dirty="0" smtClean="0">
                          <a:latin typeface="+mn-lt"/>
                          <a:ea typeface="ＭＳ Ｐゴシック" charset="0"/>
                          <a:cs typeface="Arial" charset="0"/>
                        </a:rPr>
                      </a:br>
                      <a:r>
                        <a:rPr lang="de-DE" sz="1200" i="1" dirty="0" smtClean="0">
                          <a:latin typeface="+mn-lt"/>
                          <a:ea typeface="ＭＳ Ｐゴシック" charset="0"/>
                          <a:cs typeface="Arial" charset="0"/>
                        </a:rPr>
                        <a:t>Revised Parameter  Settings</a:t>
                      </a:r>
                      <a:endParaRPr lang="en-US" sz="1200" dirty="0">
                        <a:latin typeface="+mn-lt"/>
                      </a:endParaRPr>
                    </a:p>
                  </a:txBody>
                  <a:tcPr/>
                </a:tc>
                <a:tc>
                  <a:txBody>
                    <a:bodyPr/>
                    <a:lstStyle/>
                    <a:p>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Review Project</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Experience </a:t>
                      </a:r>
                    </a:p>
                    <a:p>
                      <a:pPr defTabSz="762000">
                        <a:lnSpc>
                          <a:spcPct val="90000"/>
                        </a:lnSpc>
                        <a:defRPr/>
                      </a:pPr>
                      <a:r>
                        <a:rPr lang="de-DE" sz="1200" i="1" dirty="0" smtClean="0">
                          <a:latin typeface="+mn-lt"/>
                          <a:ea typeface="ＭＳ Ｐゴシック" charset="0"/>
                          <a:cs typeface="Arial" charset="0"/>
                        </a:rPr>
                        <a:t>Documentation</a:t>
                      </a:r>
                      <a:endParaRPr lang="en-US" sz="1200" dirty="0">
                        <a:latin typeface="+mn-lt"/>
                      </a:endParaRPr>
                    </a:p>
                  </a:txBody>
                  <a:tcPr/>
                </a:tc>
                <a:extLst>
                  <a:ext uri="{0D108BD9-81ED-4DB2-BD59-A6C34878D82A}">
                    <a16:rowId xmlns:a16="http://schemas.microsoft.com/office/drawing/2014/main" val="2346204728"/>
                  </a:ext>
                </a:extLst>
              </a:tr>
              <a:tr h="425368">
                <a:tc>
                  <a:txBody>
                    <a:bodyPr/>
                    <a:lstStyle/>
                    <a:p>
                      <a:pPr defTabSz="762000">
                        <a:lnSpc>
                          <a:spcPct val="90000"/>
                        </a:lnSpc>
                        <a:defRPr/>
                      </a:pPr>
                      <a:endParaRPr lang="en-US" sz="1200" dirty="0">
                        <a:latin typeface="+mn-lt"/>
                      </a:endParaRPr>
                    </a:p>
                  </a:txBody>
                  <a:tcPr/>
                </a:tc>
                <a:tc>
                  <a:txBody>
                    <a:bodyPr/>
                    <a:lstStyle/>
                    <a:p>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Integrate Data</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Merged Data</a:t>
                      </a:r>
                      <a:endParaRPr lang="en-US" sz="1200" dirty="0">
                        <a:latin typeface="+mn-lt"/>
                      </a:endParaRPr>
                    </a:p>
                  </a:txBody>
                  <a:tcPr/>
                </a:tc>
                <a:tc>
                  <a:txBody>
                    <a:bodyPr/>
                    <a:lstStyle/>
                    <a:p>
                      <a:endParaRPr lang="en-US" sz="1200">
                        <a:latin typeface="+mn-lt"/>
                      </a:endParaRPr>
                    </a:p>
                  </a:txBody>
                  <a:tcPr/>
                </a:tc>
                <a:tc>
                  <a:txBody>
                    <a:bodyPr/>
                    <a:lstStyle/>
                    <a:p>
                      <a:endParaRPr lang="en-US" sz="1200">
                        <a:latin typeface="+mn-lt"/>
                      </a:endParaRPr>
                    </a:p>
                  </a:txBody>
                  <a:tcPr/>
                </a:tc>
                <a:tc>
                  <a:txBody>
                    <a:bodyPr/>
                    <a:lstStyle/>
                    <a:p>
                      <a:endParaRPr lang="en-US" sz="1200" dirty="0">
                        <a:latin typeface="+mn-lt"/>
                      </a:endParaRPr>
                    </a:p>
                  </a:txBody>
                  <a:tcPr/>
                </a:tc>
                <a:extLst>
                  <a:ext uri="{0D108BD9-81ED-4DB2-BD59-A6C34878D82A}">
                    <a16:rowId xmlns:a16="http://schemas.microsoft.com/office/drawing/2014/main" val="896850913"/>
                  </a:ext>
                </a:extLst>
              </a:tr>
              <a:tr h="425368">
                <a:tc>
                  <a:txBody>
                    <a:bodyPr/>
                    <a:lstStyle/>
                    <a:p>
                      <a:pPr defTabSz="762000">
                        <a:lnSpc>
                          <a:spcPct val="90000"/>
                        </a:lnSpc>
                        <a:defRPr/>
                      </a:pPr>
                      <a:endParaRPr lang="en-US" sz="1200" dirty="0">
                        <a:latin typeface="+mn-lt"/>
                      </a:endParaRPr>
                    </a:p>
                  </a:txBody>
                  <a:tcPr/>
                </a:tc>
                <a:tc>
                  <a:txBody>
                    <a:bodyPr/>
                    <a:lstStyle/>
                    <a:p>
                      <a:endParaRPr lang="en-US" sz="1200" dirty="0">
                        <a:latin typeface="+mn-lt"/>
                      </a:endParaRPr>
                    </a:p>
                  </a:txBody>
                  <a:tcPr/>
                </a:tc>
                <a:tc>
                  <a:txBody>
                    <a:bodyPr/>
                    <a:lstStyle/>
                    <a:p>
                      <a:pPr defTabSz="762000">
                        <a:lnSpc>
                          <a:spcPct val="90000"/>
                        </a:lnSpc>
                        <a:defRPr/>
                      </a:pPr>
                      <a:r>
                        <a:rPr lang="de-DE" sz="1200" b="1" dirty="0" smtClean="0">
                          <a:latin typeface="+mn-lt"/>
                          <a:ea typeface="ＭＳ Ｐゴシック" charset="0"/>
                          <a:cs typeface="Arial" charset="0"/>
                        </a:rPr>
                        <a:t>Format Data</a:t>
                      </a:r>
                      <a:endParaRPr lang="de-DE" sz="1200" dirty="0" smtClean="0">
                        <a:latin typeface="+mn-lt"/>
                        <a:ea typeface="ＭＳ Ｐゴシック" charset="0"/>
                        <a:cs typeface="Arial" charset="0"/>
                      </a:endParaRPr>
                    </a:p>
                    <a:p>
                      <a:pPr defTabSz="762000">
                        <a:lnSpc>
                          <a:spcPct val="90000"/>
                        </a:lnSpc>
                        <a:defRPr/>
                      </a:pPr>
                      <a:r>
                        <a:rPr lang="de-DE" sz="1200" i="1" dirty="0" smtClean="0">
                          <a:latin typeface="+mn-lt"/>
                          <a:ea typeface="ＭＳ Ｐゴシック" charset="0"/>
                          <a:cs typeface="Arial" charset="0"/>
                        </a:rPr>
                        <a:t>Reformatted Data</a:t>
                      </a:r>
                      <a:endParaRPr lang="en-US" sz="1200" dirty="0">
                        <a:latin typeface="+mn-lt"/>
                      </a:endParaRPr>
                    </a:p>
                  </a:txBody>
                  <a:tcPr/>
                </a:tc>
                <a:tc>
                  <a:txBody>
                    <a:bodyPr/>
                    <a:lstStyle/>
                    <a:p>
                      <a:endParaRPr lang="en-US" sz="1200">
                        <a:latin typeface="+mn-lt"/>
                      </a:endParaRPr>
                    </a:p>
                  </a:txBody>
                  <a:tcPr/>
                </a:tc>
                <a:tc>
                  <a:txBody>
                    <a:bodyPr/>
                    <a:lstStyle/>
                    <a:p>
                      <a:endParaRPr lang="en-US" sz="1200">
                        <a:latin typeface="+mn-lt"/>
                      </a:endParaRPr>
                    </a:p>
                  </a:txBody>
                  <a:tcPr/>
                </a:tc>
                <a:tc>
                  <a:txBody>
                    <a:bodyPr/>
                    <a:lstStyle/>
                    <a:p>
                      <a:endParaRPr lang="en-US" sz="1200" dirty="0">
                        <a:latin typeface="+mn-lt"/>
                      </a:endParaRPr>
                    </a:p>
                  </a:txBody>
                  <a:tcPr/>
                </a:tc>
                <a:extLst>
                  <a:ext uri="{0D108BD9-81ED-4DB2-BD59-A6C34878D82A}">
                    <a16:rowId xmlns:a16="http://schemas.microsoft.com/office/drawing/2014/main" val="4015614364"/>
                  </a:ext>
                </a:extLst>
              </a:tr>
            </a:tbl>
          </a:graphicData>
        </a:graphic>
      </p:graphicFrame>
      <p:sp>
        <p:nvSpPr>
          <p:cNvPr id="6" name="Rectangle 3"/>
          <p:cNvSpPr>
            <a:spLocks noGrp="1" noChangeArrowheads="1"/>
          </p:cNvSpPr>
          <p:nvPr>
            <p:ph type="title"/>
          </p:nvPr>
        </p:nvSpPr>
        <p:spPr>
          <a:xfrm>
            <a:off x="492513" y="75197"/>
            <a:ext cx="10515600" cy="1325563"/>
          </a:xfrm>
        </p:spPr>
        <p:txBody>
          <a:bodyPr/>
          <a:lstStyle/>
          <a:p>
            <a:pPr eaLnBrk="1" hangingPunct="1">
              <a:defRPr/>
            </a:pPr>
            <a:r>
              <a:rPr lang="en-US" dirty="0" smtClean="0">
                <a:solidFill>
                  <a:srgbClr val="0070C0"/>
                </a:solidFill>
                <a:latin typeface="+mn-lt"/>
              </a:rPr>
              <a:t>CRISP-DM </a:t>
            </a:r>
            <a:r>
              <a:rPr lang="en-US" b="1" dirty="0" smtClean="0">
                <a:solidFill>
                  <a:srgbClr val="0070C0"/>
                </a:solidFill>
                <a:latin typeface="+mn-lt"/>
              </a:rPr>
              <a:t>Phases</a:t>
            </a:r>
            <a:r>
              <a:rPr lang="en-US" dirty="0" smtClean="0">
                <a:solidFill>
                  <a:srgbClr val="0070C0"/>
                </a:solidFill>
                <a:latin typeface="+mn-lt"/>
              </a:rPr>
              <a:t>, </a:t>
            </a:r>
            <a:r>
              <a:rPr lang="en-US" b="1" dirty="0" smtClean="0">
                <a:solidFill>
                  <a:srgbClr val="0070C0"/>
                </a:solidFill>
                <a:latin typeface="+mn-lt"/>
              </a:rPr>
              <a:t>tasks</a:t>
            </a:r>
            <a:r>
              <a:rPr lang="en-US" dirty="0" smtClean="0">
                <a:solidFill>
                  <a:srgbClr val="0070C0"/>
                </a:solidFill>
                <a:latin typeface="+mn-lt"/>
              </a:rPr>
              <a:t>, </a:t>
            </a:r>
            <a:r>
              <a:rPr lang="en-US" i="1" dirty="0" smtClean="0">
                <a:solidFill>
                  <a:srgbClr val="0070C0"/>
                </a:solidFill>
                <a:latin typeface="+mn-lt"/>
              </a:rPr>
              <a:t>outputs</a:t>
            </a:r>
          </a:p>
        </p:txBody>
      </p:sp>
      <p:sp>
        <p:nvSpPr>
          <p:cNvPr id="3" name="Slide Number Placeholder 2"/>
          <p:cNvSpPr>
            <a:spLocks noGrp="1"/>
          </p:cNvSpPr>
          <p:nvPr>
            <p:ph type="sldNum" sz="quarter" idx="12"/>
          </p:nvPr>
        </p:nvSpPr>
        <p:spPr/>
        <p:txBody>
          <a:bodyPr/>
          <a:lstStyle/>
          <a:p>
            <a:fld id="{D30A0685-9D94-4D50-B92C-921744E229FD}" type="slidenum">
              <a:rPr lang="en-US" smtClean="0"/>
              <a:t>11</a:t>
            </a:fld>
            <a:endParaRPr lang="en-US"/>
          </a:p>
        </p:txBody>
      </p:sp>
    </p:spTree>
    <p:extLst>
      <p:ext uri="{BB962C8B-B14F-4D97-AF65-F5344CB8AC3E}">
        <p14:creationId xmlns:p14="http://schemas.microsoft.com/office/powerpoint/2010/main" val="253902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7626"/>
          </a:xfrm>
        </p:spPr>
        <p:txBody>
          <a:bodyPr/>
          <a:lstStyle/>
          <a:p>
            <a:r>
              <a:rPr lang="en-US" b="1" dirty="0" smtClean="0">
                <a:solidFill>
                  <a:srgbClr val="0070C0"/>
                </a:solidFill>
              </a:rPr>
              <a:t>What is Data Science?</a:t>
            </a:r>
            <a:endParaRPr lang="en-US" b="1" dirty="0">
              <a:solidFill>
                <a:srgbClr val="0070C0"/>
              </a:solidFill>
            </a:endParaRPr>
          </a:p>
        </p:txBody>
      </p:sp>
      <p:sp>
        <p:nvSpPr>
          <p:cNvPr id="3" name="Content Placeholder 2"/>
          <p:cNvSpPr>
            <a:spLocks noGrp="1"/>
          </p:cNvSpPr>
          <p:nvPr>
            <p:ph idx="1"/>
          </p:nvPr>
        </p:nvSpPr>
        <p:spPr>
          <a:xfrm>
            <a:off x="838200" y="1457635"/>
            <a:ext cx="10515600" cy="4853955"/>
          </a:xfrm>
          <a:solidFill>
            <a:schemeClr val="bg1"/>
          </a:solidFill>
        </p:spPr>
        <p:txBody>
          <a:bodyPr>
            <a:normAutofit lnSpcReduction="10000"/>
          </a:bodyPr>
          <a:lstStyle/>
          <a:p>
            <a:r>
              <a:rPr lang="en-US" sz="2200" dirty="0" smtClean="0"/>
              <a:t>Data scientists, "</a:t>
            </a:r>
            <a:r>
              <a:rPr lang="en-US" sz="2200" i="1" dirty="0" smtClean="0"/>
              <a:t>The Sexiest Job of the 21st Century</a:t>
            </a:r>
            <a:r>
              <a:rPr lang="en-US" sz="2200" dirty="0" smtClean="0"/>
              <a:t>"  (Davenport and </a:t>
            </a:r>
            <a:r>
              <a:rPr lang="en-US" sz="2200" dirty="0" err="1" smtClean="0"/>
              <a:t>Patil</a:t>
            </a:r>
            <a:r>
              <a:rPr lang="en-US" sz="2200" dirty="0" smtClean="0"/>
              <a:t>, Harvard Business Review, 2012)</a:t>
            </a:r>
          </a:p>
          <a:p>
            <a:r>
              <a:rPr lang="en-US" sz="2200" dirty="0"/>
              <a:t>M</a:t>
            </a:r>
            <a:r>
              <a:rPr lang="en-US" sz="2200" dirty="0" smtClean="0"/>
              <a:t>uch </a:t>
            </a:r>
            <a:r>
              <a:rPr lang="en-US" sz="2200" dirty="0" smtClean="0"/>
              <a:t>of the data science explosion is coming from the tech-world</a:t>
            </a:r>
          </a:p>
          <a:p>
            <a:r>
              <a:rPr lang="en-US" sz="2200" dirty="0" smtClean="0"/>
              <a:t>What does Data Science mean?</a:t>
            </a:r>
          </a:p>
          <a:p>
            <a:r>
              <a:rPr lang="en-US" sz="2200" dirty="0" smtClean="0"/>
              <a:t>Is it the science of Big Data?</a:t>
            </a:r>
          </a:p>
          <a:p>
            <a:r>
              <a:rPr lang="en-US" sz="2200" dirty="0" smtClean="0"/>
              <a:t>What is Big Data anyway?</a:t>
            </a:r>
          </a:p>
          <a:p>
            <a:r>
              <a:rPr lang="en-US" sz="2200" dirty="0" smtClean="0"/>
              <a:t>Who does Data Science and where?</a:t>
            </a:r>
          </a:p>
          <a:p>
            <a:r>
              <a:rPr lang="en-US" sz="2200" dirty="0" smtClean="0"/>
              <a:t>What existed before Data Science came along?</a:t>
            </a:r>
          </a:p>
          <a:p>
            <a:r>
              <a:rPr lang="en-US" sz="2200" dirty="0" smtClean="0"/>
              <a:t>Is it simply a rebranding of statistics and machine learning?</a:t>
            </a:r>
          </a:p>
          <a:p>
            <a:r>
              <a:rPr lang="en-US" sz="2200" dirty="0" smtClean="0"/>
              <a:t>“</a:t>
            </a:r>
            <a:r>
              <a:rPr lang="en-US" sz="2200" i="1" dirty="0" smtClean="0"/>
              <a:t>Anything that has to call itself a science isn’t</a:t>
            </a:r>
            <a:r>
              <a:rPr lang="en-US" sz="2200" dirty="0" smtClean="0"/>
              <a:t>.”  </a:t>
            </a:r>
          </a:p>
          <a:p>
            <a:r>
              <a:rPr lang="en-US" sz="2200" dirty="0" smtClean="0"/>
              <a:t>Hype increases noise-to-signal ratio in perceiving reality and makes it harder to focus on the gems</a:t>
            </a:r>
          </a:p>
          <a:p>
            <a:r>
              <a:rPr lang="en-US" sz="2200" dirty="0" smtClean="0">
                <a:noFill/>
                <a:hlinkClick r:id="rId2"/>
              </a:rPr>
              <a:t>Why and how to hire a data scientist?  http://goo.gl/F4K4hE</a:t>
            </a:r>
            <a:endParaRPr lang="en-US" sz="2200" dirty="0" smtClean="0"/>
          </a:p>
          <a:p>
            <a:endParaRPr lang="en-US" sz="2600" dirty="0" smtClean="0">
              <a:noFill/>
            </a:endParaRPr>
          </a:p>
          <a:p>
            <a:endParaRPr lang="en-US" dirty="0"/>
          </a:p>
        </p:txBody>
      </p:sp>
      <p:sp>
        <p:nvSpPr>
          <p:cNvPr id="5" name="Slide Number Placeholder 4"/>
          <p:cNvSpPr>
            <a:spLocks noGrp="1"/>
          </p:cNvSpPr>
          <p:nvPr>
            <p:ph type="sldNum" sz="quarter" idx="12"/>
          </p:nvPr>
        </p:nvSpPr>
        <p:spPr/>
        <p:txBody>
          <a:bodyPr/>
          <a:lstStyle/>
          <a:p>
            <a:fld id="{D30A0685-9D94-4D50-B92C-921744E229FD}" type="slidenum">
              <a:rPr lang="en-US" smtClean="0"/>
              <a:t>2</a:t>
            </a:fld>
            <a:endParaRPr lang="en-US"/>
          </a:p>
        </p:txBody>
      </p:sp>
    </p:spTree>
    <p:extLst>
      <p:ext uri="{BB962C8B-B14F-4D97-AF65-F5344CB8AC3E}">
        <p14:creationId xmlns:p14="http://schemas.microsoft.com/office/powerpoint/2010/main" val="10258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Why now?</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000" dirty="0" smtClean="0"/>
              <a:t>massive amounts of data about many aspects of our lives, both online and offline activities, real-time as well as past-time</a:t>
            </a:r>
          </a:p>
          <a:p>
            <a:pPr lvl="1"/>
            <a:r>
              <a:rPr lang="en-US" sz="2000" b="1" dirty="0" err="1" smtClean="0"/>
              <a:t>Datafication</a:t>
            </a:r>
            <a:r>
              <a:rPr lang="en-US" sz="2000" dirty="0" smtClean="0"/>
              <a:t>=“</a:t>
            </a:r>
            <a:r>
              <a:rPr lang="en-US" sz="2000" i="1" dirty="0" smtClean="0"/>
              <a:t>taking all aspects of life and turning them into data</a:t>
            </a:r>
            <a:r>
              <a:rPr lang="en-US" sz="2000" dirty="0" smtClean="0"/>
              <a:t>” </a:t>
            </a:r>
          </a:p>
          <a:p>
            <a:pPr lvl="1"/>
            <a:r>
              <a:rPr lang="en-US" sz="2000" i="1" dirty="0" smtClean="0"/>
              <a:t>“Once we </a:t>
            </a:r>
            <a:r>
              <a:rPr lang="en-US" sz="2000" i="1" dirty="0" err="1" smtClean="0"/>
              <a:t>datafy</a:t>
            </a:r>
            <a:r>
              <a:rPr lang="en-US" sz="2000" i="1" dirty="0" smtClean="0"/>
              <a:t> things, we can transform their purpose and turn the information into new forms of value.”</a:t>
            </a:r>
          </a:p>
          <a:p>
            <a:r>
              <a:rPr lang="en-US" sz="2000" dirty="0" smtClean="0"/>
              <a:t>abundance of inexpensive computing power, communication capacity</a:t>
            </a:r>
          </a:p>
          <a:p>
            <a:r>
              <a:rPr lang="en-US" sz="2000" dirty="0"/>
              <a:t>p</a:t>
            </a:r>
            <a:r>
              <a:rPr lang="en-US" sz="2000" dirty="0" smtClean="0"/>
              <a:t>roliferation of small footprint low-power sensors (</a:t>
            </a:r>
            <a:r>
              <a:rPr lang="en-US" sz="2000" dirty="0" err="1" smtClean="0"/>
              <a:t>IoT</a:t>
            </a:r>
            <a:r>
              <a:rPr lang="en-US" sz="2000" dirty="0" smtClean="0"/>
              <a:t>)</a:t>
            </a:r>
          </a:p>
          <a:p>
            <a:r>
              <a:rPr lang="en-US" sz="2000" dirty="0" smtClean="0"/>
              <a:t>feedback loop between our behavior, environment, and data products</a:t>
            </a:r>
            <a:endParaRPr lang="en-US" sz="2000" dirty="0"/>
          </a:p>
        </p:txBody>
      </p:sp>
      <p:sp>
        <p:nvSpPr>
          <p:cNvPr id="5" name="Slide Number Placeholder 4"/>
          <p:cNvSpPr>
            <a:spLocks noGrp="1"/>
          </p:cNvSpPr>
          <p:nvPr>
            <p:ph type="sldNum" sz="quarter" idx="12"/>
          </p:nvPr>
        </p:nvSpPr>
        <p:spPr/>
        <p:txBody>
          <a:bodyPr/>
          <a:lstStyle/>
          <a:p>
            <a:fld id="{D30A0685-9D94-4D50-B92C-921744E229FD}" type="slidenum">
              <a:rPr lang="en-US" smtClean="0"/>
              <a:t>3</a:t>
            </a:fld>
            <a:endParaRPr lang="en-US"/>
          </a:p>
        </p:txBody>
      </p:sp>
    </p:spTree>
    <p:extLst>
      <p:ext uri="{BB962C8B-B14F-4D97-AF65-F5344CB8AC3E}">
        <p14:creationId xmlns:p14="http://schemas.microsoft.com/office/powerpoint/2010/main" val="907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Data Science take I</a:t>
            </a:r>
            <a:endParaRPr lang="en-US"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6501" y="1237784"/>
            <a:ext cx="4066801" cy="3946719"/>
          </a:xfrm>
        </p:spPr>
      </p:pic>
      <p:sp>
        <p:nvSpPr>
          <p:cNvPr id="5" name="Rectangle 4"/>
          <p:cNvSpPr/>
          <p:nvPr/>
        </p:nvSpPr>
        <p:spPr>
          <a:xfrm>
            <a:off x="7592766" y="5239819"/>
            <a:ext cx="4414269" cy="369332"/>
          </a:xfrm>
          <a:prstGeom prst="rect">
            <a:avLst/>
          </a:prstGeom>
        </p:spPr>
        <p:txBody>
          <a:bodyPr wrap="square">
            <a:spAutoFit/>
          </a:bodyPr>
          <a:lstStyle/>
          <a:p>
            <a:r>
              <a:rPr lang="en-US" dirty="0" smtClean="0"/>
              <a:t>Drew Conway’s Venn diagram of data science</a:t>
            </a:r>
            <a:endParaRPr lang="en-US" dirty="0"/>
          </a:p>
        </p:txBody>
      </p:sp>
      <p:sp>
        <p:nvSpPr>
          <p:cNvPr id="7" name="Rectangle 6"/>
          <p:cNvSpPr/>
          <p:nvPr/>
        </p:nvSpPr>
        <p:spPr>
          <a:xfrm>
            <a:off x="256478" y="1426448"/>
            <a:ext cx="7449015" cy="4524315"/>
          </a:xfrm>
          <a:prstGeom prst="rect">
            <a:avLst/>
          </a:prstGeom>
        </p:spPr>
        <p:txBody>
          <a:bodyPr wrap="square">
            <a:spAutoFit/>
          </a:bodyPr>
          <a:lstStyle/>
          <a:p>
            <a:r>
              <a:rPr lang="en-US" dirty="0" smtClean="0"/>
              <a:t> “</a:t>
            </a:r>
            <a:r>
              <a:rPr lang="en-US" i="1" dirty="0" smtClean="0"/>
              <a:t>Data science, as it’s practiced, is a blend of Red-Bull-fueled hacking and espresso-inspired statistics.</a:t>
            </a:r>
          </a:p>
          <a:p>
            <a:endParaRPr lang="en-US" i="1" dirty="0" smtClean="0"/>
          </a:p>
          <a:p>
            <a:r>
              <a:rPr lang="en-US" i="1" dirty="0" smtClean="0"/>
              <a:t>    But data science is not merely hacking—because when hackers finish debugging their Bash one-liners and Pig scripts, few of them care about non-Euclidean distance metrics.</a:t>
            </a:r>
          </a:p>
          <a:p>
            <a:endParaRPr lang="en-US" i="1" dirty="0" smtClean="0"/>
          </a:p>
          <a:p>
            <a:r>
              <a:rPr lang="en-US" i="1" dirty="0" smtClean="0"/>
              <a:t>    And data science is not merely statistics, because when statisticians finish theorizing the perfect model, few could read a tab-delimited file into R if their job depended on it.</a:t>
            </a:r>
          </a:p>
          <a:p>
            <a:endParaRPr lang="en-US" i="1" dirty="0" smtClean="0"/>
          </a:p>
          <a:p>
            <a:r>
              <a:rPr lang="en-US" i="1" dirty="0" smtClean="0"/>
              <a:t>    Data science is the civil engineering of data. Its acolytes possess a practical knowledge of tools and materials, coupled with a theoretical understanding of what’s possible.”</a:t>
            </a:r>
          </a:p>
          <a:p>
            <a:endParaRPr lang="en-US" i="1" dirty="0" smtClean="0"/>
          </a:p>
          <a:p>
            <a:r>
              <a:rPr lang="en-US" i="1" dirty="0" smtClean="0"/>
              <a:t>Mike Driscoll (CEO of </a:t>
            </a:r>
            <a:r>
              <a:rPr lang="en-US" i="1" dirty="0" err="1" smtClean="0"/>
              <a:t>Metamarket</a:t>
            </a:r>
            <a:r>
              <a:rPr lang="en-US" i="1" dirty="0" smtClean="0"/>
              <a:t>)</a:t>
            </a:r>
            <a:endParaRPr lang="en-US" i="1" dirty="0"/>
          </a:p>
        </p:txBody>
      </p:sp>
      <p:sp>
        <p:nvSpPr>
          <p:cNvPr id="8" name="Rectangle 7"/>
          <p:cNvSpPr/>
          <p:nvPr/>
        </p:nvSpPr>
        <p:spPr>
          <a:xfrm>
            <a:off x="256478" y="6006079"/>
            <a:ext cx="10597744" cy="646331"/>
          </a:xfrm>
          <a:prstGeom prst="rect">
            <a:avLst/>
          </a:prstGeom>
        </p:spPr>
        <p:txBody>
          <a:bodyPr wrap="square">
            <a:spAutoFit/>
          </a:bodyPr>
          <a:lstStyle/>
          <a:p>
            <a:r>
              <a:rPr lang="en-US" dirty="0" smtClean="0"/>
              <a:t>Many posers </a:t>
            </a:r>
            <a:r>
              <a:rPr lang="en-US" i="1" dirty="0" smtClean="0"/>
              <a:t>“It’s not enough to just know how to run a black box algorithm. You actually need to know how and why it works, so that when it doesn’t work, you can adjust. “ Cathy O’Neil</a:t>
            </a:r>
            <a:endParaRPr lang="en-US" i="1" dirty="0"/>
          </a:p>
        </p:txBody>
      </p:sp>
      <p:sp>
        <p:nvSpPr>
          <p:cNvPr id="6" name="Slide Number Placeholder 5"/>
          <p:cNvSpPr>
            <a:spLocks noGrp="1"/>
          </p:cNvSpPr>
          <p:nvPr>
            <p:ph type="sldNum" sz="quarter" idx="12"/>
          </p:nvPr>
        </p:nvSpPr>
        <p:spPr/>
        <p:txBody>
          <a:bodyPr/>
          <a:lstStyle/>
          <a:p>
            <a:fld id="{D30A0685-9D94-4D50-B92C-921744E229FD}" type="slidenum">
              <a:rPr lang="en-US" smtClean="0"/>
              <a:t>4</a:t>
            </a:fld>
            <a:endParaRPr lang="en-US"/>
          </a:p>
        </p:txBody>
      </p:sp>
    </p:spTree>
    <p:extLst>
      <p:ext uri="{BB962C8B-B14F-4D97-AF65-F5344CB8AC3E}">
        <p14:creationId xmlns:p14="http://schemas.microsoft.com/office/powerpoint/2010/main" val="399508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161"/>
            <a:ext cx="10515600" cy="1325563"/>
          </a:xfrm>
        </p:spPr>
        <p:txBody>
          <a:bodyPr/>
          <a:lstStyle/>
          <a:p>
            <a:r>
              <a:rPr lang="en-US" b="1" dirty="0" smtClean="0">
                <a:solidFill>
                  <a:srgbClr val="0070C0"/>
                </a:solidFill>
              </a:rPr>
              <a:t>Data Science team</a:t>
            </a:r>
            <a:endParaRPr lang="en-US"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042" y="1434207"/>
            <a:ext cx="4574759" cy="4810473"/>
          </a:xfrm>
        </p:spPr>
      </p:pic>
      <p:sp>
        <p:nvSpPr>
          <p:cNvPr id="5" name="Rectangle 4"/>
          <p:cNvSpPr/>
          <p:nvPr/>
        </p:nvSpPr>
        <p:spPr>
          <a:xfrm>
            <a:off x="6438873" y="1548067"/>
            <a:ext cx="5073133" cy="1477328"/>
          </a:xfrm>
          <a:prstGeom prst="rect">
            <a:avLst/>
          </a:prstGeom>
        </p:spPr>
        <p:txBody>
          <a:bodyPr wrap="square">
            <a:spAutoFit/>
          </a:bodyPr>
          <a:lstStyle/>
          <a:p>
            <a:pPr marL="285750" indent="-285750">
              <a:buFont typeface="Arial" panose="020B0604020202020204" pitchFamily="34" charset="0"/>
              <a:buChar char="•"/>
            </a:pPr>
            <a:r>
              <a:rPr lang="en-US" dirty="0" smtClean="0"/>
              <a:t>individual data scientist profiles are merged to make a Data science team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team profile should align with the profile of the data problems to tackle</a:t>
            </a:r>
            <a:endParaRPr lang="en-US" dirty="0"/>
          </a:p>
        </p:txBody>
      </p:sp>
      <p:pic>
        <p:nvPicPr>
          <p:cNvPr id="6" name="Picture 5"/>
          <p:cNvPicPr>
            <a:picLocks noChangeAspect="1"/>
          </p:cNvPicPr>
          <p:nvPr/>
        </p:nvPicPr>
        <p:blipFill>
          <a:blip r:embed="rId3"/>
          <a:stretch>
            <a:fillRect/>
          </a:stretch>
        </p:blipFill>
        <p:spPr>
          <a:xfrm>
            <a:off x="6161701" y="3289610"/>
            <a:ext cx="5249943" cy="3004988"/>
          </a:xfrm>
          <a:prstGeom prst="rect">
            <a:avLst/>
          </a:prstGeom>
        </p:spPr>
      </p:pic>
      <p:sp>
        <p:nvSpPr>
          <p:cNvPr id="7" name="Slide Number Placeholder 6"/>
          <p:cNvSpPr>
            <a:spLocks noGrp="1"/>
          </p:cNvSpPr>
          <p:nvPr>
            <p:ph type="sldNum" sz="quarter" idx="12"/>
          </p:nvPr>
        </p:nvSpPr>
        <p:spPr/>
        <p:txBody>
          <a:bodyPr/>
          <a:lstStyle/>
          <a:p>
            <a:fld id="{D30A0685-9D94-4D50-B92C-921744E229FD}" type="slidenum">
              <a:rPr lang="en-US" smtClean="0"/>
              <a:t>5</a:t>
            </a:fld>
            <a:endParaRPr lang="en-US"/>
          </a:p>
        </p:txBody>
      </p:sp>
    </p:spTree>
    <p:extLst>
      <p:ext uri="{BB962C8B-B14F-4D97-AF65-F5344CB8AC3E}">
        <p14:creationId xmlns:p14="http://schemas.microsoft.com/office/powerpoint/2010/main" val="69651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Data science: skills and actors</a:t>
            </a:r>
            <a:endParaRPr lang="en-US"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422091" y="1964218"/>
            <a:ext cx="4830134" cy="4578968"/>
          </a:xfrm>
          <a:prstGeom prst="rect">
            <a:avLst/>
          </a:prstGeom>
        </p:spPr>
      </p:pic>
      <p:sp>
        <p:nvSpPr>
          <p:cNvPr id="5" name="Rectangle 4"/>
          <p:cNvSpPr/>
          <p:nvPr/>
        </p:nvSpPr>
        <p:spPr>
          <a:xfrm>
            <a:off x="1029627" y="1367522"/>
            <a:ext cx="10567641" cy="646331"/>
          </a:xfrm>
          <a:prstGeom prst="rect">
            <a:avLst/>
          </a:prstGeom>
        </p:spPr>
        <p:txBody>
          <a:bodyPr wrap="square">
            <a:spAutoFit/>
          </a:bodyPr>
          <a:lstStyle/>
          <a:p>
            <a:r>
              <a:rPr lang="en-US" dirty="0"/>
              <a:t>C</a:t>
            </a:r>
            <a:r>
              <a:rPr lang="en-US" dirty="0" smtClean="0"/>
              <a:t>lustering and visualization of data science subfields based on a survey of data science practitioners (</a:t>
            </a:r>
            <a:r>
              <a:rPr lang="en-US" dirty="0" smtClean="0">
                <a:hlinkClick r:id="rId3"/>
              </a:rPr>
              <a:t>Analyzing the Analyzers</a:t>
            </a:r>
            <a:r>
              <a:rPr lang="en-US" dirty="0" smtClean="0"/>
              <a:t> by Harlan Harris, Sean Murphy, and </a:t>
            </a:r>
            <a:r>
              <a:rPr lang="en-US" dirty="0" err="1" smtClean="0"/>
              <a:t>Marck</a:t>
            </a:r>
            <a:r>
              <a:rPr lang="en-US" dirty="0" smtClean="0"/>
              <a:t> </a:t>
            </a:r>
            <a:r>
              <a:rPr lang="en-US" dirty="0" err="1" smtClean="0"/>
              <a:t>Vaisman</a:t>
            </a:r>
            <a:r>
              <a:rPr lang="en-US" dirty="0" smtClean="0"/>
              <a:t>, 2012)</a:t>
            </a:r>
            <a:endParaRPr lang="en-US" dirty="0"/>
          </a:p>
        </p:txBody>
      </p:sp>
      <p:sp>
        <p:nvSpPr>
          <p:cNvPr id="6" name="Rectangle 5"/>
          <p:cNvSpPr/>
          <p:nvPr/>
        </p:nvSpPr>
        <p:spPr>
          <a:xfrm>
            <a:off x="5464096" y="2174486"/>
            <a:ext cx="6400801" cy="4524315"/>
          </a:xfrm>
          <a:prstGeom prst="rect">
            <a:avLst/>
          </a:prstGeom>
        </p:spPr>
        <p:txBody>
          <a:bodyPr wrap="square">
            <a:spAutoFit/>
          </a:bodyPr>
          <a:lstStyle/>
          <a:p>
            <a:pPr marL="285750" indent="-285750">
              <a:buFont typeface="Arial" panose="020B0604020202020204" pitchFamily="34" charset="0"/>
              <a:buChar char="•"/>
            </a:pPr>
            <a:r>
              <a:rPr lang="en-US" sz="1600" dirty="0" smtClean="0"/>
              <a:t>Data Businesspeople are the product and profit-focused data scientists. They’re leaders, managers, and entrepreneurs, but with a technical bent. A common educational path is an engineering degree paired with an MBA.</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Data Creatives are eclectic jacks-of-all-trades, able to work with a broad range of data and tools. They may think of themselves as artists or hackers, and excel at visualization and open source technologies.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Data Developers are focused on writing software to do analytic, statistical, and machine learning tasks, often in production environments. They often have computer science degrees, and often work with so-called “big data”.</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Data Researchers apply their scientific training, and the tools and techniques they learned in academia, to organizational data. They may have PhDs, and their creative applications of mathematical tools yields valuable insights and products.</a:t>
            </a:r>
          </a:p>
        </p:txBody>
      </p:sp>
      <p:sp>
        <p:nvSpPr>
          <p:cNvPr id="7" name="Slide Number Placeholder 6"/>
          <p:cNvSpPr>
            <a:spLocks noGrp="1"/>
          </p:cNvSpPr>
          <p:nvPr>
            <p:ph type="sldNum" sz="quarter" idx="12"/>
          </p:nvPr>
        </p:nvSpPr>
        <p:spPr/>
        <p:txBody>
          <a:bodyPr/>
          <a:lstStyle/>
          <a:p>
            <a:fld id="{D30A0685-9D94-4D50-B92C-921744E229FD}" type="slidenum">
              <a:rPr lang="en-US" smtClean="0"/>
              <a:t>6</a:t>
            </a:fld>
            <a:endParaRPr lang="en-US"/>
          </a:p>
        </p:txBody>
      </p:sp>
    </p:spTree>
    <p:extLst>
      <p:ext uri="{BB962C8B-B14F-4D97-AF65-F5344CB8AC3E}">
        <p14:creationId xmlns:p14="http://schemas.microsoft.com/office/powerpoint/2010/main" val="45790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722" y="1825625"/>
            <a:ext cx="3822144" cy="4351338"/>
          </a:xfrm>
        </p:spPr>
        <p:txBody>
          <a:bodyPr>
            <a:normAutofit/>
          </a:bodyPr>
          <a:lstStyle/>
          <a:p>
            <a:pPr lvl="1"/>
            <a:r>
              <a:rPr lang="en-US" sz="2000" dirty="0" smtClean="0"/>
              <a:t>Machine Learning Scientist</a:t>
            </a:r>
          </a:p>
          <a:p>
            <a:pPr lvl="1"/>
            <a:r>
              <a:rPr lang="en-US" sz="2000" dirty="0" smtClean="0"/>
              <a:t>Statistician</a:t>
            </a:r>
          </a:p>
          <a:p>
            <a:pPr lvl="1"/>
            <a:r>
              <a:rPr lang="en-US" sz="2000" dirty="0" smtClean="0"/>
              <a:t>Software Programming Analyst</a:t>
            </a:r>
          </a:p>
          <a:p>
            <a:pPr lvl="1"/>
            <a:r>
              <a:rPr lang="en-US" sz="2000" dirty="0" smtClean="0"/>
              <a:t>Data Engineer</a:t>
            </a:r>
          </a:p>
          <a:p>
            <a:pPr lvl="1"/>
            <a:r>
              <a:rPr lang="en-US" sz="2000" dirty="0" smtClean="0"/>
              <a:t>Actuarial Scientist</a:t>
            </a:r>
          </a:p>
          <a:p>
            <a:pPr lvl="1"/>
            <a:r>
              <a:rPr lang="en-US" sz="2000" dirty="0" smtClean="0"/>
              <a:t>Business Analytic Practitioner</a:t>
            </a:r>
          </a:p>
          <a:p>
            <a:pPr lvl="1"/>
            <a:r>
              <a:rPr lang="en-US" sz="2000" dirty="0" smtClean="0"/>
              <a:t>Quality Analyst</a:t>
            </a:r>
          </a:p>
          <a:p>
            <a:pPr lvl="1"/>
            <a:r>
              <a:rPr lang="en-US" sz="2000" dirty="0" smtClean="0"/>
              <a:t>Spatial Data Scientist</a:t>
            </a:r>
          </a:p>
          <a:p>
            <a:pPr lvl="1"/>
            <a:r>
              <a:rPr lang="en-US" sz="2000" dirty="0" smtClean="0"/>
              <a:t>Mathematician</a:t>
            </a:r>
          </a:p>
          <a:p>
            <a:pPr lvl="1"/>
            <a:r>
              <a:rPr lang="en-US" sz="2000" dirty="0" smtClean="0"/>
              <a:t>Digital Analytic Consultant</a:t>
            </a:r>
          </a:p>
          <a:p>
            <a:endParaRPr lang="en-US" b="1" dirty="0" smtClean="0"/>
          </a:p>
          <a:p>
            <a:endParaRPr lang="en-US" b="1" dirty="0" smtClean="0"/>
          </a:p>
          <a:p>
            <a:endParaRPr lang="en-US" b="1" dirty="0" smtClean="0"/>
          </a:p>
          <a:p>
            <a:endParaRPr lang="en-US" b="1" dirty="0" smtClean="0"/>
          </a:p>
          <a:p>
            <a:endParaRPr lang="en-US" b="1" dirty="0" smtClean="0"/>
          </a:p>
          <a:p>
            <a:pPr marL="0" indent="0">
              <a:buNone/>
            </a:pPr>
            <a:endParaRPr lang="en-US" dirty="0" smtClean="0"/>
          </a:p>
        </p:txBody>
      </p:sp>
      <p:pic>
        <p:nvPicPr>
          <p:cNvPr id="4" name="Content Placeholder 3"/>
          <p:cNvPicPr>
            <a:picLocks noChangeAspect="1"/>
          </p:cNvPicPr>
          <p:nvPr/>
        </p:nvPicPr>
        <p:blipFill>
          <a:blip r:embed="rId2"/>
          <a:stretch>
            <a:fillRect/>
          </a:stretch>
        </p:blipFill>
        <p:spPr>
          <a:xfrm>
            <a:off x="4167829" y="1690688"/>
            <a:ext cx="7370956" cy="4177203"/>
          </a:xfrm>
          <a:prstGeom prst="rect">
            <a:avLst/>
          </a:prstGeom>
        </p:spPr>
      </p:pic>
      <p:sp>
        <p:nvSpPr>
          <p:cNvPr id="6" name="Title 5"/>
          <p:cNvSpPr>
            <a:spLocks noGrp="1"/>
          </p:cNvSpPr>
          <p:nvPr>
            <p:ph type="title"/>
          </p:nvPr>
        </p:nvSpPr>
        <p:spPr>
          <a:xfrm>
            <a:off x="804746" y="336532"/>
            <a:ext cx="10515600" cy="1325563"/>
          </a:xfrm>
        </p:spPr>
        <p:txBody>
          <a:bodyPr/>
          <a:lstStyle/>
          <a:p>
            <a:r>
              <a:rPr lang="en-US" b="1" dirty="0" smtClean="0">
                <a:solidFill>
                  <a:srgbClr val="0070C0"/>
                </a:solidFill>
              </a:rPr>
              <a:t>Types of Data Scientists</a:t>
            </a:r>
            <a:endParaRPr lang="en-US" b="1" dirty="0">
              <a:solidFill>
                <a:srgbClr val="0070C0"/>
              </a:solidFill>
            </a:endParaRPr>
          </a:p>
        </p:txBody>
      </p:sp>
      <p:sp>
        <p:nvSpPr>
          <p:cNvPr id="8" name="Slide Number Placeholder 7"/>
          <p:cNvSpPr>
            <a:spLocks noGrp="1"/>
          </p:cNvSpPr>
          <p:nvPr>
            <p:ph type="sldNum" sz="quarter" idx="12"/>
          </p:nvPr>
        </p:nvSpPr>
        <p:spPr/>
        <p:txBody>
          <a:bodyPr/>
          <a:lstStyle/>
          <a:p>
            <a:fld id="{D30A0685-9D94-4D50-B92C-921744E229FD}" type="slidenum">
              <a:rPr lang="en-US" smtClean="0"/>
              <a:t>7</a:t>
            </a:fld>
            <a:endParaRPr lang="en-US"/>
          </a:p>
        </p:txBody>
      </p:sp>
    </p:spTree>
    <p:extLst>
      <p:ext uri="{BB962C8B-B14F-4D97-AF65-F5344CB8AC3E}">
        <p14:creationId xmlns:p14="http://schemas.microsoft.com/office/powerpoint/2010/main" val="232988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What do data scientists do?</a:t>
            </a:r>
            <a:endParaRPr lang="en-US" b="1" dirty="0">
              <a:solidFill>
                <a:srgbClr val="0070C0"/>
              </a:solidFill>
            </a:endParaRPr>
          </a:p>
        </p:txBody>
      </p:sp>
      <p:sp>
        <p:nvSpPr>
          <p:cNvPr id="3" name="Content Placeholder 2"/>
          <p:cNvSpPr>
            <a:spLocks noGrp="1"/>
          </p:cNvSpPr>
          <p:nvPr>
            <p:ph idx="1"/>
          </p:nvPr>
        </p:nvSpPr>
        <p:spPr>
          <a:xfrm>
            <a:off x="838200" y="1825625"/>
            <a:ext cx="10515600" cy="4419058"/>
          </a:xfrm>
        </p:spPr>
        <p:txBody>
          <a:bodyPr>
            <a:normAutofit lnSpcReduction="10000"/>
          </a:bodyPr>
          <a:lstStyle/>
          <a:p>
            <a:r>
              <a:rPr lang="en-US" sz="2000" i="1" dirty="0" smtClean="0"/>
              <a:t>“define what data science is by what data scientists get paid to do” </a:t>
            </a:r>
            <a:r>
              <a:rPr lang="en-US" sz="2000" dirty="0" smtClean="0"/>
              <a:t>(O’Neil and </a:t>
            </a:r>
            <a:r>
              <a:rPr lang="en-US" sz="2000" dirty="0" err="1" smtClean="0"/>
              <a:t>Schutt</a:t>
            </a:r>
            <a:r>
              <a:rPr lang="en-US" sz="2000" dirty="0" smtClean="0"/>
              <a:t>)</a:t>
            </a:r>
          </a:p>
          <a:p>
            <a:endParaRPr lang="en-US" sz="2000" dirty="0"/>
          </a:p>
          <a:p>
            <a:r>
              <a:rPr lang="en-US" sz="2000" dirty="0" smtClean="0"/>
              <a:t>In academia, a data scientist is trained in some discipline, works with large amounts of data, grapples with computational problems posed by the structure, size, messiness, and the complexity and nature of the data, and solves real-world problems</a:t>
            </a:r>
            <a:r>
              <a:rPr lang="en-US" sz="2000" dirty="0" smtClean="0"/>
              <a:t>.</a:t>
            </a:r>
          </a:p>
          <a:p>
            <a:endParaRPr lang="en-US" sz="2000" dirty="0" smtClean="0"/>
          </a:p>
          <a:p>
            <a:r>
              <a:rPr lang="en-US" sz="2000" dirty="0" smtClean="0"/>
              <a:t>In industry, a data scientist </a:t>
            </a:r>
            <a:endParaRPr lang="en-US" sz="2000" dirty="0" smtClean="0"/>
          </a:p>
          <a:p>
            <a:pPr lvl="1"/>
            <a:r>
              <a:rPr lang="en-US" sz="1800" dirty="0" smtClean="0"/>
              <a:t>knows </a:t>
            </a:r>
            <a:r>
              <a:rPr lang="en-US" sz="1800" dirty="0" smtClean="0"/>
              <a:t>how to extract meaning from and interpret data, which requires both tools and methods from statistics and machine learning, as well as being human.</a:t>
            </a:r>
            <a:r>
              <a:rPr lang="en-US" sz="1800" dirty="0"/>
              <a:t> </a:t>
            </a:r>
            <a:endParaRPr lang="en-US" sz="1800" dirty="0" smtClean="0"/>
          </a:p>
          <a:p>
            <a:pPr lvl="1"/>
            <a:r>
              <a:rPr lang="en-US" sz="1800" dirty="0" smtClean="0"/>
              <a:t>spends </a:t>
            </a:r>
            <a:r>
              <a:rPr lang="en-US" sz="1800" dirty="0" smtClean="0"/>
              <a:t>a lots of effort in collecting, cleaning, and munging data utilizing statistics and software engineering skills. </a:t>
            </a:r>
            <a:endParaRPr lang="en-US" sz="1800" dirty="0" smtClean="0"/>
          </a:p>
          <a:p>
            <a:pPr lvl="1"/>
            <a:r>
              <a:rPr lang="en-US" sz="1800" dirty="0" smtClean="0"/>
              <a:t>performs </a:t>
            </a:r>
            <a:r>
              <a:rPr lang="en-US" sz="1800" dirty="0" smtClean="0"/>
              <a:t>exploratory data analysis, finds patterns, builds models, and algorithms. </a:t>
            </a:r>
            <a:endParaRPr lang="en-US" sz="1800" dirty="0" smtClean="0"/>
          </a:p>
          <a:p>
            <a:pPr lvl="1"/>
            <a:r>
              <a:rPr lang="en-US" sz="1800" dirty="0" smtClean="0"/>
              <a:t>communicates  </a:t>
            </a:r>
            <a:r>
              <a:rPr lang="en-US" sz="1800" dirty="0" smtClean="0"/>
              <a:t>the findings in clear language and with data visualizations so that even if her/his colleagues </a:t>
            </a:r>
            <a:r>
              <a:rPr lang="en-US" sz="1800" dirty="0" smtClean="0"/>
              <a:t>unfamiliar with the data can </a:t>
            </a:r>
            <a:r>
              <a:rPr lang="en-US" sz="1800" dirty="0" smtClean="0"/>
              <a:t>understand the implications</a:t>
            </a:r>
            <a:endParaRPr lang="en-US" sz="1800" dirty="0"/>
          </a:p>
        </p:txBody>
      </p:sp>
      <p:sp>
        <p:nvSpPr>
          <p:cNvPr id="5" name="Slide Number Placeholder 4"/>
          <p:cNvSpPr>
            <a:spLocks noGrp="1"/>
          </p:cNvSpPr>
          <p:nvPr>
            <p:ph type="sldNum" sz="quarter" idx="12"/>
          </p:nvPr>
        </p:nvSpPr>
        <p:spPr/>
        <p:txBody>
          <a:bodyPr/>
          <a:lstStyle/>
          <a:p>
            <a:fld id="{D30A0685-9D94-4D50-B92C-921744E229FD}" type="slidenum">
              <a:rPr lang="en-US" smtClean="0"/>
              <a:t>8</a:t>
            </a:fld>
            <a:endParaRPr lang="en-US"/>
          </a:p>
        </p:txBody>
      </p:sp>
    </p:spTree>
    <p:extLst>
      <p:ext uri="{BB962C8B-B14F-4D97-AF65-F5344CB8AC3E}">
        <p14:creationId xmlns:p14="http://schemas.microsoft.com/office/powerpoint/2010/main" val="42686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Data Science take II</a:t>
            </a:r>
            <a:endParaRPr lang="en-US" b="1" dirty="0">
              <a:solidFill>
                <a:srgbClr val="0070C0"/>
              </a:solidFill>
            </a:endParaRPr>
          </a:p>
        </p:txBody>
      </p:sp>
      <p:sp>
        <p:nvSpPr>
          <p:cNvPr id="3" name="Content Placeholder 2"/>
          <p:cNvSpPr>
            <a:spLocks noGrp="1"/>
          </p:cNvSpPr>
          <p:nvPr>
            <p:ph idx="1"/>
          </p:nvPr>
        </p:nvSpPr>
        <p:spPr/>
        <p:txBody>
          <a:bodyPr/>
          <a:lstStyle/>
          <a:p>
            <a:r>
              <a:rPr lang="en-US" sz="2000" i="1" dirty="0" smtClean="0"/>
              <a:t>“Data science, also known as data-driven science, is an interdisciplinary field about scientific methods, processes, and systems to extract knowledge or insights from data in various forms, either structured or unstructured,</a:t>
            </a:r>
            <a:r>
              <a:rPr lang="en-US" sz="2000" i="1" baseline="30000" dirty="0"/>
              <a:t> </a:t>
            </a:r>
            <a:r>
              <a:rPr lang="en-US" sz="2000" i="1" dirty="0" smtClean="0"/>
              <a:t>similar to data mining</a:t>
            </a:r>
            <a:r>
              <a:rPr lang="en-US" sz="2000" dirty="0" smtClean="0"/>
              <a:t>.” (Wikipedia)</a:t>
            </a:r>
          </a:p>
          <a:p>
            <a:r>
              <a:rPr lang="en-US" sz="2000" dirty="0" smtClean="0"/>
              <a:t>The 4th paradigm of science (theoretical, empirical, computational, and data-driven) (Jim Gray)</a:t>
            </a:r>
          </a:p>
          <a:p>
            <a:endParaRPr lang="en-US" dirty="0"/>
          </a:p>
        </p:txBody>
      </p:sp>
      <p:sp>
        <p:nvSpPr>
          <p:cNvPr id="5" name="Slide Number Placeholder 4"/>
          <p:cNvSpPr>
            <a:spLocks noGrp="1"/>
          </p:cNvSpPr>
          <p:nvPr>
            <p:ph type="sldNum" sz="quarter" idx="12"/>
          </p:nvPr>
        </p:nvSpPr>
        <p:spPr/>
        <p:txBody>
          <a:bodyPr/>
          <a:lstStyle/>
          <a:p>
            <a:fld id="{D30A0685-9D94-4D50-B92C-921744E229FD}" type="slidenum">
              <a:rPr lang="en-US" smtClean="0"/>
              <a:t>9</a:t>
            </a:fld>
            <a:endParaRPr lang="en-US"/>
          </a:p>
        </p:txBody>
      </p:sp>
    </p:spTree>
    <p:extLst>
      <p:ext uri="{BB962C8B-B14F-4D97-AF65-F5344CB8AC3E}">
        <p14:creationId xmlns:p14="http://schemas.microsoft.com/office/powerpoint/2010/main" val="65722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1086</Words>
  <Application>Microsoft Office PowerPoint</Application>
  <PresentationFormat>Widescreen</PresentationFormat>
  <Paragraphs>164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Calibri</vt:lpstr>
      <vt:lpstr>Calibri Light</vt:lpstr>
      <vt:lpstr>Office Theme</vt:lpstr>
      <vt:lpstr>Introduction to Data Science</vt:lpstr>
      <vt:lpstr>What is Data Science?</vt:lpstr>
      <vt:lpstr>Why now?</vt:lpstr>
      <vt:lpstr>Data Science take I</vt:lpstr>
      <vt:lpstr>Data Science team</vt:lpstr>
      <vt:lpstr>Data science: skills and actors</vt:lpstr>
      <vt:lpstr>Types of Data Scientists</vt:lpstr>
      <vt:lpstr>What do data scientists do?</vt:lpstr>
      <vt:lpstr>Data Science take II</vt:lpstr>
      <vt:lpstr>Data Science Process</vt:lpstr>
      <vt:lpstr>CRISP-DM Phases, tasks, outputs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Science</dc:title>
  <dc:creator>User</dc:creator>
  <cp:lastModifiedBy>User</cp:lastModifiedBy>
  <cp:revision>42</cp:revision>
  <dcterms:created xsi:type="dcterms:W3CDTF">2017-08-16T18:24:33Z</dcterms:created>
  <dcterms:modified xsi:type="dcterms:W3CDTF">2017-08-18T13:54:11Z</dcterms:modified>
</cp:coreProperties>
</file>