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60" r:id="rId3"/>
    <p:sldId id="26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69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462B-DAFE-284E-9E77-2B106F992654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E8477-8008-B34A-947F-7AE5ACA7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4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15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11154-AD56-49CF-9480-05A16FD7C7A6}" type="slidenum">
              <a:rPr lang="en-US" smtClean="0">
                <a:latin typeface="Times New Roman" pitchFamily="-112" charset="0"/>
              </a:rPr>
              <a:pPr/>
              <a:t>16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5FC9-9B64-184E-9EB7-C1084409DCCB}" type="datetimeFigureOut">
              <a:rPr lang="en-US" smtClean="0"/>
              <a:pPr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1122-FF60-BB4E-9D9A-C7EB75A7A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CSCE3193: Programming Paradigms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Programming Paradigms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rebuchet MS" pitchFamily="34" charset="0"/>
              </a:rPr>
              <a:t>University of Arkansas</a:t>
            </a:r>
            <a:endParaRPr lang="en-US" sz="1400" b="1" baseline="30000" dirty="0"/>
          </a:p>
          <a:p>
            <a:pPr algn="ctr"/>
            <a:r>
              <a:rPr lang="en-US" sz="1400" dirty="0">
                <a:latin typeface="Trebuchet MS" pitchFamily="34" charset="0"/>
              </a:rPr>
              <a:t>Fayetteville, AR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err="1" smtClean="0">
                <a:latin typeface="Trebuchet MS" pitchFamily="34" charset="0"/>
              </a:rPr>
              <a:t>nilanb@uark.edu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http://www.csce.uark.edu/~nilanb/3193/S10/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5106988" cy="2973388"/>
            <a:chOff x="384" y="960"/>
            <a:chExt cx="3217" cy="1873"/>
          </a:xfrm>
        </p:grpSpPr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84" y="960"/>
              <a:ext cx="912" cy="14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1296" y="2016"/>
              <a:ext cx="2256" cy="38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1392" y="2352"/>
              <a:ext cx="2016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3408" y="2016"/>
              <a:ext cx="144" cy="33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1392" y="2544"/>
              <a:ext cx="22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  <a:cxn ang="0">
                  <a:pos x="2160" y="96"/>
                </a:cxn>
                <a:cxn ang="0">
                  <a:pos x="2179" y="89"/>
                </a:cxn>
                <a:cxn ang="0">
                  <a:pos x="2208" y="288"/>
                </a:cxn>
              </a:cxnLst>
              <a:rect l="0" t="0" r="r" b="b"/>
              <a:pathLst>
                <a:path w="2209" h="289">
                  <a:moveTo>
                    <a:pt x="0" y="0"/>
                  </a:moveTo>
                  <a:lnTo>
                    <a:pt x="48" y="240"/>
                  </a:lnTo>
                  <a:lnTo>
                    <a:pt x="2160" y="96"/>
                  </a:lnTo>
                  <a:lnTo>
                    <a:pt x="2179" y="89"/>
                  </a:lnTo>
                  <a:lnTo>
                    <a:pt x="2208" y="288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5106988" cy="2973388"/>
            <a:chOff x="384" y="960"/>
            <a:chExt cx="3217" cy="1873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84" y="960"/>
              <a:ext cx="912" cy="14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1296" y="2016"/>
              <a:ext cx="2256" cy="38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1392" y="2352"/>
              <a:ext cx="2016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3408" y="2016"/>
              <a:ext cx="144" cy="33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1392" y="2544"/>
              <a:ext cx="22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  <a:cxn ang="0">
                  <a:pos x="2160" y="96"/>
                </a:cxn>
                <a:cxn ang="0">
                  <a:pos x="2179" y="89"/>
                </a:cxn>
                <a:cxn ang="0">
                  <a:pos x="2208" y="288"/>
                </a:cxn>
              </a:cxnLst>
              <a:rect l="0" t="0" r="r" b="b"/>
              <a:pathLst>
                <a:path w="2209" h="289">
                  <a:moveTo>
                    <a:pt x="0" y="0"/>
                  </a:moveTo>
                  <a:lnTo>
                    <a:pt x="48" y="240"/>
                  </a:lnTo>
                  <a:lnTo>
                    <a:pt x="2160" y="96"/>
                  </a:lnTo>
                  <a:lnTo>
                    <a:pt x="2179" y="89"/>
                  </a:lnTo>
                  <a:lnTo>
                    <a:pt x="2208" y="288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3" name="Freeform 13"/>
          <p:cNvSpPr>
            <a:spLocks/>
          </p:cNvSpPr>
          <p:nvPr/>
        </p:nvSpPr>
        <p:spPr bwMode="auto">
          <a:xfrm>
            <a:off x="8294688" y="2346325"/>
            <a:ext cx="565150" cy="2532063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82" y="9"/>
              </a:cxn>
              <a:cxn ang="0">
                <a:pos x="37" y="46"/>
              </a:cxn>
              <a:cxn ang="0">
                <a:pos x="0" y="119"/>
              </a:cxn>
              <a:cxn ang="0">
                <a:pos x="0" y="182"/>
              </a:cxn>
              <a:cxn ang="0">
                <a:pos x="0" y="228"/>
              </a:cxn>
              <a:cxn ang="0">
                <a:pos x="46" y="264"/>
              </a:cxn>
              <a:cxn ang="0">
                <a:pos x="118" y="291"/>
              </a:cxn>
              <a:cxn ang="0">
                <a:pos x="200" y="300"/>
              </a:cxn>
              <a:cxn ang="0">
                <a:pos x="246" y="318"/>
              </a:cxn>
              <a:cxn ang="0">
                <a:pos x="300" y="337"/>
              </a:cxn>
              <a:cxn ang="0">
                <a:pos x="355" y="391"/>
              </a:cxn>
              <a:cxn ang="0">
                <a:pos x="355" y="437"/>
              </a:cxn>
              <a:cxn ang="0">
                <a:pos x="355" y="491"/>
              </a:cxn>
              <a:cxn ang="0">
                <a:pos x="318" y="546"/>
              </a:cxn>
              <a:cxn ang="0">
                <a:pos x="264" y="591"/>
              </a:cxn>
              <a:cxn ang="0">
                <a:pos x="200" y="609"/>
              </a:cxn>
              <a:cxn ang="0">
                <a:pos x="146" y="646"/>
              </a:cxn>
              <a:cxn ang="0">
                <a:pos x="100" y="682"/>
              </a:cxn>
              <a:cxn ang="0">
                <a:pos x="73" y="737"/>
              </a:cxn>
              <a:cxn ang="0">
                <a:pos x="73" y="791"/>
              </a:cxn>
              <a:cxn ang="0">
                <a:pos x="100" y="837"/>
              </a:cxn>
              <a:cxn ang="0">
                <a:pos x="146" y="855"/>
              </a:cxn>
              <a:cxn ang="0">
                <a:pos x="200" y="873"/>
              </a:cxn>
              <a:cxn ang="0">
                <a:pos x="255" y="882"/>
              </a:cxn>
              <a:cxn ang="0">
                <a:pos x="309" y="918"/>
              </a:cxn>
              <a:cxn ang="0">
                <a:pos x="337" y="973"/>
              </a:cxn>
              <a:cxn ang="0">
                <a:pos x="346" y="1027"/>
              </a:cxn>
              <a:cxn ang="0">
                <a:pos x="346" y="1073"/>
              </a:cxn>
              <a:cxn ang="0">
                <a:pos x="318" y="1118"/>
              </a:cxn>
              <a:cxn ang="0">
                <a:pos x="291" y="1182"/>
              </a:cxn>
              <a:cxn ang="0">
                <a:pos x="199" y="1594"/>
              </a:cxn>
            </a:cxnLst>
            <a:rect l="0" t="0" r="r" b="b"/>
            <a:pathLst>
              <a:path w="356" h="1595">
                <a:moveTo>
                  <a:pt x="247" y="10"/>
                </a:moveTo>
                <a:lnTo>
                  <a:pt x="191" y="0"/>
                </a:lnTo>
                <a:lnTo>
                  <a:pt x="137" y="0"/>
                </a:lnTo>
                <a:lnTo>
                  <a:pt x="82" y="9"/>
                </a:lnTo>
                <a:lnTo>
                  <a:pt x="55" y="19"/>
                </a:lnTo>
                <a:lnTo>
                  <a:pt x="37" y="46"/>
                </a:lnTo>
                <a:lnTo>
                  <a:pt x="9" y="82"/>
                </a:lnTo>
                <a:lnTo>
                  <a:pt x="0" y="119"/>
                </a:lnTo>
                <a:lnTo>
                  <a:pt x="0" y="155"/>
                </a:lnTo>
                <a:lnTo>
                  <a:pt x="0" y="182"/>
                </a:lnTo>
                <a:lnTo>
                  <a:pt x="0" y="209"/>
                </a:lnTo>
                <a:lnTo>
                  <a:pt x="0" y="228"/>
                </a:lnTo>
                <a:lnTo>
                  <a:pt x="27" y="255"/>
                </a:lnTo>
                <a:lnTo>
                  <a:pt x="46" y="264"/>
                </a:lnTo>
                <a:lnTo>
                  <a:pt x="82" y="273"/>
                </a:lnTo>
                <a:lnTo>
                  <a:pt x="118" y="291"/>
                </a:lnTo>
                <a:lnTo>
                  <a:pt x="146" y="300"/>
                </a:lnTo>
                <a:lnTo>
                  <a:pt x="200" y="300"/>
                </a:lnTo>
                <a:lnTo>
                  <a:pt x="227" y="318"/>
                </a:lnTo>
                <a:lnTo>
                  <a:pt x="246" y="318"/>
                </a:lnTo>
                <a:lnTo>
                  <a:pt x="273" y="337"/>
                </a:lnTo>
                <a:lnTo>
                  <a:pt x="300" y="337"/>
                </a:lnTo>
                <a:lnTo>
                  <a:pt x="337" y="364"/>
                </a:lnTo>
                <a:lnTo>
                  <a:pt x="355" y="391"/>
                </a:lnTo>
                <a:lnTo>
                  <a:pt x="355" y="418"/>
                </a:lnTo>
                <a:lnTo>
                  <a:pt x="355" y="437"/>
                </a:lnTo>
                <a:lnTo>
                  <a:pt x="355" y="464"/>
                </a:lnTo>
                <a:lnTo>
                  <a:pt x="355" y="491"/>
                </a:lnTo>
                <a:lnTo>
                  <a:pt x="337" y="518"/>
                </a:lnTo>
                <a:lnTo>
                  <a:pt x="318" y="546"/>
                </a:lnTo>
                <a:lnTo>
                  <a:pt x="291" y="573"/>
                </a:lnTo>
                <a:lnTo>
                  <a:pt x="264" y="591"/>
                </a:lnTo>
                <a:lnTo>
                  <a:pt x="227" y="600"/>
                </a:lnTo>
                <a:lnTo>
                  <a:pt x="200" y="609"/>
                </a:lnTo>
                <a:lnTo>
                  <a:pt x="173" y="627"/>
                </a:lnTo>
                <a:lnTo>
                  <a:pt x="146" y="646"/>
                </a:lnTo>
                <a:lnTo>
                  <a:pt x="127" y="664"/>
                </a:lnTo>
                <a:lnTo>
                  <a:pt x="100" y="682"/>
                </a:lnTo>
                <a:lnTo>
                  <a:pt x="82" y="709"/>
                </a:lnTo>
                <a:lnTo>
                  <a:pt x="73" y="737"/>
                </a:lnTo>
                <a:lnTo>
                  <a:pt x="73" y="764"/>
                </a:lnTo>
                <a:lnTo>
                  <a:pt x="73" y="791"/>
                </a:lnTo>
                <a:lnTo>
                  <a:pt x="91" y="818"/>
                </a:lnTo>
                <a:lnTo>
                  <a:pt x="100" y="837"/>
                </a:lnTo>
                <a:lnTo>
                  <a:pt x="127" y="846"/>
                </a:lnTo>
                <a:lnTo>
                  <a:pt x="146" y="855"/>
                </a:lnTo>
                <a:lnTo>
                  <a:pt x="173" y="864"/>
                </a:lnTo>
                <a:lnTo>
                  <a:pt x="200" y="873"/>
                </a:lnTo>
                <a:lnTo>
                  <a:pt x="227" y="882"/>
                </a:lnTo>
                <a:lnTo>
                  <a:pt x="255" y="882"/>
                </a:lnTo>
                <a:lnTo>
                  <a:pt x="282" y="900"/>
                </a:lnTo>
                <a:lnTo>
                  <a:pt x="309" y="918"/>
                </a:lnTo>
                <a:lnTo>
                  <a:pt x="327" y="946"/>
                </a:lnTo>
                <a:lnTo>
                  <a:pt x="337" y="973"/>
                </a:lnTo>
                <a:lnTo>
                  <a:pt x="346" y="1000"/>
                </a:lnTo>
                <a:lnTo>
                  <a:pt x="346" y="1027"/>
                </a:lnTo>
                <a:lnTo>
                  <a:pt x="346" y="1046"/>
                </a:lnTo>
                <a:lnTo>
                  <a:pt x="346" y="1073"/>
                </a:lnTo>
                <a:lnTo>
                  <a:pt x="337" y="1100"/>
                </a:lnTo>
                <a:lnTo>
                  <a:pt x="318" y="1118"/>
                </a:lnTo>
                <a:lnTo>
                  <a:pt x="309" y="1155"/>
                </a:lnTo>
                <a:lnTo>
                  <a:pt x="291" y="1182"/>
                </a:lnTo>
                <a:lnTo>
                  <a:pt x="295" y="1162"/>
                </a:lnTo>
                <a:lnTo>
                  <a:pt x="199" y="1594"/>
                </a:lnTo>
              </a:path>
            </a:pathLst>
          </a:custGeom>
          <a:noFill/>
          <a:ln w="50800" cap="rnd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5106988" cy="2973388"/>
            <a:chOff x="384" y="960"/>
            <a:chExt cx="3217" cy="1873"/>
          </a:xfrm>
        </p:grpSpPr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384" y="960"/>
              <a:ext cx="912" cy="14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1296" y="2016"/>
              <a:ext cx="2256" cy="38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1392" y="2352"/>
              <a:ext cx="2016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H="1">
              <a:off x="3408" y="2016"/>
              <a:ext cx="144" cy="33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1392" y="2544"/>
              <a:ext cx="2209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  <a:cxn ang="0">
                  <a:pos x="2160" y="96"/>
                </a:cxn>
                <a:cxn ang="0">
                  <a:pos x="2179" y="89"/>
                </a:cxn>
                <a:cxn ang="0">
                  <a:pos x="2208" y="288"/>
                </a:cxn>
              </a:cxnLst>
              <a:rect l="0" t="0" r="r" b="b"/>
              <a:pathLst>
                <a:path w="2209" h="289">
                  <a:moveTo>
                    <a:pt x="0" y="0"/>
                  </a:moveTo>
                  <a:lnTo>
                    <a:pt x="48" y="240"/>
                  </a:lnTo>
                  <a:lnTo>
                    <a:pt x="2160" y="96"/>
                  </a:lnTo>
                  <a:lnTo>
                    <a:pt x="2179" y="89"/>
                  </a:lnTo>
                  <a:lnTo>
                    <a:pt x="2208" y="288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77" name="Freeform 13"/>
          <p:cNvSpPr>
            <a:spLocks/>
          </p:cNvSpPr>
          <p:nvPr/>
        </p:nvSpPr>
        <p:spPr bwMode="auto">
          <a:xfrm>
            <a:off x="8294688" y="2346325"/>
            <a:ext cx="565150" cy="2532063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82" y="9"/>
              </a:cxn>
              <a:cxn ang="0">
                <a:pos x="37" y="46"/>
              </a:cxn>
              <a:cxn ang="0">
                <a:pos x="0" y="119"/>
              </a:cxn>
              <a:cxn ang="0">
                <a:pos x="0" y="182"/>
              </a:cxn>
              <a:cxn ang="0">
                <a:pos x="0" y="228"/>
              </a:cxn>
              <a:cxn ang="0">
                <a:pos x="46" y="264"/>
              </a:cxn>
              <a:cxn ang="0">
                <a:pos x="118" y="291"/>
              </a:cxn>
              <a:cxn ang="0">
                <a:pos x="200" y="300"/>
              </a:cxn>
              <a:cxn ang="0">
                <a:pos x="246" y="318"/>
              </a:cxn>
              <a:cxn ang="0">
                <a:pos x="300" y="337"/>
              </a:cxn>
              <a:cxn ang="0">
                <a:pos x="355" y="391"/>
              </a:cxn>
              <a:cxn ang="0">
                <a:pos x="355" y="437"/>
              </a:cxn>
              <a:cxn ang="0">
                <a:pos x="355" y="491"/>
              </a:cxn>
              <a:cxn ang="0">
                <a:pos x="318" y="546"/>
              </a:cxn>
              <a:cxn ang="0">
                <a:pos x="264" y="591"/>
              </a:cxn>
              <a:cxn ang="0">
                <a:pos x="200" y="609"/>
              </a:cxn>
              <a:cxn ang="0">
                <a:pos x="146" y="646"/>
              </a:cxn>
              <a:cxn ang="0">
                <a:pos x="100" y="682"/>
              </a:cxn>
              <a:cxn ang="0">
                <a:pos x="73" y="737"/>
              </a:cxn>
              <a:cxn ang="0">
                <a:pos x="73" y="791"/>
              </a:cxn>
              <a:cxn ang="0">
                <a:pos x="100" y="837"/>
              </a:cxn>
              <a:cxn ang="0">
                <a:pos x="146" y="855"/>
              </a:cxn>
              <a:cxn ang="0">
                <a:pos x="200" y="873"/>
              </a:cxn>
              <a:cxn ang="0">
                <a:pos x="255" y="882"/>
              </a:cxn>
              <a:cxn ang="0">
                <a:pos x="309" y="918"/>
              </a:cxn>
              <a:cxn ang="0">
                <a:pos x="337" y="973"/>
              </a:cxn>
              <a:cxn ang="0">
                <a:pos x="346" y="1027"/>
              </a:cxn>
              <a:cxn ang="0">
                <a:pos x="346" y="1073"/>
              </a:cxn>
              <a:cxn ang="0">
                <a:pos x="318" y="1118"/>
              </a:cxn>
              <a:cxn ang="0">
                <a:pos x="291" y="1182"/>
              </a:cxn>
              <a:cxn ang="0">
                <a:pos x="199" y="1594"/>
              </a:cxn>
            </a:cxnLst>
            <a:rect l="0" t="0" r="r" b="b"/>
            <a:pathLst>
              <a:path w="356" h="1595">
                <a:moveTo>
                  <a:pt x="247" y="10"/>
                </a:moveTo>
                <a:lnTo>
                  <a:pt x="191" y="0"/>
                </a:lnTo>
                <a:lnTo>
                  <a:pt x="137" y="0"/>
                </a:lnTo>
                <a:lnTo>
                  <a:pt x="82" y="9"/>
                </a:lnTo>
                <a:lnTo>
                  <a:pt x="55" y="19"/>
                </a:lnTo>
                <a:lnTo>
                  <a:pt x="37" y="46"/>
                </a:lnTo>
                <a:lnTo>
                  <a:pt x="9" y="82"/>
                </a:lnTo>
                <a:lnTo>
                  <a:pt x="0" y="119"/>
                </a:lnTo>
                <a:lnTo>
                  <a:pt x="0" y="155"/>
                </a:lnTo>
                <a:lnTo>
                  <a:pt x="0" y="182"/>
                </a:lnTo>
                <a:lnTo>
                  <a:pt x="0" y="209"/>
                </a:lnTo>
                <a:lnTo>
                  <a:pt x="0" y="228"/>
                </a:lnTo>
                <a:lnTo>
                  <a:pt x="27" y="255"/>
                </a:lnTo>
                <a:lnTo>
                  <a:pt x="46" y="264"/>
                </a:lnTo>
                <a:lnTo>
                  <a:pt x="82" y="273"/>
                </a:lnTo>
                <a:lnTo>
                  <a:pt x="118" y="291"/>
                </a:lnTo>
                <a:lnTo>
                  <a:pt x="146" y="300"/>
                </a:lnTo>
                <a:lnTo>
                  <a:pt x="200" y="300"/>
                </a:lnTo>
                <a:lnTo>
                  <a:pt x="227" y="318"/>
                </a:lnTo>
                <a:lnTo>
                  <a:pt x="246" y="318"/>
                </a:lnTo>
                <a:lnTo>
                  <a:pt x="273" y="337"/>
                </a:lnTo>
                <a:lnTo>
                  <a:pt x="300" y="337"/>
                </a:lnTo>
                <a:lnTo>
                  <a:pt x="337" y="364"/>
                </a:lnTo>
                <a:lnTo>
                  <a:pt x="355" y="391"/>
                </a:lnTo>
                <a:lnTo>
                  <a:pt x="355" y="418"/>
                </a:lnTo>
                <a:lnTo>
                  <a:pt x="355" y="437"/>
                </a:lnTo>
                <a:lnTo>
                  <a:pt x="355" y="464"/>
                </a:lnTo>
                <a:lnTo>
                  <a:pt x="355" y="491"/>
                </a:lnTo>
                <a:lnTo>
                  <a:pt x="337" y="518"/>
                </a:lnTo>
                <a:lnTo>
                  <a:pt x="318" y="546"/>
                </a:lnTo>
                <a:lnTo>
                  <a:pt x="291" y="573"/>
                </a:lnTo>
                <a:lnTo>
                  <a:pt x="264" y="591"/>
                </a:lnTo>
                <a:lnTo>
                  <a:pt x="227" y="600"/>
                </a:lnTo>
                <a:lnTo>
                  <a:pt x="200" y="609"/>
                </a:lnTo>
                <a:lnTo>
                  <a:pt x="173" y="627"/>
                </a:lnTo>
                <a:lnTo>
                  <a:pt x="146" y="646"/>
                </a:lnTo>
                <a:lnTo>
                  <a:pt x="127" y="664"/>
                </a:lnTo>
                <a:lnTo>
                  <a:pt x="100" y="682"/>
                </a:lnTo>
                <a:lnTo>
                  <a:pt x="82" y="709"/>
                </a:lnTo>
                <a:lnTo>
                  <a:pt x="73" y="737"/>
                </a:lnTo>
                <a:lnTo>
                  <a:pt x="73" y="764"/>
                </a:lnTo>
                <a:lnTo>
                  <a:pt x="73" y="791"/>
                </a:lnTo>
                <a:lnTo>
                  <a:pt x="91" y="818"/>
                </a:lnTo>
                <a:lnTo>
                  <a:pt x="100" y="837"/>
                </a:lnTo>
                <a:lnTo>
                  <a:pt x="127" y="846"/>
                </a:lnTo>
                <a:lnTo>
                  <a:pt x="146" y="855"/>
                </a:lnTo>
                <a:lnTo>
                  <a:pt x="173" y="864"/>
                </a:lnTo>
                <a:lnTo>
                  <a:pt x="200" y="873"/>
                </a:lnTo>
                <a:lnTo>
                  <a:pt x="227" y="882"/>
                </a:lnTo>
                <a:lnTo>
                  <a:pt x="255" y="882"/>
                </a:lnTo>
                <a:lnTo>
                  <a:pt x="282" y="900"/>
                </a:lnTo>
                <a:lnTo>
                  <a:pt x="309" y="918"/>
                </a:lnTo>
                <a:lnTo>
                  <a:pt x="327" y="946"/>
                </a:lnTo>
                <a:lnTo>
                  <a:pt x="337" y="973"/>
                </a:lnTo>
                <a:lnTo>
                  <a:pt x="346" y="1000"/>
                </a:lnTo>
                <a:lnTo>
                  <a:pt x="346" y="1027"/>
                </a:lnTo>
                <a:lnTo>
                  <a:pt x="346" y="1046"/>
                </a:lnTo>
                <a:lnTo>
                  <a:pt x="346" y="1073"/>
                </a:lnTo>
                <a:lnTo>
                  <a:pt x="337" y="1100"/>
                </a:lnTo>
                <a:lnTo>
                  <a:pt x="318" y="1118"/>
                </a:lnTo>
                <a:lnTo>
                  <a:pt x="309" y="1155"/>
                </a:lnTo>
                <a:lnTo>
                  <a:pt x="291" y="1182"/>
                </a:lnTo>
                <a:lnTo>
                  <a:pt x="295" y="1162"/>
                </a:lnTo>
                <a:lnTo>
                  <a:pt x="199" y="1594"/>
                </a:lnTo>
              </a:path>
            </a:pathLst>
          </a:custGeom>
          <a:noFill/>
          <a:ln w="50800" cap="rnd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2205038" y="4495800"/>
            <a:ext cx="3511550" cy="1330325"/>
          </a:xfrm>
          <a:custGeom>
            <a:avLst/>
            <a:gdLst/>
            <a:ahLst/>
            <a:cxnLst>
              <a:cxn ang="0">
                <a:pos x="2211" y="0"/>
              </a:cxn>
              <a:cxn ang="0">
                <a:pos x="1875" y="192"/>
              </a:cxn>
              <a:cxn ang="0">
                <a:pos x="147" y="240"/>
              </a:cxn>
              <a:cxn ang="0">
                <a:pos x="3" y="816"/>
              </a:cxn>
              <a:cxn ang="0">
                <a:pos x="0" y="837"/>
              </a:cxn>
              <a:cxn ang="0">
                <a:pos x="3" y="816"/>
              </a:cxn>
            </a:cxnLst>
            <a:rect l="0" t="0" r="r" b="b"/>
            <a:pathLst>
              <a:path w="2212" h="838">
                <a:moveTo>
                  <a:pt x="2211" y="0"/>
                </a:moveTo>
                <a:lnTo>
                  <a:pt x="1875" y="192"/>
                </a:lnTo>
                <a:lnTo>
                  <a:pt x="147" y="240"/>
                </a:lnTo>
                <a:lnTo>
                  <a:pt x="3" y="816"/>
                </a:lnTo>
                <a:lnTo>
                  <a:pt x="0" y="837"/>
                </a:lnTo>
                <a:lnTo>
                  <a:pt x="3" y="816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8250238" cy="4648200"/>
            <a:chOff x="384" y="960"/>
            <a:chExt cx="5197" cy="292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84" y="960"/>
              <a:ext cx="3217" cy="1873"/>
              <a:chOff x="384" y="960"/>
              <a:chExt cx="3217" cy="1873"/>
            </a:xfrm>
          </p:grpSpPr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384" y="960"/>
                <a:ext cx="912" cy="144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 flipH="1">
                <a:off x="1296" y="2016"/>
                <a:ext cx="2256" cy="384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016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 flipH="1">
                <a:off x="3408" y="2016"/>
                <a:ext cx="144" cy="336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auto">
              <a:xfrm>
                <a:off x="1392" y="2544"/>
                <a:ext cx="2209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240"/>
                  </a:cxn>
                  <a:cxn ang="0">
                    <a:pos x="2160" y="96"/>
                  </a:cxn>
                  <a:cxn ang="0">
                    <a:pos x="2179" y="89"/>
                  </a:cxn>
                  <a:cxn ang="0">
                    <a:pos x="2208" y="288"/>
                  </a:cxn>
                </a:cxnLst>
                <a:rect l="0" t="0" r="r" b="b"/>
                <a:pathLst>
                  <a:path w="2209" h="289">
                    <a:moveTo>
                      <a:pt x="0" y="0"/>
                    </a:moveTo>
                    <a:lnTo>
                      <a:pt x="48" y="240"/>
                    </a:lnTo>
                    <a:lnTo>
                      <a:pt x="2160" y="96"/>
                    </a:lnTo>
                    <a:lnTo>
                      <a:pt x="2179" y="89"/>
                    </a:lnTo>
                    <a:lnTo>
                      <a:pt x="2208" y="288"/>
                    </a:lnTo>
                  </a:path>
                </a:pathLst>
              </a:custGeom>
              <a:noFill/>
              <a:ln w="50800" cap="rnd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5225" y="1478"/>
              <a:ext cx="356" cy="159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82" y="9"/>
                </a:cxn>
                <a:cxn ang="0">
                  <a:pos x="37" y="46"/>
                </a:cxn>
                <a:cxn ang="0">
                  <a:pos x="0" y="119"/>
                </a:cxn>
                <a:cxn ang="0">
                  <a:pos x="0" y="182"/>
                </a:cxn>
                <a:cxn ang="0">
                  <a:pos x="0" y="228"/>
                </a:cxn>
                <a:cxn ang="0">
                  <a:pos x="46" y="264"/>
                </a:cxn>
                <a:cxn ang="0">
                  <a:pos x="118" y="291"/>
                </a:cxn>
                <a:cxn ang="0">
                  <a:pos x="200" y="300"/>
                </a:cxn>
                <a:cxn ang="0">
                  <a:pos x="246" y="318"/>
                </a:cxn>
                <a:cxn ang="0">
                  <a:pos x="300" y="337"/>
                </a:cxn>
                <a:cxn ang="0">
                  <a:pos x="355" y="391"/>
                </a:cxn>
                <a:cxn ang="0">
                  <a:pos x="355" y="437"/>
                </a:cxn>
                <a:cxn ang="0">
                  <a:pos x="355" y="491"/>
                </a:cxn>
                <a:cxn ang="0">
                  <a:pos x="318" y="546"/>
                </a:cxn>
                <a:cxn ang="0">
                  <a:pos x="264" y="591"/>
                </a:cxn>
                <a:cxn ang="0">
                  <a:pos x="200" y="609"/>
                </a:cxn>
                <a:cxn ang="0">
                  <a:pos x="146" y="646"/>
                </a:cxn>
                <a:cxn ang="0">
                  <a:pos x="100" y="682"/>
                </a:cxn>
                <a:cxn ang="0">
                  <a:pos x="73" y="737"/>
                </a:cxn>
                <a:cxn ang="0">
                  <a:pos x="73" y="791"/>
                </a:cxn>
                <a:cxn ang="0">
                  <a:pos x="100" y="837"/>
                </a:cxn>
                <a:cxn ang="0">
                  <a:pos x="146" y="855"/>
                </a:cxn>
                <a:cxn ang="0">
                  <a:pos x="200" y="873"/>
                </a:cxn>
                <a:cxn ang="0">
                  <a:pos x="255" y="882"/>
                </a:cxn>
                <a:cxn ang="0">
                  <a:pos x="309" y="918"/>
                </a:cxn>
                <a:cxn ang="0">
                  <a:pos x="337" y="973"/>
                </a:cxn>
                <a:cxn ang="0">
                  <a:pos x="346" y="1027"/>
                </a:cxn>
                <a:cxn ang="0">
                  <a:pos x="346" y="1073"/>
                </a:cxn>
                <a:cxn ang="0">
                  <a:pos x="318" y="1118"/>
                </a:cxn>
                <a:cxn ang="0">
                  <a:pos x="291" y="1182"/>
                </a:cxn>
                <a:cxn ang="0">
                  <a:pos x="199" y="1594"/>
                </a:cxn>
              </a:cxnLst>
              <a:rect l="0" t="0" r="r" b="b"/>
              <a:pathLst>
                <a:path w="356" h="1595">
                  <a:moveTo>
                    <a:pt x="247" y="10"/>
                  </a:moveTo>
                  <a:lnTo>
                    <a:pt x="191" y="0"/>
                  </a:lnTo>
                  <a:lnTo>
                    <a:pt x="137" y="0"/>
                  </a:lnTo>
                  <a:lnTo>
                    <a:pt x="82" y="9"/>
                  </a:lnTo>
                  <a:lnTo>
                    <a:pt x="55" y="19"/>
                  </a:lnTo>
                  <a:lnTo>
                    <a:pt x="37" y="46"/>
                  </a:lnTo>
                  <a:lnTo>
                    <a:pt x="9" y="82"/>
                  </a:lnTo>
                  <a:lnTo>
                    <a:pt x="0" y="119"/>
                  </a:lnTo>
                  <a:lnTo>
                    <a:pt x="0" y="155"/>
                  </a:lnTo>
                  <a:lnTo>
                    <a:pt x="0" y="182"/>
                  </a:lnTo>
                  <a:lnTo>
                    <a:pt x="0" y="209"/>
                  </a:lnTo>
                  <a:lnTo>
                    <a:pt x="0" y="228"/>
                  </a:lnTo>
                  <a:lnTo>
                    <a:pt x="27" y="255"/>
                  </a:lnTo>
                  <a:lnTo>
                    <a:pt x="46" y="264"/>
                  </a:lnTo>
                  <a:lnTo>
                    <a:pt x="82" y="273"/>
                  </a:lnTo>
                  <a:lnTo>
                    <a:pt x="118" y="291"/>
                  </a:lnTo>
                  <a:lnTo>
                    <a:pt x="146" y="300"/>
                  </a:lnTo>
                  <a:lnTo>
                    <a:pt x="200" y="300"/>
                  </a:lnTo>
                  <a:lnTo>
                    <a:pt x="227" y="318"/>
                  </a:lnTo>
                  <a:lnTo>
                    <a:pt x="246" y="318"/>
                  </a:lnTo>
                  <a:lnTo>
                    <a:pt x="273" y="337"/>
                  </a:lnTo>
                  <a:lnTo>
                    <a:pt x="300" y="337"/>
                  </a:lnTo>
                  <a:lnTo>
                    <a:pt x="337" y="364"/>
                  </a:lnTo>
                  <a:lnTo>
                    <a:pt x="355" y="391"/>
                  </a:lnTo>
                  <a:lnTo>
                    <a:pt x="355" y="418"/>
                  </a:lnTo>
                  <a:lnTo>
                    <a:pt x="355" y="437"/>
                  </a:lnTo>
                  <a:lnTo>
                    <a:pt x="355" y="464"/>
                  </a:lnTo>
                  <a:lnTo>
                    <a:pt x="355" y="491"/>
                  </a:lnTo>
                  <a:lnTo>
                    <a:pt x="337" y="518"/>
                  </a:lnTo>
                  <a:lnTo>
                    <a:pt x="318" y="546"/>
                  </a:lnTo>
                  <a:lnTo>
                    <a:pt x="291" y="573"/>
                  </a:lnTo>
                  <a:lnTo>
                    <a:pt x="264" y="591"/>
                  </a:lnTo>
                  <a:lnTo>
                    <a:pt x="227" y="600"/>
                  </a:lnTo>
                  <a:lnTo>
                    <a:pt x="200" y="609"/>
                  </a:lnTo>
                  <a:lnTo>
                    <a:pt x="173" y="627"/>
                  </a:lnTo>
                  <a:lnTo>
                    <a:pt x="146" y="646"/>
                  </a:lnTo>
                  <a:lnTo>
                    <a:pt x="127" y="664"/>
                  </a:lnTo>
                  <a:lnTo>
                    <a:pt x="100" y="682"/>
                  </a:lnTo>
                  <a:lnTo>
                    <a:pt x="82" y="709"/>
                  </a:lnTo>
                  <a:lnTo>
                    <a:pt x="73" y="737"/>
                  </a:lnTo>
                  <a:lnTo>
                    <a:pt x="73" y="764"/>
                  </a:lnTo>
                  <a:lnTo>
                    <a:pt x="73" y="791"/>
                  </a:lnTo>
                  <a:lnTo>
                    <a:pt x="91" y="818"/>
                  </a:lnTo>
                  <a:lnTo>
                    <a:pt x="100" y="837"/>
                  </a:lnTo>
                  <a:lnTo>
                    <a:pt x="127" y="846"/>
                  </a:lnTo>
                  <a:lnTo>
                    <a:pt x="146" y="855"/>
                  </a:lnTo>
                  <a:lnTo>
                    <a:pt x="173" y="864"/>
                  </a:lnTo>
                  <a:lnTo>
                    <a:pt x="200" y="873"/>
                  </a:lnTo>
                  <a:lnTo>
                    <a:pt x="227" y="882"/>
                  </a:lnTo>
                  <a:lnTo>
                    <a:pt x="255" y="882"/>
                  </a:lnTo>
                  <a:lnTo>
                    <a:pt x="282" y="900"/>
                  </a:lnTo>
                  <a:lnTo>
                    <a:pt x="309" y="918"/>
                  </a:lnTo>
                  <a:lnTo>
                    <a:pt x="327" y="946"/>
                  </a:lnTo>
                  <a:lnTo>
                    <a:pt x="337" y="973"/>
                  </a:lnTo>
                  <a:lnTo>
                    <a:pt x="346" y="1000"/>
                  </a:lnTo>
                  <a:lnTo>
                    <a:pt x="346" y="1027"/>
                  </a:lnTo>
                  <a:lnTo>
                    <a:pt x="346" y="1046"/>
                  </a:lnTo>
                  <a:lnTo>
                    <a:pt x="346" y="1073"/>
                  </a:lnTo>
                  <a:lnTo>
                    <a:pt x="337" y="1100"/>
                  </a:lnTo>
                  <a:lnTo>
                    <a:pt x="318" y="1118"/>
                  </a:lnTo>
                  <a:lnTo>
                    <a:pt x="309" y="1155"/>
                  </a:lnTo>
                  <a:lnTo>
                    <a:pt x="291" y="1182"/>
                  </a:lnTo>
                  <a:lnTo>
                    <a:pt x="295" y="1162"/>
                  </a:lnTo>
                  <a:lnTo>
                    <a:pt x="199" y="159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1389" y="2832"/>
              <a:ext cx="2212" cy="838"/>
            </a:xfrm>
            <a:custGeom>
              <a:avLst/>
              <a:gdLst/>
              <a:ahLst/>
              <a:cxnLst>
                <a:cxn ang="0">
                  <a:pos x="2211" y="0"/>
                </a:cxn>
                <a:cxn ang="0">
                  <a:pos x="1875" y="192"/>
                </a:cxn>
                <a:cxn ang="0">
                  <a:pos x="147" y="240"/>
                </a:cxn>
                <a:cxn ang="0">
                  <a:pos x="3" y="816"/>
                </a:cxn>
                <a:cxn ang="0">
                  <a:pos x="0" y="837"/>
                </a:cxn>
                <a:cxn ang="0">
                  <a:pos x="3" y="816"/>
                </a:cxn>
              </a:cxnLst>
              <a:rect l="0" t="0" r="r" b="b"/>
              <a:pathLst>
                <a:path w="2212" h="838">
                  <a:moveTo>
                    <a:pt x="2211" y="0"/>
                  </a:moveTo>
                  <a:lnTo>
                    <a:pt x="1875" y="192"/>
                  </a:lnTo>
                  <a:lnTo>
                    <a:pt x="147" y="240"/>
                  </a:lnTo>
                  <a:lnTo>
                    <a:pt x="3" y="816"/>
                  </a:lnTo>
                  <a:lnTo>
                    <a:pt x="0" y="837"/>
                  </a:lnTo>
                  <a:lnTo>
                    <a:pt x="3" y="816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H="1">
              <a:off x="1104" y="3648"/>
              <a:ext cx="288" cy="2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3807" y="3072"/>
              <a:ext cx="1618" cy="625"/>
            </a:xfrm>
            <a:custGeom>
              <a:avLst/>
              <a:gdLst/>
              <a:ahLst/>
              <a:cxnLst>
                <a:cxn ang="0">
                  <a:pos x="1617" y="0"/>
                </a:cxn>
                <a:cxn ang="0">
                  <a:pos x="1573" y="40"/>
                </a:cxn>
                <a:cxn ang="0">
                  <a:pos x="1555" y="67"/>
                </a:cxn>
                <a:cxn ang="0">
                  <a:pos x="1536" y="85"/>
                </a:cxn>
                <a:cxn ang="0">
                  <a:pos x="1509" y="103"/>
                </a:cxn>
                <a:cxn ang="0">
                  <a:pos x="1491" y="122"/>
                </a:cxn>
                <a:cxn ang="0">
                  <a:pos x="1464" y="122"/>
                </a:cxn>
                <a:cxn ang="0">
                  <a:pos x="1436" y="140"/>
                </a:cxn>
                <a:cxn ang="0">
                  <a:pos x="1409" y="149"/>
                </a:cxn>
                <a:cxn ang="0">
                  <a:pos x="1382" y="158"/>
                </a:cxn>
                <a:cxn ang="0">
                  <a:pos x="1355" y="158"/>
                </a:cxn>
                <a:cxn ang="0">
                  <a:pos x="1327" y="158"/>
                </a:cxn>
                <a:cxn ang="0">
                  <a:pos x="1300" y="167"/>
                </a:cxn>
                <a:cxn ang="0">
                  <a:pos x="1273" y="167"/>
                </a:cxn>
                <a:cxn ang="0">
                  <a:pos x="1236" y="176"/>
                </a:cxn>
                <a:cxn ang="0">
                  <a:pos x="1200" y="176"/>
                </a:cxn>
                <a:cxn ang="0">
                  <a:pos x="1173" y="176"/>
                </a:cxn>
                <a:cxn ang="0">
                  <a:pos x="1136" y="176"/>
                </a:cxn>
                <a:cxn ang="0">
                  <a:pos x="1082" y="185"/>
                </a:cxn>
                <a:cxn ang="0">
                  <a:pos x="1046" y="185"/>
                </a:cxn>
                <a:cxn ang="0">
                  <a:pos x="1027" y="185"/>
                </a:cxn>
                <a:cxn ang="0">
                  <a:pos x="991" y="194"/>
                </a:cxn>
                <a:cxn ang="0">
                  <a:pos x="936" y="194"/>
                </a:cxn>
                <a:cxn ang="0">
                  <a:pos x="900" y="194"/>
                </a:cxn>
                <a:cxn ang="0">
                  <a:pos x="827" y="194"/>
                </a:cxn>
                <a:cxn ang="0">
                  <a:pos x="791" y="194"/>
                </a:cxn>
                <a:cxn ang="0">
                  <a:pos x="736" y="194"/>
                </a:cxn>
                <a:cxn ang="0">
                  <a:pos x="700" y="194"/>
                </a:cxn>
                <a:cxn ang="0">
                  <a:pos x="646" y="194"/>
                </a:cxn>
                <a:cxn ang="0">
                  <a:pos x="627" y="194"/>
                </a:cxn>
                <a:cxn ang="0">
                  <a:pos x="591" y="194"/>
                </a:cxn>
                <a:cxn ang="0">
                  <a:pos x="564" y="194"/>
                </a:cxn>
                <a:cxn ang="0">
                  <a:pos x="536" y="194"/>
                </a:cxn>
                <a:cxn ang="0">
                  <a:pos x="509" y="194"/>
                </a:cxn>
                <a:cxn ang="0">
                  <a:pos x="482" y="194"/>
                </a:cxn>
                <a:cxn ang="0">
                  <a:pos x="455" y="194"/>
                </a:cxn>
                <a:cxn ang="0">
                  <a:pos x="427" y="194"/>
                </a:cxn>
                <a:cxn ang="0">
                  <a:pos x="391" y="194"/>
                </a:cxn>
                <a:cxn ang="0">
                  <a:pos x="364" y="203"/>
                </a:cxn>
                <a:cxn ang="0">
                  <a:pos x="337" y="203"/>
                </a:cxn>
                <a:cxn ang="0">
                  <a:pos x="309" y="212"/>
                </a:cxn>
                <a:cxn ang="0">
                  <a:pos x="282" y="221"/>
                </a:cxn>
                <a:cxn ang="0">
                  <a:pos x="255" y="231"/>
                </a:cxn>
                <a:cxn ang="0">
                  <a:pos x="227" y="231"/>
                </a:cxn>
                <a:cxn ang="0">
                  <a:pos x="200" y="249"/>
                </a:cxn>
                <a:cxn ang="0">
                  <a:pos x="173" y="267"/>
                </a:cxn>
                <a:cxn ang="0">
                  <a:pos x="146" y="285"/>
                </a:cxn>
                <a:cxn ang="0">
                  <a:pos x="127" y="303"/>
                </a:cxn>
                <a:cxn ang="0">
                  <a:pos x="118" y="331"/>
                </a:cxn>
                <a:cxn ang="0">
                  <a:pos x="91" y="358"/>
                </a:cxn>
                <a:cxn ang="0">
                  <a:pos x="82" y="385"/>
                </a:cxn>
                <a:cxn ang="0">
                  <a:pos x="64" y="412"/>
                </a:cxn>
                <a:cxn ang="0">
                  <a:pos x="46" y="431"/>
                </a:cxn>
                <a:cxn ang="0">
                  <a:pos x="27" y="449"/>
                </a:cxn>
                <a:cxn ang="0">
                  <a:pos x="18" y="476"/>
                </a:cxn>
                <a:cxn ang="0">
                  <a:pos x="9" y="503"/>
                </a:cxn>
                <a:cxn ang="0">
                  <a:pos x="0" y="530"/>
                </a:cxn>
                <a:cxn ang="0">
                  <a:pos x="0" y="549"/>
                </a:cxn>
                <a:cxn ang="0">
                  <a:pos x="0" y="576"/>
                </a:cxn>
                <a:cxn ang="0">
                  <a:pos x="0" y="603"/>
                </a:cxn>
                <a:cxn ang="0">
                  <a:pos x="33" y="624"/>
                </a:cxn>
              </a:cxnLst>
              <a:rect l="0" t="0" r="r" b="b"/>
              <a:pathLst>
                <a:path w="1618" h="625">
                  <a:moveTo>
                    <a:pt x="1617" y="0"/>
                  </a:moveTo>
                  <a:lnTo>
                    <a:pt x="1573" y="40"/>
                  </a:lnTo>
                  <a:lnTo>
                    <a:pt x="1555" y="67"/>
                  </a:lnTo>
                  <a:lnTo>
                    <a:pt x="1536" y="85"/>
                  </a:lnTo>
                  <a:lnTo>
                    <a:pt x="1509" y="103"/>
                  </a:lnTo>
                  <a:lnTo>
                    <a:pt x="1491" y="122"/>
                  </a:lnTo>
                  <a:lnTo>
                    <a:pt x="1464" y="122"/>
                  </a:lnTo>
                  <a:lnTo>
                    <a:pt x="1436" y="140"/>
                  </a:lnTo>
                  <a:lnTo>
                    <a:pt x="1409" y="149"/>
                  </a:lnTo>
                  <a:lnTo>
                    <a:pt x="1382" y="158"/>
                  </a:lnTo>
                  <a:lnTo>
                    <a:pt x="1355" y="158"/>
                  </a:lnTo>
                  <a:lnTo>
                    <a:pt x="1327" y="158"/>
                  </a:lnTo>
                  <a:lnTo>
                    <a:pt x="1300" y="167"/>
                  </a:lnTo>
                  <a:lnTo>
                    <a:pt x="1273" y="167"/>
                  </a:lnTo>
                  <a:lnTo>
                    <a:pt x="1236" y="176"/>
                  </a:lnTo>
                  <a:lnTo>
                    <a:pt x="1200" y="176"/>
                  </a:lnTo>
                  <a:lnTo>
                    <a:pt x="1173" y="176"/>
                  </a:lnTo>
                  <a:lnTo>
                    <a:pt x="1136" y="176"/>
                  </a:lnTo>
                  <a:lnTo>
                    <a:pt x="1082" y="185"/>
                  </a:lnTo>
                  <a:lnTo>
                    <a:pt x="1046" y="185"/>
                  </a:lnTo>
                  <a:lnTo>
                    <a:pt x="1027" y="185"/>
                  </a:lnTo>
                  <a:lnTo>
                    <a:pt x="991" y="194"/>
                  </a:lnTo>
                  <a:lnTo>
                    <a:pt x="936" y="194"/>
                  </a:lnTo>
                  <a:lnTo>
                    <a:pt x="900" y="194"/>
                  </a:lnTo>
                  <a:lnTo>
                    <a:pt x="827" y="194"/>
                  </a:lnTo>
                  <a:lnTo>
                    <a:pt x="791" y="194"/>
                  </a:lnTo>
                  <a:lnTo>
                    <a:pt x="736" y="194"/>
                  </a:lnTo>
                  <a:lnTo>
                    <a:pt x="700" y="194"/>
                  </a:lnTo>
                  <a:lnTo>
                    <a:pt x="646" y="194"/>
                  </a:lnTo>
                  <a:lnTo>
                    <a:pt x="627" y="194"/>
                  </a:lnTo>
                  <a:lnTo>
                    <a:pt x="591" y="194"/>
                  </a:lnTo>
                  <a:lnTo>
                    <a:pt x="564" y="194"/>
                  </a:lnTo>
                  <a:lnTo>
                    <a:pt x="536" y="194"/>
                  </a:lnTo>
                  <a:lnTo>
                    <a:pt x="509" y="194"/>
                  </a:lnTo>
                  <a:lnTo>
                    <a:pt x="482" y="194"/>
                  </a:lnTo>
                  <a:lnTo>
                    <a:pt x="455" y="194"/>
                  </a:lnTo>
                  <a:lnTo>
                    <a:pt x="427" y="194"/>
                  </a:lnTo>
                  <a:lnTo>
                    <a:pt x="391" y="194"/>
                  </a:lnTo>
                  <a:lnTo>
                    <a:pt x="364" y="203"/>
                  </a:lnTo>
                  <a:lnTo>
                    <a:pt x="337" y="203"/>
                  </a:lnTo>
                  <a:lnTo>
                    <a:pt x="309" y="212"/>
                  </a:lnTo>
                  <a:lnTo>
                    <a:pt x="282" y="221"/>
                  </a:lnTo>
                  <a:lnTo>
                    <a:pt x="255" y="231"/>
                  </a:lnTo>
                  <a:lnTo>
                    <a:pt x="227" y="231"/>
                  </a:lnTo>
                  <a:lnTo>
                    <a:pt x="200" y="249"/>
                  </a:lnTo>
                  <a:lnTo>
                    <a:pt x="173" y="267"/>
                  </a:lnTo>
                  <a:lnTo>
                    <a:pt x="146" y="285"/>
                  </a:lnTo>
                  <a:lnTo>
                    <a:pt x="127" y="303"/>
                  </a:lnTo>
                  <a:lnTo>
                    <a:pt x="118" y="331"/>
                  </a:lnTo>
                  <a:lnTo>
                    <a:pt x="91" y="358"/>
                  </a:lnTo>
                  <a:lnTo>
                    <a:pt x="82" y="385"/>
                  </a:lnTo>
                  <a:lnTo>
                    <a:pt x="64" y="412"/>
                  </a:lnTo>
                  <a:lnTo>
                    <a:pt x="46" y="431"/>
                  </a:lnTo>
                  <a:lnTo>
                    <a:pt x="27" y="449"/>
                  </a:lnTo>
                  <a:lnTo>
                    <a:pt x="18" y="476"/>
                  </a:lnTo>
                  <a:lnTo>
                    <a:pt x="9" y="503"/>
                  </a:lnTo>
                  <a:lnTo>
                    <a:pt x="0" y="530"/>
                  </a:lnTo>
                  <a:lnTo>
                    <a:pt x="0" y="549"/>
                  </a:lnTo>
                  <a:lnTo>
                    <a:pt x="0" y="576"/>
                  </a:lnTo>
                  <a:lnTo>
                    <a:pt x="0" y="603"/>
                  </a:lnTo>
                  <a:lnTo>
                    <a:pt x="33" y="62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1524000"/>
            <a:ext cx="8250238" cy="4648200"/>
            <a:chOff x="384" y="960"/>
            <a:chExt cx="5197" cy="292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84" y="960"/>
              <a:ext cx="3217" cy="1873"/>
              <a:chOff x="384" y="960"/>
              <a:chExt cx="3217" cy="1873"/>
            </a:xfrm>
          </p:grpSpPr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384" y="960"/>
                <a:ext cx="912" cy="144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 flipH="1">
                <a:off x="1296" y="2016"/>
                <a:ext cx="2256" cy="384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 flipH="1">
                <a:off x="1392" y="2352"/>
                <a:ext cx="2016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 flipH="1">
                <a:off x="3408" y="2016"/>
                <a:ext cx="144" cy="336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auto">
              <a:xfrm>
                <a:off x="1392" y="2544"/>
                <a:ext cx="2209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240"/>
                  </a:cxn>
                  <a:cxn ang="0">
                    <a:pos x="2160" y="96"/>
                  </a:cxn>
                  <a:cxn ang="0">
                    <a:pos x="2179" y="89"/>
                  </a:cxn>
                  <a:cxn ang="0">
                    <a:pos x="2208" y="288"/>
                  </a:cxn>
                </a:cxnLst>
                <a:rect l="0" t="0" r="r" b="b"/>
                <a:pathLst>
                  <a:path w="2209" h="289">
                    <a:moveTo>
                      <a:pt x="0" y="0"/>
                    </a:moveTo>
                    <a:lnTo>
                      <a:pt x="48" y="240"/>
                    </a:lnTo>
                    <a:lnTo>
                      <a:pt x="2160" y="96"/>
                    </a:lnTo>
                    <a:lnTo>
                      <a:pt x="2179" y="89"/>
                    </a:lnTo>
                    <a:lnTo>
                      <a:pt x="2208" y="288"/>
                    </a:lnTo>
                  </a:path>
                </a:pathLst>
              </a:custGeom>
              <a:noFill/>
              <a:ln w="50800" cap="rnd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5225" y="1478"/>
              <a:ext cx="356" cy="159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82" y="9"/>
                </a:cxn>
                <a:cxn ang="0">
                  <a:pos x="37" y="46"/>
                </a:cxn>
                <a:cxn ang="0">
                  <a:pos x="0" y="119"/>
                </a:cxn>
                <a:cxn ang="0">
                  <a:pos x="0" y="182"/>
                </a:cxn>
                <a:cxn ang="0">
                  <a:pos x="0" y="228"/>
                </a:cxn>
                <a:cxn ang="0">
                  <a:pos x="46" y="264"/>
                </a:cxn>
                <a:cxn ang="0">
                  <a:pos x="118" y="291"/>
                </a:cxn>
                <a:cxn ang="0">
                  <a:pos x="200" y="300"/>
                </a:cxn>
                <a:cxn ang="0">
                  <a:pos x="246" y="318"/>
                </a:cxn>
                <a:cxn ang="0">
                  <a:pos x="300" y="337"/>
                </a:cxn>
                <a:cxn ang="0">
                  <a:pos x="355" y="391"/>
                </a:cxn>
                <a:cxn ang="0">
                  <a:pos x="355" y="437"/>
                </a:cxn>
                <a:cxn ang="0">
                  <a:pos x="355" y="491"/>
                </a:cxn>
                <a:cxn ang="0">
                  <a:pos x="318" y="546"/>
                </a:cxn>
                <a:cxn ang="0">
                  <a:pos x="264" y="591"/>
                </a:cxn>
                <a:cxn ang="0">
                  <a:pos x="200" y="609"/>
                </a:cxn>
                <a:cxn ang="0">
                  <a:pos x="146" y="646"/>
                </a:cxn>
                <a:cxn ang="0">
                  <a:pos x="100" y="682"/>
                </a:cxn>
                <a:cxn ang="0">
                  <a:pos x="73" y="737"/>
                </a:cxn>
                <a:cxn ang="0">
                  <a:pos x="73" y="791"/>
                </a:cxn>
                <a:cxn ang="0">
                  <a:pos x="100" y="837"/>
                </a:cxn>
                <a:cxn ang="0">
                  <a:pos x="146" y="855"/>
                </a:cxn>
                <a:cxn ang="0">
                  <a:pos x="200" y="873"/>
                </a:cxn>
                <a:cxn ang="0">
                  <a:pos x="255" y="882"/>
                </a:cxn>
                <a:cxn ang="0">
                  <a:pos x="309" y="918"/>
                </a:cxn>
                <a:cxn ang="0">
                  <a:pos x="337" y="973"/>
                </a:cxn>
                <a:cxn ang="0">
                  <a:pos x="346" y="1027"/>
                </a:cxn>
                <a:cxn ang="0">
                  <a:pos x="346" y="1073"/>
                </a:cxn>
                <a:cxn ang="0">
                  <a:pos x="318" y="1118"/>
                </a:cxn>
                <a:cxn ang="0">
                  <a:pos x="291" y="1182"/>
                </a:cxn>
                <a:cxn ang="0">
                  <a:pos x="199" y="1594"/>
                </a:cxn>
              </a:cxnLst>
              <a:rect l="0" t="0" r="r" b="b"/>
              <a:pathLst>
                <a:path w="356" h="1595">
                  <a:moveTo>
                    <a:pt x="247" y="10"/>
                  </a:moveTo>
                  <a:lnTo>
                    <a:pt x="191" y="0"/>
                  </a:lnTo>
                  <a:lnTo>
                    <a:pt x="137" y="0"/>
                  </a:lnTo>
                  <a:lnTo>
                    <a:pt x="82" y="9"/>
                  </a:lnTo>
                  <a:lnTo>
                    <a:pt x="55" y="19"/>
                  </a:lnTo>
                  <a:lnTo>
                    <a:pt x="37" y="46"/>
                  </a:lnTo>
                  <a:lnTo>
                    <a:pt x="9" y="82"/>
                  </a:lnTo>
                  <a:lnTo>
                    <a:pt x="0" y="119"/>
                  </a:lnTo>
                  <a:lnTo>
                    <a:pt x="0" y="155"/>
                  </a:lnTo>
                  <a:lnTo>
                    <a:pt x="0" y="182"/>
                  </a:lnTo>
                  <a:lnTo>
                    <a:pt x="0" y="209"/>
                  </a:lnTo>
                  <a:lnTo>
                    <a:pt x="0" y="228"/>
                  </a:lnTo>
                  <a:lnTo>
                    <a:pt x="27" y="255"/>
                  </a:lnTo>
                  <a:lnTo>
                    <a:pt x="46" y="264"/>
                  </a:lnTo>
                  <a:lnTo>
                    <a:pt x="82" y="273"/>
                  </a:lnTo>
                  <a:lnTo>
                    <a:pt x="118" y="291"/>
                  </a:lnTo>
                  <a:lnTo>
                    <a:pt x="146" y="300"/>
                  </a:lnTo>
                  <a:lnTo>
                    <a:pt x="200" y="300"/>
                  </a:lnTo>
                  <a:lnTo>
                    <a:pt x="227" y="318"/>
                  </a:lnTo>
                  <a:lnTo>
                    <a:pt x="246" y="318"/>
                  </a:lnTo>
                  <a:lnTo>
                    <a:pt x="273" y="337"/>
                  </a:lnTo>
                  <a:lnTo>
                    <a:pt x="300" y="337"/>
                  </a:lnTo>
                  <a:lnTo>
                    <a:pt x="337" y="364"/>
                  </a:lnTo>
                  <a:lnTo>
                    <a:pt x="355" y="391"/>
                  </a:lnTo>
                  <a:lnTo>
                    <a:pt x="355" y="418"/>
                  </a:lnTo>
                  <a:lnTo>
                    <a:pt x="355" y="437"/>
                  </a:lnTo>
                  <a:lnTo>
                    <a:pt x="355" y="464"/>
                  </a:lnTo>
                  <a:lnTo>
                    <a:pt x="355" y="491"/>
                  </a:lnTo>
                  <a:lnTo>
                    <a:pt x="337" y="518"/>
                  </a:lnTo>
                  <a:lnTo>
                    <a:pt x="318" y="546"/>
                  </a:lnTo>
                  <a:lnTo>
                    <a:pt x="291" y="573"/>
                  </a:lnTo>
                  <a:lnTo>
                    <a:pt x="264" y="591"/>
                  </a:lnTo>
                  <a:lnTo>
                    <a:pt x="227" y="600"/>
                  </a:lnTo>
                  <a:lnTo>
                    <a:pt x="200" y="609"/>
                  </a:lnTo>
                  <a:lnTo>
                    <a:pt x="173" y="627"/>
                  </a:lnTo>
                  <a:lnTo>
                    <a:pt x="146" y="646"/>
                  </a:lnTo>
                  <a:lnTo>
                    <a:pt x="127" y="664"/>
                  </a:lnTo>
                  <a:lnTo>
                    <a:pt x="100" y="682"/>
                  </a:lnTo>
                  <a:lnTo>
                    <a:pt x="82" y="709"/>
                  </a:lnTo>
                  <a:lnTo>
                    <a:pt x="73" y="737"/>
                  </a:lnTo>
                  <a:lnTo>
                    <a:pt x="73" y="764"/>
                  </a:lnTo>
                  <a:lnTo>
                    <a:pt x="73" y="791"/>
                  </a:lnTo>
                  <a:lnTo>
                    <a:pt x="91" y="818"/>
                  </a:lnTo>
                  <a:lnTo>
                    <a:pt x="100" y="837"/>
                  </a:lnTo>
                  <a:lnTo>
                    <a:pt x="127" y="846"/>
                  </a:lnTo>
                  <a:lnTo>
                    <a:pt x="146" y="855"/>
                  </a:lnTo>
                  <a:lnTo>
                    <a:pt x="173" y="864"/>
                  </a:lnTo>
                  <a:lnTo>
                    <a:pt x="200" y="873"/>
                  </a:lnTo>
                  <a:lnTo>
                    <a:pt x="227" y="882"/>
                  </a:lnTo>
                  <a:lnTo>
                    <a:pt x="255" y="882"/>
                  </a:lnTo>
                  <a:lnTo>
                    <a:pt x="282" y="900"/>
                  </a:lnTo>
                  <a:lnTo>
                    <a:pt x="309" y="918"/>
                  </a:lnTo>
                  <a:lnTo>
                    <a:pt x="327" y="946"/>
                  </a:lnTo>
                  <a:lnTo>
                    <a:pt x="337" y="973"/>
                  </a:lnTo>
                  <a:lnTo>
                    <a:pt x="346" y="1000"/>
                  </a:lnTo>
                  <a:lnTo>
                    <a:pt x="346" y="1027"/>
                  </a:lnTo>
                  <a:lnTo>
                    <a:pt x="346" y="1046"/>
                  </a:lnTo>
                  <a:lnTo>
                    <a:pt x="346" y="1073"/>
                  </a:lnTo>
                  <a:lnTo>
                    <a:pt x="337" y="1100"/>
                  </a:lnTo>
                  <a:lnTo>
                    <a:pt x="318" y="1118"/>
                  </a:lnTo>
                  <a:lnTo>
                    <a:pt x="309" y="1155"/>
                  </a:lnTo>
                  <a:lnTo>
                    <a:pt x="291" y="1182"/>
                  </a:lnTo>
                  <a:lnTo>
                    <a:pt x="295" y="1162"/>
                  </a:lnTo>
                  <a:lnTo>
                    <a:pt x="199" y="159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1389" y="2832"/>
              <a:ext cx="2212" cy="838"/>
            </a:xfrm>
            <a:custGeom>
              <a:avLst/>
              <a:gdLst/>
              <a:ahLst/>
              <a:cxnLst>
                <a:cxn ang="0">
                  <a:pos x="2211" y="0"/>
                </a:cxn>
                <a:cxn ang="0">
                  <a:pos x="1875" y="192"/>
                </a:cxn>
                <a:cxn ang="0">
                  <a:pos x="147" y="240"/>
                </a:cxn>
                <a:cxn ang="0">
                  <a:pos x="3" y="816"/>
                </a:cxn>
                <a:cxn ang="0">
                  <a:pos x="0" y="837"/>
                </a:cxn>
                <a:cxn ang="0">
                  <a:pos x="3" y="816"/>
                </a:cxn>
              </a:cxnLst>
              <a:rect l="0" t="0" r="r" b="b"/>
              <a:pathLst>
                <a:path w="2212" h="838">
                  <a:moveTo>
                    <a:pt x="2211" y="0"/>
                  </a:moveTo>
                  <a:lnTo>
                    <a:pt x="1875" y="192"/>
                  </a:lnTo>
                  <a:lnTo>
                    <a:pt x="147" y="240"/>
                  </a:lnTo>
                  <a:lnTo>
                    <a:pt x="3" y="816"/>
                  </a:lnTo>
                  <a:lnTo>
                    <a:pt x="0" y="837"/>
                  </a:lnTo>
                  <a:lnTo>
                    <a:pt x="3" y="816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>
              <a:off x="1104" y="3648"/>
              <a:ext cx="288" cy="24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3807" y="3072"/>
              <a:ext cx="1618" cy="625"/>
            </a:xfrm>
            <a:custGeom>
              <a:avLst/>
              <a:gdLst/>
              <a:ahLst/>
              <a:cxnLst>
                <a:cxn ang="0">
                  <a:pos x="1617" y="0"/>
                </a:cxn>
                <a:cxn ang="0">
                  <a:pos x="1573" y="40"/>
                </a:cxn>
                <a:cxn ang="0">
                  <a:pos x="1555" y="67"/>
                </a:cxn>
                <a:cxn ang="0">
                  <a:pos x="1536" y="85"/>
                </a:cxn>
                <a:cxn ang="0">
                  <a:pos x="1509" y="103"/>
                </a:cxn>
                <a:cxn ang="0">
                  <a:pos x="1491" y="122"/>
                </a:cxn>
                <a:cxn ang="0">
                  <a:pos x="1464" y="122"/>
                </a:cxn>
                <a:cxn ang="0">
                  <a:pos x="1436" y="140"/>
                </a:cxn>
                <a:cxn ang="0">
                  <a:pos x="1409" y="149"/>
                </a:cxn>
                <a:cxn ang="0">
                  <a:pos x="1382" y="158"/>
                </a:cxn>
                <a:cxn ang="0">
                  <a:pos x="1355" y="158"/>
                </a:cxn>
                <a:cxn ang="0">
                  <a:pos x="1327" y="158"/>
                </a:cxn>
                <a:cxn ang="0">
                  <a:pos x="1300" y="167"/>
                </a:cxn>
                <a:cxn ang="0">
                  <a:pos x="1273" y="167"/>
                </a:cxn>
                <a:cxn ang="0">
                  <a:pos x="1236" y="176"/>
                </a:cxn>
                <a:cxn ang="0">
                  <a:pos x="1200" y="176"/>
                </a:cxn>
                <a:cxn ang="0">
                  <a:pos x="1173" y="176"/>
                </a:cxn>
                <a:cxn ang="0">
                  <a:pos x="1136" y="176"/>
                </a:cxn>
                <a:cxn ang="0">
                  <a:pos x="1082" y="185"/>
                </a:cxn>
                <a:cxn ang="0">
                  <a:pos x="1046" y="185"/>
                </a:cxn>
                <a:cxn ang="0">
                  <a:pos x="1027" y="185"/>
                </a:cxn>
                <a:cxn ang="0">
                  <a:pos x="991" y="194"/>
                </a:cxn>
                <a:cxn ang="0">
                  <a:pos x="936" y="194"/>
                </a:cxn>
                <a:cxn ang="0">
                  <a:pos x="900" y="194"/>
                </a:cxn>
                <a:cxn ang="0">
                  <a:pos x="827" y="194"/>
                </a:cxn>
                <a:cxn ang="0">
                  <a:pos x="791" y="194"/>
                </a:cxn>
                <a:cxn ang="0">
                  <a:pos x="736" y="194"/>
                </a:cxn>
                <a:cxn ang="0">
                  <a:pos x="700" y="194"/>
                </a:cxn>
                <a:cxn ang="0">
                  <a:pos x="646" y="194"/>
                </a:cxn>
                <a:cxn ang="0">
                  <a:pos x="627" y="194"/>
                </a:cxn>
                <a:cxn ang="0">
                  <a:pos x="591" y="194"/>
                </a:cxn>
                <a:cxn ang="0">
                  <a:pos x="564" y="194"/>
                </a:cxn>
                <a:cxn ang="0">
                  <a:pos x="536" y="194"/>
                </a:cxn>
                <a:cxn ang="0">
                  <a:pos x="509" y="194"/>
                </a:cxn>
                <a:cxn ang="0">
                  <a:pos x="482" y="194"/>
                </a:cxn>
                <a:cxn ang="0">
                  <a:pos x="455" y="194"/>
                </a:cxn>
                <a:cxn ang="0">
                  <a:pos x="427" y="194"/>
                </a:cxn>
                <a:cxn ang="0">
                  <a:pos x="391" y="194"/>
                </a:cxn>
                <a:cxn ang="0">
                  <a:pos x="364" y="203"/>
                </a:cxn>
                <a:cxn ang="0">
                  <a:pos x="337" y="203"/>
                </a:cxn>
                <a:cxn ang="0">
                  <a:pos x="309" y="212"/>
                </a:cxn>
                <a:cxn ang="0">
                  <a:pos x="282" y="221"/>
                </a:cxn>
                <a:cxn ang="0">
                  <a:pos x="255" y="231"/>
                </a:cxn>
                <a:cxn ang="0">
                  <a:pos x="227" y="231"/>
                </a:cxn>
                <a:cxn ang="0">
                  <a:pos x="200" y="249"/>
                </a:cxn>
                <a:cxn ang="0">
                  <a:pos x="173" y="267"/>
                </a:cxn>
                <a:cxn ang="0">
                  <a:pos x="146" y="285"/>
                </a:cxn>
                <a:cxn ang="0">
                  <a:pos x="127" y="303"/>
                </a:cxn>
                <a:cxn ang="0">
                  <a:pos x="118" y="331"/>
                </a:cxn>
                <a:cxn ang="0">
                  <a:pos x="91" y="358"/>
                </a:cxn>
                <a:cxn ang="0">
                  <a:pos x="82" y="385"/>
                </a:cxn>
                <a:cxn ang="0">
                  <a:pos x="64" y="412"/>
                </a:cxn>
                <a:cxn ang="0">
                  <a:pos x="46" y="431"/>
                </a:cxn>
                <a:cxn ang="0">
                  <a:pos x="27" y="449"/>
                </a:cxn>
                <a:cxn ang="0">
                  <a:pos x="18" y="476"/>
                </a:cxn>
                <a:cxn ang="0">
                  <a:pos x="9" y="503"/>
                </a:cxn>
                <a:cxn ang="0">
                  <a:pos x="0" y="530"/>
                </a:cxn>
                <a:cxn ang="0">
                  <a:pos x="0" y="549"/>
                </a:cxn>
                <a:cxn ang="0">
                  <a:pos x="0" y="576"/>
                </a:cxn>
                <a:cxn ang="0">
                  <a:pos x="0" y="603"/>
                </a:cxn>
                <a:cxn ang="0">
                  <a:pos x="33" y="624"/>
                </a:cxn>
              </a:cxnLst>
              <a:rect l="0" t="0" r="r" b="b"/>
              <a:pathLst>
                <a:path w="1618" h="625">
                  <a:moveTo>
                    <a:pt x="1617" y="0"/>
                  </a:moveTo>
                  <a:lnTo>
                    <a:pt x="1573" y="40"/>
                  </a:lnTo>
                  <a:lnTo>
                    <a:pt x="1555" y="67"/>
                  </a:lnTo>
                  <a:lnTo>
                    <a:pt x="1536" y="85"/>
                  </a:lnTo>
                  <a:lnTo>
                    <a:pt x="1509" y="103"/>
                  </a:lnTo>
                  <a:lnTo>
                    <a:pt x="1491" y="122"/>
                  </a:lnTo>
                  <a:lnTo>
                    <a:pt x="1464" y="122"/>
                  </a:lnTo>
                  <a:lnTo>
                    <a:pt x="1436" y="140"/>
                  </a:lnTo>
                  <a:lnTo>
                    <a:pt x="1409" y="149"/>
                  </a:lnTo>
                  <a:lnTo>
                    <a:pt x="1382" y="158"/>
                  </a:lnTo>
                  <a:lnTo>
                    <a:pt x="1355" y="158"/>
                  </a:lnTo>
                  <a:lnTo>
                    <a:pt x="1327" y="158"/>
                  </a:lnTo>
                  <a:lnTo>
                    <a:pt x="1300" y="167"/>
                  </a:lnTo>
                  <a:lnTo>
                    <a:pt x="1273" y="167"/>
                  </a:lnTo>
                  <a:lnTo>
                    <a:pt x="1236" y="176"/>
                  </a:lnTo>
                  <a:lnTo>
                    <a:pt x="1200" y="176"/>
                  </a:lnTo>
                  <a:lnTo>
                    <a:pt x="1173" y="176"/>
                  </a:lnTo>
                  <a:lnTo>
                    <a:pt x="1136" y="176"/>
                  </a:lnTo>
                  <a:lnTo>
                    <a:pt x="1082" y="185"/>
                  </a:lnTo>
                  <a:lnTo>
                    <a:pt x="1046" y="185"/>
                  </a:lnTo>
                  <a:lnTo>
                    <a:pt x="1027" y="185"/>
                  </a:lnTo>
                  <a:lnTo>
                    <a:pt x="991" y="194"/>
                  </a:lnTo>
                  <a:lnTo>
                    <a:pt x="936" y="194"/>
                  </a:lnTo>
                  <a:lnTo>
                    <a:pt x="900" y="194"/>
                  </a:lnTo>
                  <a:lnTo>
                    <a:pt x="827" y="194"/>
                  </a:lnTo>
                  <a:lnTo>
                    <a:pt x="791" y="194"/>
                  </a:lnTo>
                  <a:lnTo>
                    <a:pt x="736" y="194"/>
                  </a:lnTo>
                  <a:lnTo>
                    <a:pt x="700" y="194"/>
                  </a:lnTo>
                  <a:lnTo>
                    <a:pt x="646" y="194"/>
                  </a:lnTo>
                  <a:lnTo>
                    <a:pt x="627" y="194"/>
                  </a:lnTo>
                  <a:lnTo>
                    <a:pt x="591" y="194"/>
                  </a:lnTo>
                  <a:lnTo>
                    <a:pt x="564" y="194"/>
                  </a:lnTo>
                  <a:lnTo>
                    <a:pt x="536" y="194"/>
                  </a:lnTo>
                  <a:lnTo>
                    <a:pt x="509" y="194"/>
                  </a:lnTo>
                  <a:lnTo>
                    <a:pt x="482" y="194"/>
                  </a:lnTo>
                  <a:lnTo>
                    <a:pt x="455" y="194"/>
                  </a:lnTo>
                  <a:lnTo>
                    <a:pt x="427" y="194"/>
                  </a:lnTo>
                  <a:lnTo>
                    <a:pt x="391" y="194"/>
                  </a:lnTo>
                  <a:lnTo>
                    <a:pt x="364" y="203"/>
                  </a:lnTo>
                  <a:lnTo>
                    <a:pt x="337" y="203"/>
                  </a:lnTo>
                  <a:lnTo>
                    <a:pt x="309" y="212"/>
                  </a:lnTo>
                  <a:lnTo>
                    <a:pt x="282" y="221"/>
                  </a:lnTo>
                  <a:lnTo>
                    <a:pt x="255" y="231"/>
                  </a:lnTo>
                  <a:lnTo>
                    <a:pt x="227" y="231"/>
                  </a:lnTo>
                  <a:lnTo>
                    <a:pt x="200" y="249"/>
                  </a:lnTo>
                  <a:lnTo>
                    <a:pt x="173" y="267"/>
                  </a:lnTo>
                  <a:lnTo>
                    <a:pt x="146" y="285"/>
                  </a:lnTo>
                  <a:lnTo>
                    <a:pt x="127" y="303"/>
                  </a:lnTo>
                  <a:lnTo>
                    <a:pt x="118" y="331"/>
                  </a:lnTo>
                  <a:lnTo>
                    <a:pt x="91" y="358"/>
                  </a:lnTo>
                  <a:lnTo>
                    <a:pt x="82" y="385"/>
                  </a:lnTo>
                  <a:lnTo>
                    <a:pt x="64" y="412"/>
                  </a:lnTo>
                  <a:lnTo>
                    <a:pt x="46" y="431"/>
                  </a:lnTo>
                  <a:lnTo>
                    <a:pt x="27" y="449"/>
                  </a:lnTo>
                  <a:lnTo>
                    <a:pt x="18" y="476"/>
                  </a:lnTo>
                  <a:lnTo>
                    <a:pt x="9" y="503"/>
                  </a:lnTo>
                  <a:lnTo>
                    <a:pt x="0" y="530"/>
                  </a:lnTo>
                  <a:lnTo>
                    <a:pt x="0" y="549"/>
                  </a:lnTo>
                  <a:lnTo>
                    <a:pt x="0" y="576"/>
                  </a:lnTo>
                  <a:lnTo>
                    <a:pt x="0" y="603"/>
                  </a:lnTo>
                  <a:lnTo>
                    <a:pt x="33" y="624"/>
                  </a:lnTo>
                </a:path>
              </a:pathLst>
            </a:custGeom>
            <a:noFill/>
            <a:ln w="50800" cap="rnd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096000" y="5867400"/>
            <a:ext cx="2438400" cy="152400"/>
          </a:xfrm>
          <a:prstGeom prst="line">
            <a:avLst/>
          </a:prstGeom>
          <a:noFill/>
          <a:ln w="50800">
            <a:solidFill>
              <a:srgbClr val="00CC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Another way of creating Threads: </a:t>
            </a:r>
            <a:r>
              <a:rPr lang="en-US" sz="2800" b="1" dirty="0" err="1" smtClean="0"/>
              <a:t>Runnable</a:t>
            </a:r>
            <a:r>
              <a:rPr lang="en-US" sz="2800" b="1" dirty="0" smtClean="0"/>
              <a:t> </a:t>
            </a:r>
            <a:r>
              <a:rPr lang="en-US" sz="2800" dirty="0" smtClean="0"/>
              <a:t>interface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756295"/>
            <a:ext cx="7772400" cy="372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helper to the thread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/>
              <a:t>Your class implements the </a:t>
            </a:r>
            <a:r>
              <a:rPr lang="en-US" sz="2400" kern="0" dirty="0" err="1" smtClean="0"/>
              <a:t>Runnable</a:t>
            </a:r>
            <a:r>
              <a:rPr lang="en-US" sz="2400" kern="0" dirty="0" smtClean="0"/>
              <a:t> interface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Thread object’s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method calls the Runnable object’s run() method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threads to run inside any object, regardless of inheritance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 of using the </a:t>
            </a:r>
            <a:r>
              <a:rPr lang="en-US" sz="2800" b="1" dirty="0" err="1" smtClean="0"/>
              <a:t>Runnable</a:t>
            </a:r>
            <a:r>
              <a:rPr lang="en-US" sz="2800" b="1" dirty="0" smtClean="0"/>
              <a:t> </a:t>
            </a:r>
            <a:r>
              <a:rPr lang="en-US" sz="2800" dirty="0" smtClean="0"/>
              <a:t>interface</a:t>
            </a:r>
            <a:endParaRPr lang="en-US" sz="28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990600"/>
            <a:ext cx="7772400" cy="510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MyRunnable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implements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Runnable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String name;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public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MyRunnable(String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name)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this.name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= name;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public void run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for(int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&lt; 10;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++)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System.out.println(i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+ “ “ + name());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try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sleep((long)(Math.random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() * 1000));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}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catch(InterruptedException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) {}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-110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ThreadTest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public static void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main(String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[]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args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for(int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= 0;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&lt;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args.length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;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++)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Thread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= 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new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Thread(new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MyRunnable(args[i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]), </a:t>
            </a:r>
            <a:r>
              <a:rPr kumimoji="0" lang="en-US" sz="1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args[i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]);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t.start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-110" charset="0"/>
                <a:ea typeface="+mn-ea"/>
                <a:cs typeface="+mn-cs"/>
              </a:rPr>
              <a:t>}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-110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Blocking Threads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reading from a stream, if input is not available, the thread will </a:t>
            </a:r>
            <a:r>
              <a:rPr lang="en-US" sz="2400" u="sng" dirty="0"/>
              <a:t>block</a:t>
            </a:r>
            <a:endParaRPr lang="en-US" sz="2400" dirty="0"/>
          </a:p>
          <a:p>
            <a:r>
              <a:rPr lang="en-US" sz="2400" dirty="0"/>
              <a:t>Thread is suspended (“blocked”) until I/O is available</a:t>
            </a:r>
          </a:p>
          <a:p>
            <a:r>
              <a:rPr lang="en-US" sz="2400" dirty="0"/>
              <a:t>Allows other threads to automatically activate</a:t>
            </a:r>
          </a:p>
          <a:p>
            <a:r>
              <a:rPr lang="en-US" sz="2400" dirty="0"/>
              <a:t>When I/O available, thread wakes back up again</a:t>
            </a:r>
          </a:p>
          <a:p>
            <a:pPr lvl="1"/>
            <a:r>
              <a:rPr lang="en-US" sz="2400" dirty="0"/>
              <a:t>Becomes “</a:t>
            </a:r>
            <a:r>
              <a:rPr lang="en-US" sz="2400" u="sng" dirty="0" err="1"/>
              <a:t>runnable</a:t>
            </a:r>
            <a:r>
              <a:rPr lang="en-US" sz="2400" dirty="0"/>
              <a:t>”</a:t>
            </a:r>
          </a:p>
          <a:p>
            <a:pPr lvl="1"/>
            <a:r>
              <a:rPr lang="en-US" sz="2400" dirty="0"/>
              <a:t>Not to be confused with the </a:t>
            </a:r>
            <a:r>
              <a:rPr lang="en-US" sz="2400" dirty="0" err="1"/>
              <a:t>Runnable</a:t>
            </a:r>
            <a:r>
              <a:rPr lang="en-US" sz="2400" dirty="0"/>
              <a:t>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Thread Scheduling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general, the </a:t>
            </a:r>
            <a:r>
              <a:rPr lang="en-US" sz="2400" u="sng" dirty="0" err="1"/>
              <a:t>runnable</a:t>
            </a:r>
            <a:r>
              <a:rPr lang="en-US" sz="2400" dirty="0"/>
              <a:t> thread with the highest </a:t>
            </a:r>
            <a:r>
              <a:rPr lang="en-US" sz="2400" u="sng" dirty="0"/>
              <a:t>priority</a:t>
            </a:r>
            <a:r>
              <a:rPr lang="en-US" sz="2400" dirty="0"/>
              <a:t> is active (running)</a:t>
            </a:r>
          </a:p>
          <a:p>
            <a:r>
              <a:rPr lang="en-US" sz="2400" dirty="0"/>
              <a:t>Java is </a:t>
            </a:r>
            <a:r>
              <a:rPr lang="en-US" sz="2400" u="sng" dirty="0"/>
              <a:t>priority-preemptive</a:t>
            </a:r>
          </a:p>
          <a:p>
            <a:pPr lvl="1"/>
            <a:r>
              <a:rPr lang="en-US" sz="2400" dirty="0"/>
              <a:t>If a high-priority thread wakes up, and a low-priority thread is running</a:t>
            </a:r>
          </a:p>
          <a:p>
            <a:pPr lvl="1"/>
            <a:r>
              <a:rPr lang="en-US" sz="2400" dirty="0"/>
              <a:t>Then the high-priority thread gets to run immediately</a:t>
            </a:r>
          </a:p>
          <a:p>
            <a:r>
              <a:rPr lang="en-US" sz="2400" dirty="0"/>
              <a:t>Allows on-demand processing</a:t>
            </a:r>
          </a:p>
          <a:p>
            <a:pPr lvl="1"/>
            <a:r>
              <a:rPr lang="en-US" sz="2400" dirty="0"/>
              <a:t>Efficient use of CPU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Thread Starvation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a high priority thread never blocks</a:t>
            </a:r>
          </a:p>
          <a:p>
            <a:r>
              <a:rPr lang="en-US" sz="2400" dirty="0"/>
              <a:t>Then all other threads will </a:t>
            </a:r>
            <a:r>
              <a:rPr lang="en-US" sz="2400" u="sng" dirty="0"/>
              <a:t>starve</a:t>
            </a:r>
            <a:endParaRPr lang="en-US" sz="2400" dirty="0"/>
          </a:p>
          <a:p>
            <a:r>
              <a:rPr lang="en-US" sz="2400" dirty="0"/>
              <a:t>Must be clever about thread priority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Concurrent Programming</a:t>
            </a:r>
            <a:endParaRPr lang="en-US" sz="2800" i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/>
              <a:t>Running tasks in parallel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/>
              <a:t>Multiple processes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threads </a:t>
            </a:r>
            <a:r>
              <a:rPr lang="en-US" sz="2000" kern="0" dirty="0" smtClean="0"/>
              <a:t>in one process?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Advantage: speed if you can decompose a task into parallel independent tasks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Examples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err="1" smtClean="0"/>
              <a:t>Webserver</a:t>
            </a:r>
            <a:r>
              <a:rPr lang="en-US" sz="2000" kern="0" dirty="0" smtClean="0"/>
              <a:t>: multiple requests to cater to.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Web browser: multiple objects loading simultaneously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strike="sngStrike" kern="0" dirty="0" smtClean="0"/>
              <a:t>Assignment 4: quickly cracking a hash of a password?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Encoding multiple blocks simultaneously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/>
              <a:t>Almost everything today can be broken into parallel tasks.</a:t>
            </a: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Thread Priorities: General Strategies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Threads that have more to do should get lower priority</a:t>
            </a:r>
          </a:p>
          <a:p>
            <a:r>
              <a:rPr lang="en-US" sz="2400" dirty="0"/>
              <a:t>Counterintuitive</a:t>
            </a:r>
          </a:p>
          <a:p>
            <a:r>
              <a:rPr lang="en-US" sz="2400" dirty="0"/>
              <a:t>Cut to head of line for short tasks</a:t>
            </a:r>
          </a:p>
          <a:p>
            <a:r>
              <a:rPr lang="en-US" sz="2400" dirty="0"/>
              <a:t>Give your I/O-bound threads high priority</a:t>
            </a:r>
          </a:p>
          <a:p>
            <a:pPr lvl="1"/>
            <a:r>
              <a:rPr lang="en-US" sz="2400" dirty="0"/>
              <a:t>Wake up, immediately process data, go back to waiting for I/O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Thread interruption</a:t>
            </a:r>
            <a:endParaRPr lang="en-U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Threads</a:t>
            </a:r>
            <a:r>
              <a:rPr lang="en-US" sz="2400" dirty="0" smtClean="0"/>
              <a:t> execution exits when the run() method returns</a:t>
            </a:r>
          </a:p>
          <a:p>
            <a:r>
              <a:rPr lang="en-US" sz="2400" dirty="0" smtClean="0"/>
              <a:t>Or if it throws an exception that is not handled in the run() method</a:t>
            </a:r>
          </a:p>
          <a:p>
            <a:r>
              <a:rPr lang="en-US" sz="2400" dirty="0" smtClean="0"/>
              <a:t>What if you want to interrupt a running Thread?</a:t>
            </a:r>
          </a:p>
          <a:p>
            <a:r>
              <a:rPr lang="en-US" sz="2400" dirty="0" err="1" smtClean="0"/>
              <a:t>Thread.interrupt</a:t>
            </a:r>
            <a:r>
              <a:rPr lang="en-US" sz="2400" dirty="0" smtClean="0"/>
              <a:t>() --- call interrupts a Thread</a:t>
            </a:r>
          </a:p>
          <a:p>
            <a:pPr lvl="1"/>
            <a:r>
              <a:rPr lang="en-US" sz="2000" dirty="0" smtClean="0"/>
              <a:t>Sets a interrupt flag for the Thread object!</a:t>
            </a:r>
          </a:p>
          <a:p>
            <a:pPr lvl="1"/>
            <a:r>
              <a:rPr lang="en-US" sz="2000" dirty="0" smtClean="0"/>
              <a:t>How does a Thread check whether the flag is checked?</a:t>
            </a:r>
          </a:p>
          <a:p>
            <a:pPr lvl="1"/>
            <a:r>
              <a:rPr lang="en-US" sz="2000" dirty="0" err="1" smtClean="0"/>
              <a:t>Thread.currentThread.isInterrupted</a:t>
            </a:r>
            <a:r>
              <a:rPr lang="en-US" sz="2000" dirty="0" smtClean="0"/>
              <a:t>()?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587"/>
          </a:xfrm>
        </p:spPr>
        <p:txBody>
          <a:bodyPr/>
          <a:lstStyle/>
          <a:p>
            <a:pPr>
              <a:buNone/>
            </a:pPr>
            <a:r>
              <a:rPr lang="en-US" sz="2000" i="1" dirty="0" smtClean="0"/>
              <a:t>while (!</a:t>
            </a:r>
            <a:r>
              <a:rPr lang="en-US" sz="2000" i="1" dirty="0" err="1" smtClean="0"/>
              <a:t>Thread.currentThread().isInterrupted</a:t>
            </a:r>
            <a:r>
              <a:rPr lang="en-US" sz="2000" i="1" dirty="0" smtClean="0"/>
              <a:t>())</a:t>
            </a:r>
          </a:p>
          <a:p>
            <a:pPr>
              <a:buNone/>
            </a:pPr>
            <a:r>
              <a:rPr lang="en-US" sz="2000" i="1" dirty="0" smtClean="0"/>
              <a:t>{ …do something ….}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What if the Thread is sleeping or blocked?</a:t>
            </a:r>
          </a:p>
          <a:p>
            <a:pPr>
              <a:buNone/>
            </a:pPr>
            <a:r>
              <a:rPr lang="en-US" sz="2000" dirty="0" smtClean="0"/>
              <a:t>Solution: </a:t>
            </a:r>
            <a:r>
              <a:rPr lang="en-US" sz="2000" b="1" i="1" dirty="0" smtClean="0"/>
              <a:t>catch </a:t>
            </a:r>
            <a:r>
              <a:rPr lang="en-US" sz="2000" b="1" i="1" dirty="0" err="1" smtClean="0"/>
              <a:t>InterruptedException</a:t>
            </a:r>
            <a:r>
              <a:rPr lang="en-US" sz="2000" dirty="0" smtClean="0"/>
              <a:t>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i="1" dirty="0" smtClean="0"/>
              <a:t>try { </a:t>
            </a:r>
            <a:r>
              <a:rPr lang="en-US" sz="2000" i="1" dirty="0" err="1" smtClean="0"/>
              <a:t>while(!Thread.currentThread.isInterrupted</a:t>
            </a:r>
            <a:r>
              <a:rPr lang="en-US" sz="2000" i="1" dirty="0" smtClean="0"/>
              <a:t>()) { ..do something…}</a:t>
            </a:r>
          </a:p>
          <a:p>
            <a:pPr>
              <a:buNone/>
            </a:pPr>
            <a:r>
              <a:rPr lang="en-US" sz="2000" i="1" dirty="0" err="1" smtClean="0"/>
              <a:t>catch(InterruptedException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</a:t>
            </a:r>
            <a:r>
              <a:rPr lang="en-US" sz="2000" i="1" dirty="0" smtClean="0"/>
              <a:t>) { //thread interrupted during sleep or wait}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When interrupted, interrupt flag is set and the Thread is woken up!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800" dirty="0"/>
              <a:t>Race Conditions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400" dirty="0"/>
              <a:t>Two threads are simultaneously modifying a single object</a:t>
            </a:r>
          </a:p>
          <a:p>
            <a:pPr>
              <a:spcAft>
                <a:spcPts val="300"/>
              </a:spcAft>
            </a:pPr>
            <a:r>
              <a:rPr lang="en-US" sz="2400" dirty="0"/>
              <a:t>Both threads “race” to store their value</a:t>
            </a:r>
          </a:p>
          <a:p>
            <a:pPr>
              <a:spcAft>
                <a:spcPts val="300"/>
              </a:spcAft>
            </a:pPr>
            <a:r>
              <a:rPr lang="en-US" sz="2400" dirty="0"/>
              <a:t>In the end, the last one there “wins the race”</a:t>
            </a:r>
          </a:p>
          <a:p>
            <a:pPr>
              <a:spcAft>
                <a:spcPts val="300"/>
              </a:spcAft>
            </a:pPr>
            <a:r>
              <a:rPr lang="en-US" sz="2400" dirty="0"/>
              <a:t>(Actually, both lose)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Race Condition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884" y="1828800"/>
            <a:ext cx="8698116" cy="4114800"/>
          </a:xfrm>
        </p:spPr>
        <p:txBody>
          <a:bodyPr/>
          <a:lstStyle/>
          <a:p>
            <a:pPr>
              <a:buFontTx/>
              <a:buNone/>
            </a:pPr>
            <a:endParaRPr lang="en-US" sz="2400" b="1" dirty="0" smtClean="0">
              <a:latin typeface="Courier New" pitchFamily="-110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-110" charset="0"/>
            </a:endParaRPr>
          </a:p>
          <a:p>
            <a:pPr>
              <a:buFontTx/>
              <a:buNone/>
            </a:pPr>
            <a:endParaRPr lang="en-US" sz="2400" dirty="0" smtClean="0">
              <a:latin typeface="Courier New" pitchFamily="-110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Courier New" pitchFamily="-110" charset="0"/>
              </a:rPr>
              <a:t>Lets take an example in eclipse to illustrate this</a:t>
            </a:r>
            <a:endParaRPr lang="en-US" sz="2400" dirty="0">
              <a:latin typeface="Courier New" pitchFamily="-110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Lifecycle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463550" y="2063750"/>
            <a:ext cx="2501900" cy="13589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Born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4724400" y="3276600"/>
            <a:ext cx="609600" cy="990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5105400" y="3429000"/>
            <a:ext cx="609600" cy="990600"/>
          </a:xfrm>
          <a:prstGeom prst="line">
            <a:avLst/>
          </a:prstGeom>
          <a:noFill/>
          <a:ln w="50800">
            <a:solidFill>
              <a:srgbClr val="00CC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321550" y="1454150"/>
            <a:ext cx="1511300" cy="5092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Blocked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3587750" y="3130550"/>
            <a:ext cx="2273300" cy="13589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Runnable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463550" y="5187950"/>
            <a:ext cx="2501900" cy="13589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Dead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752600" y="3505200"/>
            <a:ext cx="0" cy="1677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Arc 11"/>
          <p:cNvSpPr>
            <a:spLocks/>
          </p:cNvSpPr>
          <p:nvPr/>
        </p:nvSpPr>
        <p:spPr bwMode="auto">
          <a:xfrm>
            <a:off x="4649788" y="4572000"/>
            <a:ext cx="2743200" cy="1600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2971800" y="28956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65125" y="3992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stop()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260725" y="2620963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start()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2422525" y="4373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stop()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3587750" y="1225550"/>
            <a:ext cx="143510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Active</a:t>
            </a:r>
          </a:p>
        </p:txBody>
      </p:sp>
      <p:sp>
        <p:nvSpPr>
          <p:cNvPr id="50194" name="Arc 18"/>
          <p:cNvSpPr>
            <a:spLocks/>
          </p:cNvSpPr>
          <p:nvPr/>
        </p:nvSpPr>
        <p:spPr bwMode="auto">
          <a:xfrm>
            <a:off x="4497388" y="4724400"/>
            <a:ext cx="2743200" cy="1600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5394325" y="5364163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block on I/O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4860925" y="6126163"/>
            <a:ext cx="1503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I/O available</a:t>
            </a: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4343400" y="1981200"/>
            <a:ext cx="304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4495800" y="1981200"/>
            <a:ext cx="304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3794125" y="216376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JVM</a:t>
            </a:r>
          </a:p>
        </p:txBody>
      </p:sp>
      <p:sp>
        <p:nvSpPr>
          <p:cNvPr id="50200" name="Arc 24"/>
          <p:cNvSpPr>
            <a:spLocks/>
          </p:cNvSpPr>
          <p:nvPr/>
        </p:nvSpPr>
        <p:spPr bwMode="auto">
          <a:xfrm rot="10800000">
            <a:off x="4876800" y="1752600"/>
            <a:ext cx="2667000" cy="25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1" name="Arc 25"/>
          <p:cNvSpPr>
            <a:spLocks/>
          </p:cNvSpPr>
          <p:nvPr/>
        </p:nvSpPr>
        <p:spPr bwMode="auto">
          <a:xfrm rot="10800000">
            <a:off x="5410200" y="1905000"/>
            <a:ext cx="2286000" cy="1295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5622925" y="1401763"/>
            <a:ext cx="125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sleep(500)</a:t>
            </a: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6308725" y="2011363"/>
            <a:ext cx="103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/>
              <a:t>wake up</a:t>
            </a:r>
          </a:p>
        </p:txBody>
      </p:sp>
      <p:sp>
        <p:nvSpPr>
          <p:cNvPr id="50204" name="Arc 28"/>
          <p:cNvSpPr>
            <a:spLocks/>
          </p:cNvSpPr>
          <p:nvPr/>
        </p:nvSpPr>
        <p:spPr bwMode="auto">
          <a:xfrm rot="10800000">
            <a:off x="5791200" y="2895600"/>
            <a:ext cx="1600200" cy="533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5" name="Arc 29"/>
          <p:cNvSpPr>
            <a:spLocks/>
          </p:cNvSpPr>
          <p:nvPr/>
        </p:nvSpPr>
        <p:spPr bwMode="auto">
          <a:xfrm rot="10800000">
            <a:off x="5867400" y="3124200"/>
            <a:ext cx="1600200" cy="533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22925" y="27955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suspend()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08725" y="317658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resume()</a:t>
            </a:r>
          </a:p>
        </p:txBody>
      </p:sp>
      <p:sp>
        <p:nvSpPr>
          <p:cNvPr id="50208" name="Arc 32"/>
          <p:cNvSpPr>
            <a:spLocks/>
          </p:cNvSpPr>
          <p:nvPr/>
        </p:nvSpPr>
        <p:spPr bwMode="auto">
          <a:xfrm>
            <a:off x="5792788" y="3962400"/>
            <a:ext cx="1600200" cy="5334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9" name="Arc 33"/>
          <p:cNvSpPr>
            <a:spLocks/>
          </p:cNvSpPr>
          <p:nvPr/>
        </p:nvSpPr>
        <p:spPr bwMode="auto">
          <a:xfrm>
            <a:off x="5716588" y="4191000"/>
            <a:ext cx="1600200" cy="5334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0" name="Rectangle 34"/>
          <p:cNvSpPr>
            <a:spLocks noChangeArrowheads="1"/>
          </p:cNvSpPr>
          <p:nvPr/>
        </p:nvSpPr>
        <p:spPr bwMode="auto">
          <a:xfrm>
            <a:off x="6232525" y="4090988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wait</a:t>
            </a:r>
          </a:p>
        </p:txBody>
      </p:sp>
      <p:sp>
        <p:nvSpPr>
          <p:cNvPr id="50211" name="Rectangle 35"/>
          <p:cNvSpPr>
            <a:spLocks noChangeArrowheads="1"/>
          </p:cNvSpPr>
          <p:nvPr/>
        </p:nvSpPr>
        <p:spPr bwMode="auto">
          <a:xfrm>
            <a:off x="6384925" y="47005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/>
              <a:t>notify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Threads and running processes</a:t>
            </a:r>
            <a:endParaRPr lang="en-US" sz="2800" i="1" dirty="0" smtClean="0"/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9669" y="1349375"/>
            <a:ext cx="6600825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Creating Threads: </a:t>
            </a:r>
            <a:r>
              <a:rPr lang="en-US" sz="2800" b="1" dirty="0" smtClean="0"/>
              <a:t>extend</a:t>
            </a:r>
            <a:r>
              <a:rPr lang="en-US" sz="2800" dirty="0" smtClean="0"/>
              <a:t> the Thread class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42517"/>
            <a:ext cx="8153400" cy="5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/>
              <a:t>Thread is a basic class which provides two methods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void start()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Creates a new thread and makes it </a:t>
            </a:r>
            <a:r>
              <a:rPr lang="en-US" sz="2000" kern="0" dirty="0" err="1" smtClean="0">
                <a:latin typeface="+mn-lt"/>
              </a:rPr>
              <a:t>runnable</a:t>
            </a: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void run()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/>
              <a:t>A new Thread begins its life inside this method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public class A extends Thread {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p</a:t>
            </a:r>
            <a:r>
              <a:rPr lang="en-US" sz="2000" kern="0" dirty="0" smtClean="0">
                <a:latin typeface="+mn-lt"/>
              </a:rPr>
              <a:t>ublic A() { … constructor…}</a:t>
            </a:r>
            <a:endParaRPr lang="en-US" sz="2000" kern="0" dirty="0" smtClean="0"/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	p</a:t>
            </a:r>
            <a:r>
              <a:rPr lang="en-US" sz="2000" kern="0" dirty="0" smtClean="0">
                <a:latin typeface="+mn-lt"/>
              </a:rPr>
              <a:t>ublic void run() {…</a:t>
            </a:r>
            <a:r>
              <a:rPr lang="en-US" sz="2000" kern="0" dirty="0" smtClean="0"/>
              <a:t>method that will run in the thread….}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000" kern="0" dirty="0" smtClean="0"/>
              <a:t>}</a:t>
            </a: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A45E-83C4-4F49-BAE7-ADDD0F210FE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Lets take a concrete example in eclipse</a:t>
            </a:r>
            <a:endParaRPr lang="en-US" sz="2800" i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42517"/>
            <a:ext cx="8153400" cy="547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/>
              <a:t>Application:  </a:t>
            </a:r>
            <a:r>
              <a:rPr lang="en-US" sz="2400" kern="0" dirty="0" smtClean="0">
                <a:latin typeface="+mn-lt"/>
              </a:rPr>
              <a:t>Provide parallel addition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400" kern="0" dirty="0" smtClean="0"/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>
                <a:latin typeface="+mn-lt"/>
              </a:rPr>
              <a:t>Input: array of integers  a[1,…,</a:t>
            </a:r>
            <a:r>
              <a:rPr lang="en-US" sz="2400" kern="0" dirty="0" err="1" smtClean="0">
                <a:latin typeface="+mn-lt"/>
              </a:rPr>
              <a:t>k</a:t>
            </a:r>
            <a:r>
              <a:rPr lang="en-US" sz="2400" kern="0" dirty="0" smtClean="0">
                <a:latin typeface="+mn-lt"/>
              </a:rPr>
              <a:t>]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/>
              <a:t>Divide array into segments and in parallel add segments of the array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4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/>
              <a:t>For example: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>
                <a:latin typeface="+mn-lt"/>
              </a:rPr>
              <a:t>Thread 1: add a[1:k/2]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err="1" smtClean="0"/>
              <a:t>Theads</a:t>
            </a:r>
            <a:r>
              <a:rPr lang="en-US" sz="2400" kern="0" dirty="0" smtClean="0"/>
              <a:t> 2: add a[k/2:k]</a:t>
            </a: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r>
              <a:rPr lang="en-US" sz="2400" kern="0" dirty="0" smtClean="0">
                <a:latin typeface="+mn-lt"/>
              </a:rPr>
              <a:t>Add both of them </a:t>
            </a:r>
            <a:r>
              <a:rPr lang="en-US" sz="2400" kern="0" dirty="0" smtClean="0"/>
              <a:t>together</a:t>
            </a:r>
            <a:endParaRPr lang="en-US" sz="24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tabLst>
                <a:tab pos="3657600" algn="l"/>
              </a:tabLst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7200" y="2347269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292600" y="2347269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0640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09600" y="1524000"/>
            <a:ext cx="1447800" cy="2286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09600" y="1524000"/>
            <a:ext cx="1447800" cy="2286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2057400" y="3200400"/>
            <a:ext cx="35814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sz="2800" dirty="0"/>
              <a:t>Thread Creation Diagram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77800" y="2386013"/>
            <a:ext cx="36068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Thread t = new BThread();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t.start();</a:t>
            </a:r>
          </a:p>
          <a:p>
            <a:pPr algn="ctr"/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pPr algn="ctr"/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doMoreStuff();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22388" y="15843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A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292600" y="2540000"/>
            <a:ext cx="4140200" cy="41402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BThread()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start()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// create thread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  <a:p>
            <a:endParaRPr lang="en-US" sz="1800">
              <a:solidFill>
                <a:schemeClr val="bg2"/>
              </a:solidFill>
              <a:latin typeface="Courier New" pitchFamily="-110" charset="0"/>
            </a:endParaRP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void run() {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	doSomething();</a:t>
            </a:r>
          </a:p>
          <a:p>
            <a:r>
              <a:rPr lang="en-US" sz="1800">
                <a:solidFill>
                  <a:schemeClr val="bg2"/>
                </a:solidFill>
                <a:latin typeface="Courier New" pitchFamily="-110" charset="0"/>
              </a:rPr>
              <a:t>}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97400" y="1660525"/>
            <a:ext cx="481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Object BThread (extends Thread) 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09600" y="1524000"/>
            <a:ext cx="1447800" cy="2286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057400" y="3200400"/>
            <a:ext cx="35814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209800" y="3733800"/>
            <a:ext cx="3200400" cy="304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5410200" y="3200400"/>
            <a:ext cx="228600" cy="533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3879</TotalTime>
  <Words>1203</Words>
  <Application>Microsoft Macintosh PowerPoint</Application>
  <PresentationFormat>On-screen Show (4:3)</PresentationFormat>
  <Paragraphs>324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Concurrent Programming</vt:lpstr>
      <vt:lpstr>Threads and running processes</vt:lpstr>
      <vt:lpstr>Creating Threads: extend the Thread class</vt:lpstr>
      <vt:lpstr>Lets take a concrete example in eclipse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Thread Creation Diagram</vt:lpstr>
      <vt:lpstr>Another way of creating Threads: Runnable interface</vt:lpstr>
      <vt:lpstr>Example of using the Runnable interface</vt:lpstr>
      <vt:lpstr>Blocking Threads</vt:lpstr>
      <vt:lpstr>Thread Scheduling</vt:lpstr>
      <vt:lpstr>Thread Starvation</vt:lpstr>
      <vt:lpstr>Thread Priorities: General Strategies</vt:lpstr>
      <vt:lpstr>Thread interruption</vt:lpstr>
      <vt:lpstr>Example</vt:lpstr>
      <vt:lpstr>Race Conditions</vt:lpstr>
      <vt:lpstr>Race Condition Example</vt:lpstr>
      <vt:lpstr>Thread Lifecycle</vt:lpstr>
    </vt:vector>
  </TitlesOfParts>
  <Company>University of Arkansas, Fayetteville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Nilanjan Banerjee</dc:creator>
  <cp:lastModifiedBy>Richard Chang</cp:lastModifiedBy>
  <cp:revision>53</cp:revision>
  <dcterms:created xsi:type="dcterms:W3CDTF">2010-10-26T02:21:36Z</dcterms:created>
  <dcterms:modified xsi:type="dcterms:W3CDTF">2013-11-12T13:35:52Z</dcterms:modified>
</cp:coreProperties>
</file>