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sldIdLst>
    <p:sldId id="256" r:id="rId2"/>
    <p:sldId id="260" r:id="rId3"/>
    <p:sldId id="257" r:id="rId4"/>
    <p:sldId id="261" r:id="rId5"/>
    <p:sldId id="262" r:id="rId6"/>
    <p:sldId id="263" r:id="rId7"/>
    <p:sldId id="264" r:id="rId8"/>
    <p:sldId id="265" r:id="rId9"/>
    <p:sldId id="266" r:id="rId10"/>
    <p:sldId id="267" r:id="rId11"/>
    <p:sldId id="268" r:id="rId12"/>
    <p:sldId id="269" r:id="rId13"/>
    <p:sldId id="284" r:id="rId14"/>
    <p:sldId id="285" r:id="rId15"/>
    <p:sldId id="270" r:id="rId16"/>
    <p:sldId id="259" r:id="rId17"/>
    <p:sldId id="258" r:id="rId18"/>
    <p:sldId id="271" r:id="rId19"/>
    <p:sldId id="282" r:id="rId20"/>
    <p:sldId id="276" r:id="rId21"/>
    <p:sldId id="272" r:id="rId22"/>
    <p:sldId id="273" r:id="rId23"/>
    <p:sldId id="274" r:id="rId24"/>
    <p:sldId id="275" r:id="rId25"/>
    <p:sldId id="277" r:id="rId26"/>
    <p:sldId id="279" r:id="rId27"/>
    <p:sldId id="280" r:id="rId28"/>
    <p:sldId id="278" r:id="rId29"/>
    <p:sldId id="281" r:id="rId30"/>
    <p:sldId id="283" r:id="rId31"/>
  </p:sldIdLst>
  <p:sldSz cx="9144000" cy="6858000" type="screen4x3"/>
  <p:notesSz cx="6991350" cy="92821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691" autoAdjust="0"/>
  </p:normalViewPr>
  <p:slideViewPr>
    <p:cSldViewPr snapToGrid="0" snapToObjects="1">
      <p:cViewPr>
        <p:scale>
          <a:sx n="90" d="100"/>
          <a:sy n="90" d="100"/>
        </p:scale>
        <p:origin x="-127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 name="PlaceHolder 1"/>
          <p:cNvSpPr>
            <a:spLocks noGrp="1"/>
          </p:cNvSpPr>
          <p:nvPr>
            <p:ph type="body"/>
          </p:nvPr>
        </p:nvSpPr>
        <p:spPr>
          <a:xfrm>
            <a:off x="777240" y="4777560"/>
            <a:ext cx="6217560" cy="4525920"/>
          </a:xfrm>
          <a:prstGeom prst="rect">
            <a:avLst/>
          </a:prstGeom>
        </p:spPr>
        <p:txBody>
          <a:bodyPr lIns="0" tIns="0" rIns="0" bIns="0"/>
          <a:lstStyle/>
          <a:p>
            <a:r>
              <a:rPr lang="en-US" sz="2000">
                <a:latin typeface="Arial"/>
              </a:rPr>
              <a:t>Click to edit the notes format</a:t>
            </a:r>
            <a:endParaRPr/>
          </a:p>
        </p:txBody>
      </p:sp>
      <p:sp>
        <p:nvSpPr>
          <p:cNvPr id="40" name="PlaceHolder 2"/>
          <p:cNvSpPr>
            <a:spLocks noGrp="1"/>
          </p:cNvSpPr>
          <p:nvPr>
            <p:ph type="hdr"/>
          </p:nvPr>
        </p:nvSpPr>
        <p:spPr>
          <a:xfrm>
            <a:off x="0" y="0"/>
            <a:ext cx="3372840" cy="502560"/>
          </a:xfrm>
          <a:prstGeom prst="rect">
            <a:avLst/>
          </a:prstGeom>
        </p:spPr>
        <p:txBody>
          <a:bodyPr lIns="0" tIns="0" rIns="0" bIns="0"/>
          <a:lstStyle/>
          <a:p>
            <a:r>
              <a:rPr lang="en-US" sz="1400">
                <a:latin typeface="Times New Roman"/>
              </a:rPr>
              <a:t>&lt;header&gt;</a:t>
            </a:r>
            <a:endParaRPr/>
          </a:p>
        </p:txBody>
      </p:sp>
      <p:sp>
        <p:nvSpPr>
          <p:cNvPr id="41" name="PlaceHolder 3"/>
          <p:cNvSpPr>
            <a:spLocks noGrp="1"/>
          </p:cNvSpPr>
          <p:nvPr>
            <p:ph type="dt"/>
          </p:nvPr>
        </p:nvSpPr>
        <p:spPr>
          <a:xfrm>
            <a:off x="4399200" y="0"/>
            <a:ext cx="3372840" cy="502560"/>
          </a:xfrm>
          <a:prstGeom prst="rect">
            <a:avLst/>
          </a:prstGeom>
        </p:spPr>
        <p:txBody>
          <a:bodyPr lIns="0" tIns="0" rIns="0" bIns="0"/>
          <a:lstStyle/>
          <a:p>
            <a:pPr algn="r"/>
            <a:r>
              <a:rPr lang="en-US" sz="1400">
                <a:latin typeface="Times New Roman"/>
              </a:rPr>
              <a:t>&lt;date/time&gt;</a:t>
            </a:r>
            <a:endParaRPr/>
          </a:p>
        </p:txBody>
      </p:sp>
      <p:sp>
        <p:nvSpPr>
          <p:cNvPr id="42" name="PlaceHolder 4"/>
          <p:cNvSpPr>
            <a:spLocks noGrp="1"/>
          </p:cNvSpPr>
          <p:nvPr>
            <p:ph type="ftr"/>
          </p:nvPr>
        </p:nvSpPr>
        <p:spPr>
          <a:xfrm>
            <a:off x="0" y="9555480"/>
            <a:ext cx="3372840" cy="502560"/>
          </a:xfrm>
          <a:prstGeom prst="rect">
            <a:avLst/>
          </a:prstGeom>
        </p:spPr>
        <p:txBody>
          <a:bodyPr lIns="0" tIns="0" rIns="0" bIns="0" anchor="b"/>
          <a:lstStyle/>
          <a:p>
            <a:r>
              <a:rPr lang="en-US" sz="1400">
                <a:latin typeface="Times New Roman"/>
              </a:rPr>
              <a:t>&lt;footer&gt;</a:t>
            </a:r>
            <a:endParaRPr/>
          </a:p>
        </p:txBody>
      </p:sp>
      <p:sp>
        <p:nvSpPr>
          <p:cNvPr id="43" name="PlaceHolder 5"/>
          <p:cNvSpPr>
            <a:spLocks noGrp="1"/>
          </p:cNvSpPr>
          <p:nvPr>
            <p:ph type="sldNum"/>
          </p:nvPr>
        </p:nvSpPr>
        <p:spPr>
          <a:xfrm>
            <a:off x="4399200" y="9555480"/>
            <a:ext cx="3372840" cy="502560"/>
          </a:xfrm>
          <a:prstGeom prst="rect">
            <a:avLst/>
          </a:prstGeom>
        </p:spPr>
        <p:txBody>
          <a:bodyPr lIns="0" tIns="0" rIns="0" bIns="0" anchor="b"/>
          <a:lstStyle/>
          <a:p>
            <a:pPr algn="r"/>
            <a:fld id="{B6483437-41FE-4E8B-84DB-733BD660BBB2}" type="slidenum">
              <a:rPr lang="en-US" sz="1400">
                <a:latin typeface="Times New Roman"/>
              </a:rPr>
              <a:t>‹#›</a:t>
            </a:fld>
            <a:endParaRPr/>
          </a:p>
        </p:txBody>
      </p:sp>
    </p:spTree>
    <p:extLst>
      <p:ext uri="{BB962C8B-B14F-4D97-AF65-F5344CB8AC3E}">
        <p14:creationId xmlns:p14="http://schemas.microsoft.com/office/powerpoint/2010/main" val="41445848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PlaceHolder 1"/>
          <p:cNvSpPr>
            <a:spLocks noGrp="1"/>
          </p:cNvSpPr>
          <p:nvPr>
            <p:ph type="body"/>
          </p:nvPr>
        </p:nvSpPr>
        <p:spPr>
          <a:xfrm>
            <a:off x="698400" y="4408560"/>
            <a:ext cx="5594040" cy="4176360"/>
          </a:xfrm>
          <a:prstGeom prst="rect">
            <a:avLst/>
          </a:prstGeom>
        </p:spPr>
        <p:txBody>
          <a:bodyPr lIns="90000" tIns="45000" rIns="90000" bIns="45000"/>
          <a:lstStyle/>
          <a:p>
            <a:pPr>
              <a:lnSpc>
                <a:spcPct val="90000"/>
              </a:lnSpc>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27" name="PlaceHolder 2"/>
          <p:cNvSpPr>
            <a:spLocks noGrp="1"/>
          </p:cNvSpPr>
          <p:nvPr>
            <p:ph type="body"/>
          </p:nvPr>
        </p:nvSpPr>
        <p:spPr>
          <a:xfrm>
            <a:off x="549360" y="1600200"/>
            <a:ext cx="8042040" cy="2071440"/>
          </a:xfrm>
          <a:prstGeom prst="rect">
            <a:avLst/>
          </a:prstGeom>
        </p:spPr>
        <p:txBody>
          <a:bodyPr lIns="0" tIns="0" rIns="0" bIns="0"/>
          <a:lstStyle/>
          <a:p>
            <a:endParaRPr/>
          </a:p>
        </p:txBody>
      </p:sp>
      <p:sp>
        <p:nvSpPr>
          <p:cNvPr id="28" name="PlaceHolder 3"/>
          <p:cNvSpPr>
            <a:spLocks noGrp="1"/>
          </p:cNvSpPr>
          <p:nvPr>
            <p:ph type="body"/>
          </p:nvPr>
        </p:nvSpPr>
        <p:spPr>
          <a:xfrm>
            <a:off x="549360" y="3868920"/>
            <a:ext cx="8042040" cy="20714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30" name="PlaceHolder 2"/>
          <p:cNvSpPr>
            <a:spLocks noGrp="1"/>
          </p:cNvSpPr>
          <p:nvPr>
            <p:ph type="body"/>
          </p:nvPr>
        </p:nvSpPr>
        <p:spPr>
          <a:xfrm>
            <a:off x="549360" y="1600200"/>
            <a:ext cx="3924360" cy="2071440"/>
          </a:xfrm>
          <a:prstGeom prst="rect">
            <a:avLst/>
          </a:prstGeom>
        </p:spPr>
        <p:txBody>
          <a:bodyPr lIns="0" tIns="0" rIns="0" bIns="0"/>
          <a:lstStyle/>
          <a:p>
            <a:endParaRPr/>
          </a:p>
        </p:txBody>
      </p:sp>
      <p:sp>
        <p:nvSpPr>
          <p:cNvPr id="31" name="PlaceHolder 3"/>
          <p:cNvSpPr>
            <a:spLocks noGrp="1"/>
          </p:cNvSpPr>
          <p:nvPr>
            <p:ph type="body"/>
          </p:nvPr>
        </p:nvSpPr>
        <p:spPr>
          <a:xfrm>
            <a:off x="4670280" y="1600200"/>
            <a:ext cx="3924360" cy="2071440"/>
          </a:xfrm>
          <a:prstGeom prst="rect">
            <a:avLst/>
          </a:prstGeom>
        </p:spPr>
        <p:txBody>
          <a:bodyPr lIns="0" tIns="0" rIns="0" bIns="0"/>
          <a:lstStyle/>
          <a:p>
            <a:endParaRPr/>
          </a:p>
        </p:txBody>
      </p:sp>
      <p:sp>
        <p:nvSpPr>
          <p:cNvPr id="32" name="PlaceHolder 4"/>
          <p:cNvSpPr>
            <a:spLocks noGrp="1"/>
          </p:cNvSpPr>
          <p:nvPr>
            <p:ph type="body"/>
          </p:nvPr>
        </p:nvSpPr>
        <p:spPr>
          <a:xfrm>
            <a:off x="4670280" y="3868920"/>
            <a:ext cx="3924360" cy="2071440"/>
          </a:xfrm>
          <a:prstGeom prst="rect">
            <a:avLst/>
          </a:prstGeom>
        </p:spPr>
        <p:txBody>
          <a:bodyPr lIns="0" tIns="0" rIns="0" bIns="0"/>
          <a:lstStyle/>
          <a:p>
            <a:endParaRPr/>
          </a:p>
        </p:txBody>
      </p:sp>
      <p:sp>
        <p:nvSpPr>
          <p:cNvPr id="33" name="PlaceHolder 5"/>
          <p:cNvSpPr>
            <a:spLocks noGrp="1"/>
          </p:cNvSpPr>
          <p:nvPr>
            <p:ph type="body"/>
          </p:nvPr>
        </p:nvSpPr>
        <p:spPr>
          <a:xfrm>
            <a:off x="549360" y="3868920"/>
            <a:ext cx="3924360" cy="20714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35" name="PlaceHolder 2"/>
          <p:cNvSpPr>
            <a:spLocks noGrp="1"/>
          </p:cNvSpPr>
          <p:nvPr>
            <p:ph type="body"/>
          </p:nvPr>
        </p:nvSpPr>
        <p:spPr>
          <a:xfrm>
            <a:off x="549360" y="1600200"/>
            <a:ext cx="8042040" cy="4343040"/>
          </a:xfrm>
          <a:prstGeom prst="rect">
            <a:avLst/>
          </a:prstGeom>
        </p:spPr>
        <p:txBody>
          <a:bodyPr lIns="0" tIns="0" rIns="0" bIns="0"/>
          <a:lstStyle/>
          <a:p>
            <a:endParaRPr/>
          </a:p>
        </p:txBody>
      </p:sp>
      <p:sp>
        <p:nvSpPr>
          <p:cNvPr id="36" name="PlaceHolder 3"/>
          <p:cNvSpPr>
            <a:spLocks noGrp="1"/>
          </p:cNvSpPr>
          <p:nvPr>
            <p:ph type="body"/>
          </p:nvPr>
        </p:nvSpPr>
        <p:spPr>
          <a:xfrm>
            <a:off x="549360" y="1600200"/>
            <a:ext cx="8042040" cy="4343040"/>
          </a:xfrm>
          <a:prstGeom prst="rect">
            <a:avLst/>
          </a:prstGeom>
        </p:spPr>
        <p:txBody>
          <a:bodyPr lIns="0" tIns="0" rIns="0" bIns="0"/>
          <a:lstStyle/>
          <a:p>
            <a:endParaRPr/>
          </a:p>
        </p:txBody>
      </p:sp>
      <p:pic>
        <p:nvPicPr>
          <p:cNvPr id="37" name="Picture 36"/>
          <p:cNvPicPr/>
          <p:nvPr/>
        </p:nvPicPr>
        <p:blipFill>
          <a:blip r:embed="rId2"/>
          <a:stretch>
            <a:fillRect/>
          </a:stretch>
        </p:blipFill>
        <p:spPr>
          <a:xfrm>
            <a:off x="1848600" y="1600200"/>
            <a:ext cx="5443200" cy="4343040"/>
          </a:xfrm>
          <a:prstGeom prst="rect">
            <a:avLst/>
          </a:prstGeom>
          <a:ln>
            <a:noFill/>
          </a:ln>
        </p:spPr>
      </p:pic>
      <p:pic>
        <p:nvPicPr>
          <p:cNvPr id="38" name="Picture 37"/>
          <p:cNvPicPr/>
          <p:nvPr/>
        </p:nvPicPr>
        <p:blipFill>
          <a:blip r:embed="rId2"/>
          <a:stretch>
            <a:fillRect/>
          </a:stretch>
        </p:blipFill>
        <p:spPr>
          <a:xfrm>
            <a:off x="1848600" y="1600200"/>
            <a:ext cx="5443200" cy="434304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6" name="PlaceHolder 2"/>
          <p:cNvSpPr>
            <a:spLocks noGrp="1"/>
          </p:cNvSpPr>
          <p:nvPr>
            <p:ph type="subTitle"/>
          </p:nvPr>
        </p:nvSpPr>
        <p:spPr>
          <a:xfrm>
            <a:off x="549360" y="1600200"/>
            <a:ext cx="8042040" cy="434340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8" name="PlaceHolder 2"/>
          <p:cNvSpPr>
            <a:spLocks noGrp="1"/>
          </p:cNvSpPr>
          <p:nvPr>
            <p:ph type="body"/>
          </p:nvPr>
        </p:nvSpPr>
        <p:spPr>
          <a:xfrm>
            <a:off x="549360" y="1600200"/>
            <a:ext cx="8042040" cy="434304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10" name="PlaceHolder 2"/>
          <p:cNvSpPr>
            <a:spLocks noGrp="1"/>
          </p:cNvSpPr>
          <p:nvPr>
            <p:ph type="body"/>
          </p:nvPr>
        </p:nvSpPr>
        <p:spPr>
          <a:xfrm>
            <a:off x="549360" y="1600200"/>
            <a:ext cx="3924360" cy="4343040"/>
          </a:xfrm>
          <a:prstGeom prst="rect">
            <a:avLst/>
          </a:prstGeom>
        </p:spPr>
        <p:txBody>
          <a:bodyPr lIns="0" tIns="0" rIns="0" bIns="0"/>
          <a:lstStyle/>
          <a:p>
            <a:endParaRPr/>
          </a:p>
        </p:txBody>
      </p:sp>
      <p:sp>
        <p:nvSpPr>
          <p:cNvPr id="11" name="PlaceHolder 3"/>
          <p:cNvSpPr>
            <a:spLocks noGrp="1"/>
          </p:cNvSpPr>
          <p:nvPr>
            <p:ph type="body"/>
          </p:nvPr>
        </p:nvSpPr>
        <p:spPr>
          <a:xfrm>
            <a:off x="4670280" y="1600200"/>
            <a:ext cx="3924360" cy="434304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49360" y="107640"/>
            <a:ext cx="8042040" cy="619776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15" name="PlaceHolder 2"/>
          <p:cNvSpPr>
            <a:spLocks noGrp="1"/>
          </p:cNvSpPr>
          <p:nvPr>
            <p:ph type="body"/>
          </p:nvPr>
        </p:nvSpPr>
        <p:spPr>
          <a:xfrm>
            <a:off x="549360" y="1600200"/>
            <a:ext cx="3924360" cy="2071440"/>
          </a:xfrm>
          <a:prstGeom prst="rect">
            <a:avLst/>
          </a:prstGeom>
        </p:spPr>
        <p:txBody>
          <a:bodyPr lIns="0" tIns="0" rIns="0" bIns="0"/>
          <a:lstStyle/>
          <a:p>
            <a:endParaRPr/>
          </a:p>
        </p:txBody>
      </p:sp>
      <p:sp>
        <p:nvSpPr>
          <p:cNvPr id="16" name="PlaceHolder 3"/>
          <p:cNvSpPr>
            <a:spLocks noGrp="1"/>
          </p:cNvSpPr>
          <p:nvPr>
            <p:ph type="body"/>
          </p:nvPr>
        </p:nvSpPr>
        <p:spPr>
          <a:xfrm>
            <a:off x="549360" y="3868920"/>
            <a:ext cx="3924360" cy="2071440"/>
          </a:xfrm>
          <a:prstGeom prst="rect">
            <a:avLst/>
          </a:prstGeom>
        </p:spPr>
        <p:txBody>
          <a:bodyPr lIns="0" tIns="0" rIns="0" bIns="0"/>
          <a:lstStyle/>
          <a:p>
            <a:endParaRPr/>
          </a:p>
        </p:txBody>
      </p:sp>
      <p:sp>
        <p:nvSpPr>
          <p:cNvPr id="17" name="PlaceHolder 4"/>
          <p:cNvSpPr>
            <a:spLocks noGrp="1"/>
          </p:cNvSpPr>
          <p:nvPr>
            <p:ph type="body"/>
          </p:nvPr>
        </p:nvSpPr>
        <p:spPr>
          <a:xfrm>
            <a:off x="4670280" y="1600200"/>
            <a:ext cx="3924360" cy="434304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19" name="PlaceHolder 2"/>
          <p:cNvSpPr>
            <a:spLocks noGrp="1"/>
          </p:cNvSpPr>
          <p:nvPr>
            <p:ph type="body"/>
          </p:nvPr>
        </p:nvSpPr>
        <p:spPr>
          <a:xfrm>
            <a:off x="549360" y="1600200"/>
            <a:ext cx="3924360" cy="4343040"/>
          </a:xfrm>
          <a:prstGeom prst="rect">
            <a:avLst/>
          </a:prstGeom>
        </p:spPr>
        <p:txBody>
          <a:bodyPr lIns="0" tIns="0" rIns="0" bIns="0"/>
          <a:lstStyle/>
          <a:p>
            <a:endParaRPr/>
          </a:p>
        </p:txBody>
      </p:sp>
      <p:sp>
        <p:nvSpPr>
          <p:cNvPr id="20" name="PlaceHolder 3"/>
          <p:cNvSpPr>
            <a:spLocks noGrp="1"/>
          </p:cNvSpPr>
          <p:nvPr>
            <p:ph type="body"/>
          </p:nvPr>
        </p:nvSpPr>
        <p:spPr>
          <a:xfrm>
            <a:off x="4670280" y="1600200"/>
            <a:ext cx="3924360" cy="2071440"/>
          </a:xfrm>
          <a:prstGeom prst="rect">
            <a:avLst/>
          </a:prstGeom>
        </p:spPr>
        <p:txBody>
          <a:bodyPr lIns="0" tIns="0" rIns="0" bIns="0"/>
          <a:lstStyle/>
          <a:p>
            <a:endParaRPr/>
          </a:p>
        </p:txBody>
      </p:sp>
      <p:sp>
        <p:nvSpPr>
          <p:cNvPr id="21" name="PlaceHolder 4"/>
          <p:cNvSpPr>
            <a:spLocks noGrp="1"/>
          </p:cNvSpPr>
          <p:nvPr>
            <p:ph type="body"/>
          </p:nvPr>
        </p:nvSpPr>
        <p:spPr>
          <a:xfrm>
            <a:off x="4670280" y="3868920"/>
            <a:ext cx="3924360" cy="20714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23" name="PlaceHolder 2"/>
          <p:cNvSpPr>
            <a:spLocks noGrp="1"/>
          </p:cNvSpPr>
          <p:nvPr>
            <p:ph type="body"/>
          </p:nvPr>
        </p:nvSpPr>
        <p:spPr>
          <a:xfrm>
            <a:off x="549360" y="1600200"/>
            <a:ext cx="3924360" cy="2071440"/>
          </a:xfrm>
          <a:prstGeom prst="rect">
            <a:avLst/>
          </a:prstGeom>
        </p:spPr>
        <p:txBody>
          <a:bodyPr lIns="0" tIns="0" rIns="0" bIns="0"/>
          <a:lstStyle/>
          <a:p>
            <a:endParaRPr/>
          </a:p>
        </p:txBody>
      </p:sp>
      <p:sp>
        <p:nvSpPr>
          <p:cNvPr id="24" name="PlaceHolder 3"/>
          <p:cNvSpPr>
            <a:spLocks noGrp="1"/>
          </p:cNvSpPr>
          <p:nvPr>
            <p:ph type="body"/>
          </p:nvPr>
        </p:nvSpPr>
        <p:spPr>
          <a:xfrm>
            <a:off x="4670280" y="1600200"/>
            <a:ext cx="3924360" cy="2071440"/>
          </a:xfrm>
          <a:prstGeom prst="rect">
            <a:avLst/>
          </a:prstGeom>
        </p:spPr>
        <p:txBody>
          <a:bodyPr lIns="0" tIns="0" rIns="0" bIns="0"/>
          <a:lstStyle/>
          <a:p>
            <a:endParaRPr/>
          </a:p>
        </p:txBody>
      </p:sp>
      <p:sp>
        <p:nvSpPr>
          <p:cNvPr id="25" name="PlaceHolder 4"/>
          <p:cNvSpPr>
            <a:spLocks noGrp="1"/>
          </p:cNvSpPr>
          <p:nvPr>
            <p:ph type="body"/>
          </p:nvPr>
        </p:nvSpPr>
        <p:spPr>
          <a:xfrm>
            <a:off x="549360" y="3868920"/>
            <a:ext cx="8042040" cy="20714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stretch>
            <a:fillRect/>
          </a:stretch>
        </a:blip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549360" y="107640"/>
            <a:ext cx="8042040" cy="1336680"/>
          </a:xfrm>
          <a:prstGeom prst="rect">
            <a:avLst/>
          </a:prstGeom>
        </p:spPr>
        <p:txBody>
          <a:bodyPr anchor="b"/>
          <a:lstStyle/>
          <a:p>
            <a:pPr algn="ctr">
              <a:lnSpc>
                <a:spcPct val="100000"/>
              </a:lnSpc>
            </a:pPr>
            <a:r>
              <a:rPr lang="en-US" sz="4600">
                <a:solidFill>
                  <a:srgbClr val="2C7C9F"/>
                </a:solidFill>
                <a:latin typeface="News Gothic MT"/>
              </a:rPr>
              <a:t>Click to edit the title text formatClick to edit Master title style</a:t>
            </a:r>
            <a:endParaRPr/>
          </a:p>
        </p:txBody>
      </p:sp>
      <p:sp>
        <p:nvSpPr>
          <p:cNvPr id="6" name="PlaceHolder 2"/>
          <p:cNvSpPr>
            <a:spLocks noGrp="1"/>
          </p:cNvSpPr>
          <p:nvPr>
            <p:ph type="body"/>
          </p:nvPr>
        </p:nvSpPr>
        <p:spPr>
          <a:xfrm>
            <a:off x="549360" y="1600200"/>
            <a:ext cx="8042040" cy="4343040"/>
          </a:xfrm>
          <a:prstGeom prst="rect">
            <a:avLst/>
          </a:prstGeom>
        </p:spPr>
        <p:txBody>
          <a:bodyPr/>
          <a:lstStyle/>
          <a:p>
            <a:pPr>
              <a:buSzPct val="45000"/>
              <a:buFont typeface="StarSymbol"/>
              <a:buChar char=""/>
            </a:pPr>
            <a:r>
              <a:rPr lang="en-US" sz="2400">
                <a:solidFill>
                  <a:srgbClr val="595959"/>
                </a:solidFill>
                <a:latin typeface="News Gothic MT"/>
              </a:rPr>
              <a:t>Click to edit the outline text format</a:t>
            </a:r>
            <a:endParaRPr/>
          </a:p>
          <a:p>
            <a:pPr lvl="1">
              <a:buSzPct val="75000"/>
              <a:buFont typeface="StarSymbol"/>
              <a:buChar char=""/>
            </a:pPr>
            <a:r>
              <a:rPr lang="en-US" sz="2400">
                <a:solidFill>
                  <a:srgbClr val="595959"/>
                </a:solidFill>
                <a:latin typeface="News Gothic MT"/>
              </a:rPr>
              <a:t>Second Outline Level</a:t>
            </a:r>
            <a:endParaRPr/>
          </a:p>
          <a:p>
            <a:pPr lvl="2">
              <a:buSzPct val="45000"/>
              <a:buFont typeface="StarSymbol"/>
              <a:buChar char=""/>
            </a:pPr>
            <a:r>
              <a:rPr lang="en-US" sz="2400">
                <a:solidFill>
                  <a:srgbClr val="595959"/>
                </a:solidFill>
                <a:latin typeface="News Gothic MT"/>
              </a:rPr>
              <a:t>Third Outline Level</a:t>
            </a:r>
            <a:endParaRPr/>
          </a:p>
          <a:p>
            <a:pPr lvl="3">
              <a:buSzPct val="75000"/>
              <a:buFont typeface="StarSymbol"/>
              <a:buChar char=""/>
            </a:pPr>
            <a:r>
              <a:rPr lang="en-US" sz="2400">
                <a:solidFill>
                  <a:srgbClr val="595959"/>
                </a:solidFill>
                <a:latin typeface="News Gothic MT"/>
              </a:rPr>
              <a:t>Fourth Outline Level</a:t>
            </a:r>
            <a:endParaRPr/>
          </a:p>
          <a:p>
            <a:pPr lvl="4">
              <a:buSzPct val="45000"/>
              <a:buFont typeface="StarSymbol"/>
              <a:buChar char=""/>
            </a:pPr>
            <a:r>
              <a:rPr lang="en-US" sz="2400">
                <a:solidFill>
                  <a:srgbClr val="595959"/>
                </a:solidFill>
                <a:latin typeface="News Gothic MT"/>
              </a:rPr>
              <a:t>Fifth Outline Level</a:t>
            </a:r>
            <a:endParaRPr/>
          </a:p>
          <a:p>
            <a:pPr lvl="5">
              <a:buSzPct val="45000"/>
              <a:buFont typeface="StarSymbol"/>
              <a:buChar char=""/>
            </a:pPr>
            <a:r>
              <a:rPr lang="en-US" sz="2400">
                <a:solidFill>
                  <a:srgbClr val="595959"/>
                </a:solidFill>
                <a:latin typeface="News Gothic MT"/>
              </a:rPr>
              <a:t>Sixth Outline Level</a:t>
            </a:r>
            <a:endParaRPr/>
          </a:p>
          <a:p>
            <a:pPr>
              <a:lnSpc>
                <a:spcPct val="100000"/>
              </a:lnSpc>
              <a:buSzPct val="110000"/>
              <a:buFont typeface="Wingdings 2" charset="2"/>
              <a:buChar char=""/>
            </a:pPr>
            <a:r>
              <a:rPr lang="en-US" sz="2400">
                <a:solidFill>
                  <a:srgbClr val="595959"/>
                </a:solidFill>
                <a:latin typeface="News Gothic MT"/>
              </a:rPr>
              <a:t>Seventh Outline LevelClick to edit Master text styles</a:t>
            </a:r>
            <a:endParaRPr/>
          </a:p>
          <a:p>
            <a:pPr lvl="1">
              <a:lnSpc>
                <a:spcPct val="100000"/>
              </a:lnSpc>
              <a:buSzPct val="110000"/>
              <a:buFont typeface="Wingdings 2" charset="2"/>
              <a:buChar char=""/>
            </a:pPr>
            <a:r>
              <a:rPr lang="en-US" sz="2200">
                <a:solidFill>
                  <a:srgbClr val="595959"/>
                </a:solidFill>
                <a:latin typeface="News Gothic MT"/>
              </a:rPr>
              <a:t>Second level</a:t>
            </a:r>
            <a:endParaRPr/>
          </a:p>
          <a:p>
            <a:pPr lvl="2">
              <a:lnSpc>
                <a:spcPct val="100000"/>
              </a:lnSpc>
              <a:buSzPct val="110000"/>
              <a:buFont typeface="Wingdings 2" charset="2"/>
              <a:buChar char=""/>
            </a:pPr>
            <a:r>
              <a:rPr lang="en-US" sz="2000">
                <a:solidFill>
                  <a:srgbClr val="595959"/>
                </a:solidFill>
                <a:latin typeface="News Gothic MT"/>
              </a:rPr>
              <a:t>Third level</a:t>
            </a:r>
            <a:endParaRPr/>
          </a:p>
          <a:p>
            <a:pPr lvl="3">
              <a:lnSpc>
                <a:spcPct val="100000"/>
              </a:lnSpc>
              <a:buSzPct val="110000"/>
              <a:buFont typeface="Wingdings 2" charset="2"/>
              <a:buChar char=""/>
            </a:pPr>
            <a:r>
              <a:rPr lang="en-US">
                <a:solidFill>
                  <a:srgbClr val="595959"/>
                </a:solidFill>
                <a:latin typeface="News Gothic MT"/>
              </a:rPr>
              <a:t>Fourth level</a:t>
            </a:r>
            <a:endParaRPr/>
          </a:p>
          <a:p>
            <a:pPr lvl="4">
              <a:lnSpc>
                <a:spcPct val="100000"/>
              </a:lnSpc>
              <a:buSzPct val="110000"/>
              <a:buFont typeface="Wingdings 2" charset="2"/>
              <a:buChar char=""/>
            </a:pPr>
            <a:r>
              <a:rPr lang="en-US">
                <a:solidFill>
                  <a:srgbClr val="595959"/>
                </a:solidFill>
                <a:latin typeface="News Gothic MT"/>
              </a:rPr>
              <a:t>Fifth level</a:t>
            </a:r>
            <a:endParaRPr/>
          </a:p>
        </p:txBody>
      </p:sp>
      <p:sp>
        <p:nvSpPr>
          <p:cNvPr id="2" name="PlaceHolder 3"/>
          <p:cNvSpPr>
            <a:spLocks noGrp="1"/>
          </p:cNvSpPr>
          <p:nvPr>
            <p:ph type="dt"/>
          </p:nvPr>
        </p:nvSpPr>
        <p:spPr>
          <a:xfrm>
            <a:off x="5629680" y="6275520"/>
            <a:ext cx="2133360" cy="364680"/>
          </a:xfrm>
          <a:prstGeom prst="rect">
            <a:avLst/>
          </a:prstGeom>
        </p:spPr>
        <p:txBody>
          <a:bodyPr anchor="ctr"/>
          <a:lstStyle/>
          <a:p>
            <a:pPr algn="r">
              <a:lnSpc>
                <a:spcPct val="100000"/>
              </a:lnSpc>
            </a:pPr>
            <a:r>
              <a:rPr lang="en-US" sz="1200" b="1">
                <a:solidFill>
                  <a:srgbClr val="FFFFFF"/>
                </a:solidFill>
                <a:latin typeface="Arial"/>
                <a:ea typeface="ＭＳ Ｐゴシック"/>
              </a:rPr>
              <a:t>9/8/14</a:t>
            </a:r>
            <a:endParaRPr/>
          </a:p>
        </p:txBody>
      </p:sp>
      <p:sp>
        <p:nvSpPr>
          <p:cNvPr id="3" name="PlaceHolder 4"/>
          <p:cNvSpPr>
            <a:spLocks noGrp="1"/>
          </p:cNvSpPr>
          <p:nvPr>
            <p:ph type="ftr"/>
          </p:nvPr>
        </p:nvSpPr>
        <p:spPr>
          <a:xfrm>
            <a:off x="264600" y="6275520"/>
            <a:ext cx="4840560" cy="364680"/>
          </a:xfrm>
          <a:prstGeom prst="rect">
            <a:avLst/>
          </a:prstGeom>
        </p:spPr>
        <p:txBody>
          <a:bodyPr anchor="ctr"/>
          <a:lstStyle/>
          <a:p>
            <a:endParaRPr/>
          </a:p>
        </p:txBody>
      </p:sp>
      <p:sp>
        <p:nvSpPr>
          <p:cNvPr id="4" name="PlaceHolder 5"/>
          <p:cNvSpPr>
            <a:spLocks noGrp="1"/>
          </p:cNvSpPr>
          <p:nvPr>
            <p:ph type="sldNum"/>
          </p:nvPr>
        </p:nvSpPr>
        <p:spPr>
          <a:xfrm>
            <a:off x="7898040" y="6275520"/>
            <a:ext cx="990360" cy="364680"/>
          </a:xfrm>
          <a:prstGeom prst="rect">
            <a:avLst/>
          </a:prstGeom>
        </p:spPr>
        <p:txBody>
          <a:bodyPr anchor="ctr"/>
          <a:lstStyle/>
          <a:p>
            <a:pPr algn="r">
              <a:lnSpc>
                <a:spcPct val="100000"/>
              </a:lnSpc>
            </a:pPr>
            <a:fld id="{6F1C5666-7F91-439B-93C4-D7283F47BD81}" type="slidenum">
              <a:rPr lang="en-US" sz="3600" b="1">
                <a:solidFill>
                  <a:srgbClr val="FFFFFF"/>
                </a:solidFill>
                <a:latin typeface="Arial"/>
                <a:ea typeface="ＭＳ Ｐゴシック"/>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Shape 1"/>
          <p:cNvSpPr txBox="1"/>
          <p:nvPr/>
        </p:nvSpPr>
        <p:spPr>
          <a:xfrm>
            <a:off x="1295280" y="1735665"/>
            <a:ext cx="6716520" cy="3279747"/>
          </a:xfrm>
          <a:prstGeom prst="rect">
            <a:avLst/>
          </a:prstGeom>
        </p:spPr>
        <p:txBody>
          <a:bodyPr anchor="b"/>
          <a:lstStyle/>
          <a:p>
            <a:pPr algn="ctr">
              <a:lnSpc>
                <a:spcPct val="100000"/>
              </a:lnSpc>
            </a:pPr>
            <a:r>
              <a:rPr lang="en-US" sz="4600" dirty="0" smtClean="0">
                <a:solidFill>
                  <a:srgbClr val="2C7C9F"/>
                </a:solidFill>
                <a:latin typeface="News Gothic MT"/>
              </a:rPr>
              <a:t>Decision Making</a:t>
            </a:r>
            <a:r>
              <a:rPr lang="en-US" sz="4600" dirty="0">
                <a:solidFill>
                  <a:srgbClr val="2C7C9F"/>
                </a:solidFill>
                <a:latin typeface="News Gothic MT"/>
              </a:rPr>
              <a:t>
</a:t>
            </a:r>
            <a:r>
              <a:rPr lang="en-US" sz="2400" dirty="0">
                <a:solidFill>
                  <a:srgbClr val="2C7C9F"/>
                </a:solidFill>
                <a:latin typeface="News Gothic MT"/>
              </a:rPr>
              <a:t>CMSC 201</a:t>
            </a:r>
            <a:r>
              <a:rPr lang="en-US" sz="3200" dirty="0">
                <a:solidFill>
                  <a:srgbClr val="09213B"/>
                </a:solidFill>
                <a:latin typeface="News Gothic MT"/>
              </a:rPr>
              <a:t>
</a:t>
            </a:r>
            <a:r>
              <a:rPr lang="en-US" sz="2800" dirty="0">
                <a:solidFill>
                  <a:srgbClr val="09213B"/>
                </a:solidFill>
                <a:latin typeface="News Gothic MT"/>
              </a:rPr>
              <a:t>
</a:t>
            </a:r>
            <a:endParaRPr dirty="0"/>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202802"/>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Complex Expressions</a:t>
            </a:r>
            <a:endParaRPr dirty="0"/>
          </a:p>
        </p:txBody>
      </p:sp>
      <p:sp>
        <p:nvSpPr>
          <p:cNvPr id="46" name="TextShape 2"/>
          <p:cNvSpPr txBox="1"/>
          <p:nvPr/>
        </p:nvSpPr>
        <p:spPr>
          <a:xfrm>
            <a:off x="549360" y="1261536"/>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We can combine these operators however we like!</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bool1 = a and (b or c)</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Python first computes </a:t>
            </a:r>
            <a:r>
              <a:rPr lang="en-US" sz="2400" dirty="0" smtClean="0">
                <a:latin typeface="News Gothic MT"/>
              </a:rPr>
              <a:t>(b or c)</a:t>
            </a:r>
            <a:r>
              <a:rPr lang="en-US" sz="2400" dirty="0" smtClean="0">
                <a:solidFill>
                  <a:schemeClr val="tx1">
                    <a:lumMod val="65000"/>
                    <a:lumOff val="35000"/>
                  </a:schemeClr>
                </a:solidFill>
                <a:latin typeface="News Gothic MT"/>
              </a:rPr>
              <a:t> then ands the result with a.</a:t>
            </a:r>
          </a:p>
          <a:p>
            <a:pPr>
              <a:lnSpc>
                <a:spcPct val="80000"/>
              </a:lnSpc>
              <a:buSzPct val="110000"/>
            </a:pPr>
            <a:endParaRPr lang="en-US" sz="2400" dirty="0">
              <a:solidFill>
                <a:schemeClr val="tx1">
                  <a:lumMod val="65000"/>
                  <a:lumOff val="35000"/>
                </a:schemeClr>
              </a:solidFill>
              <a:latin typeface="News Gothic MT"/>
            </a:endParaRPr>
          </a:p>
          <a:p>
            <a:pPr>
              <a:lnSpc>
                <a:spcPct val="80000"/>
              </a:lnSpc>
              <a:buSzPct val="110000"/>
            </a:pPr>
            <a:endParaRPr lang="en-US" sz="2400" dirty="0" smtClean="0">
              <a:solidFill>
                <a:srgbClr val="595959"/>
              </a:solidFill>
              <a:latin typeface="News Gothic MT"/>
            </a:endParaRPr>
          </a:p>
        </p:txBody>
      </p:sp>
      <p:graphicFrame>
        <p:nvGraphicFramePr>
          <p:cNvPr id="2" name="Table 1"/>
          <p:cNvGraphicFramePr>
            <a:graphicFrameLocks noGrp="1"/>
          </p:cNvGraphicFramePr>
          <p:nvPr>
            <p:extLst>
              <p:ext uri="{D42A27DB-BD31-4B8C-83A1-F6EECF244321}">
                <p14:modId xmlns:p14="http://schemas.microsoft.com/office/powerpoint/2010/main" val="3876202451"/>
              </p:ext>
            </p:extLst>
          </p:nvPr>
        </p:nvGraphicFramePr>
        <p:xfrm>
          <a:off x="663222" y="3273781"/>
          <a:ext cx="7648224" cy="3291840"/>
        </p:xfrm>
        <a:graphic>
          <a:graphicData uri="http://schemas.openxmlformats.org/drawingml/2006/table">
            <a:tbl>
              <a:tblPr firstRow="1" bandRow="1">
                <a:tableStyleId>{5940675A-B579-460E-94D1-54222C63F5DA}</a:tableStyleId>
              </a:tblPr>
              <a:tblGrid>
                <a:gridCol w="1912056"/>
                <a:gridCol w="1912056"/>
                <a:gridCol w="1912056"/>
                <a:gridCol w="1912056"/>
              </a:tblGrid>
              <a:tr h="319852">
                <a:tc>
                  <a:txBody>
                    <a:bodyPr/>
                    <a:lstStyle/>
                    <a:p>
                      <a:r>
                        <a:rPr lang="en-US" dirty="0" smtClean="0">
                          <a:solidFill>
                            <a:schemeClr val="tx1"/>
                          </a:solidFill>
                        </a:rPr>
                        <a:t>Value</a:t>
                      </a:r>
                      <a:r>
                        <a:rPr lang="en-US" baseline="0" dirty="0" smtClean="0">
                          <a:solidFill>
                            <a:schemeClr val="tx1"/>
                          </a:solidFill>
                        </a:rPr>
                        <a:t> of a</a:t>
                      </a:r>
                      <a:endParaRPr lang="en-US" dirty="0">
                        <a:solidFill>
                          <a:schemeClr val="tx1"/>
                        </a:solidFill>
                      </a:endParaRPr>
                    </a:p>
                  </a:txBody>
                  <a:tcPr/>
                </a:tc>
                <a:tc>
                  <a:txBody>
                    <a:bodyPr/>
                    <a:lstStyle/>
                    <a:p>
                      <a:r>
                        <a:rPr lang="en-US" dirty="0" smtClean="0">
                          <a:solidFill>
                            <a:schemeClr val="tx1"/>
                          </a:solidFill>
                        </a:rPr>
                        <a:t>Value</a:t>
                      </a:r>
                      <a:r>
                        <a:rPr lang="en-US" baseline="0" dirty="0" smtClean="0">
                          <a:solidFill>
                            <a:schemeClr val="tx1"/>
                          </a:solidFill>
                        </a:rPr>
                        <a:t> of b</a:t>
                      </a:r>
                      <a:endParaRPr lang="en-US" dirty="0">
                        <a:solidFill>
                          <a:schemeClr val="tx1"/>
                        </a:solidFill>
                      </a:endParaRPr>
                    </a:p>
                  </a:txBody>
                  <a:tcPr/>
                </a:tc>
                <a:tc>
                  <a:txBody>
                    <a:bodyPr/>
                    <a:lstStyle/>
                    <a:p>
                      <a:r>
                        <a:rPr lang="en-US" dirty="0" smtClean="0">
                          <a:solidFill>
                            <a:schemeClr val="tx1"/>
                          </a:solidFill>
                        </a:rPr>
                        <a:t>Value</a:t>
                      </a:r>
                      <a:r>
                        <a:rPr lang="en-US" baseline="0" dirty="0" smtClean="0">
                          <a:solidFill>
                            <a:schemeClr val="tx1"/>
                          </a:solidFill>
                        </a:rPr>
                        <a:t> of c</a:t>
                      </a:r>
                      <a:endParaRPr lang="en-US" dirty="0">
                        <a:solidFill>
                          <a:schemeClr val="tx1"/>
                        </a:solidFill>
                      </a:endParaRPr>
                    </a:p>
                  </a:txBody>
                  <a:tcPr/>
                </a:tc>
                <a:tc>
                  <a:txBody>
                    <a:bodyPr/>
                    <a:lstStyle/>
                    <a:p>
                      <a:r>
                        <a:rPr lang="en-US" dirty="0" smtClean="0">
                          <a:solidFill>
                            <a:schemeClr val="tx1"/>
                          </a:solidFill>
                        </a:rPr>
                        <a:t>Value of bool1</a:t>
                      </a:r>
                      <a:endParaRPr lang="en-US" dirty="0">
                        <a:solidFill>
                          <a:schemeClr val="tx1"/>
                        </a:solidFill>
                      </a:endParaRPr>
                    </a:p>
                  </a:txBody>
                  <a:tcPr/>
                </a:tc>
              </a:tr>
              <a:tr h="319852">
                <a:tc>
                  <a:txBody>
                    <a:bodyPr/>
                    <a:lstStyle/>
                    <a:p>
                      <a:r>
                        <a:rPr lang="en-US" dirty="0" smtClean="0">
                          <a:solidFill>
                            <a:srgbClr val="595959"/>
                          </a:solidFill>
                        </a:rPr>
                        <a:t>True</a:t>
                      </a:r>
                      <a:endParaRPr lang="en-US" dirty="0">
                        <a:solidFill>
                          <a:srgbClr val="595959"/>
                        </a:solidFill>
                      </a:endParaRPr>
                    </a:p>
                  </a:txBody>
                  <a:tcPr/>
                </a:tc>
                <a:tc>
                  <a:txBody>
                    <a:bodyPr/>
                    <a:lstStyle/>
                    <a:p>
                      <a:r>
                        <a:rPr lang="en-US" dirty="0" smtClean="0">
                          <a:solidFill>
                            <a:srgbClr val="595959"/>
                          </a:solidFill>
                        </a:rPr>
                        <a:t>True</a:t>
                      </a:r>
                      <a:endParaRPr lang="en-US" dirty="0">
                        <a:solidFill>
                          <a:srgbClr val="595959"/>
                        </a:solidFill>
                      </a:endParaRPr>
                    </a:p>
                  </a:txBody>
                  <a:tcPr/>
                </a:tc>
                <a:tc>
                  <a:txBody>
                    <a:bodyPr/>
                    <a:lstStyle/>
                    <a:p>
                      <a:r>
                        <a:rPr lang="en-US" dirty="0" smtClean="0">
                          <a:solidFill>
                            <a:srgbClr val="595959"/>
                          </a:solidFill>
                        </a:rPr>
                        <a:t>True</a:t>
                      </a:r>
                      <a:endParaRPr lang="en-US" dirty="0">
                        <a:solidFill>
                          <a:srgbClr val="595959"/>
                        </a:solidFill>
                      </a:endParaRPr>
                    </a:p>
                  </a:txBody>
                  <a:tcPr/>
                </a:tc>
                <a:tc>
                  <a:txBody>
                    <a:bodyPr/>
                    <a:lstStyle/>
                    <a:p>
                      <a:r>
                        <a:rPr lang="en-US" dirty="0" smtClean="0">
                          <a:solidFill>
                            <a:srgbClr val="595959"/>
                          </a:solidFill>
                        </a:rPr>
                        <a:t>True</a:t>
                      </a:r>
                      <a:endParaRPr lang="en-US" dirty="0">
                        <a:solidFill>
                          <a:srgbClr val="595959"/>
                        </a:solidFill>
                      </a:endParaRPr>
                    </a:p>
                  </a:txBody>
                  <a:tcPr/>
                </a:tc>
              </a:tr>
              <a:tr h="319852">
                <a:tc>
                  <a:txBody>
                    <a:bodyPr/>
                    <a:lstStyle/>
                    <a:p>
                      <a:r>
                        <a:rPr lang="en-US" dirty="0" smtClean="0">
                          <a:solidFill>
                            <a:srgbClr val="595959"/>
                          </a:solidFill>
                        </a:rPr>
                        <a:t>True</a:t>
                      </a:r>
                      <a:endParaRPr lang="en-US" dirty="0">
                        <a:solidFill>
                          <a:srgbClr val="595959"/>
                        </a:solidFill>
                      </a:endParaRPr>
                    </a:p>
                  </a:txBody>
                  <a:tcPr/>
                </a:tc>
                <a:tc>
                  <a:txBody>
                    <a:bodyPr/>
                    <a:lstStyle/>
                    <a:p>
                      <a:r>
                        <a:rPr lang="en-US" dirty="0" smtClean="0">
                          <a:solidFill>
                            <a:srgbClr val="595959"/>
                          </a:solidFill>
                        </a:rPr>
                        <a:t>True</a:t>
                      </a:r>
                      <a:endParaRPr lang="en-US" dirty="0">
                        <a:solidFill>
                          <a:srgbClr val="595959"/>
                        </a:solidFill>
                      </a:endParaRPr>
                    </a:p>
                  </a:txBody>
                  <a:tcPr/>
                </a:tc>
                <a:tc>
                  <a:txBody>
                    <a:bodyPr/>
                    <a:lstStyle/>
                    <a:p>
                      <a:r>
                        <a:rPr lang="en-US" dirty="0" smtClean="0">
                          <a:solidFill>
                            <a:srgbClr val="595959"/>
                          </a:solidFill>
                        </a:rPr>
                        <a:t>False</a:t>
                      </a:r>
                      <a:endParaRPr lang="en-US" dirty="0">
                        <a:solidFill>
                          <a:srgbClr val="595959"/>
                        </a:solidFill>
                      </a:endParaRPr>
                    </a:p>
                  </a:txBody>
                  <a:tcPr/>
                </a:tc>
                <a:tc>
                  <a:txBody>
                    <a:bodyPr/>
                    <a:lstStyle/>
                    <a:p>
                      <a:r>
                        <a:rPr lang="en-US" dirty="0" smtClean="0">
                          <a:solidFill>
                            <a:srgbClr val="595959"/>
                          </a:solidFill>
                        </a:rPr>
                        <a:t>True</a:t>
                      </a:r>
                      <a:endParaRPr lang="en-US" dirty="0">
                        <a:solidFill>
                          <a:srgbClr val="595959"/>
                        </a:solidFill>
                      </a:endParaRPr>
                    </a:p>
                  </a:txBody>
                  <a:tcPr/>
                </a:tc>
              </a:tr>
              <a:tr h="319852">
                <a:tc>
                  <a:txBody>
                    <a:bodyPr/>
                    <a:lstStyle/>
                    <a:p>
                      <a:r>
                        <a:rPr lang="en-US" dirty="0" smtClean="0">
                          <a:solidFill>
                            <a:srgbClr val="595959"/>
                          </a:solidFill>
                        </a:rPr>
                        <a:t>True</a:t>
                      </a:r>
                      <a:endParaRPr lang="en-US" dirty="0">
                        <a:solidFill>
                          <a:srgbClr val="595959"/>
                        </a:solidFill>
                      </a:endParaRPr>
                    </a:p>
                  </a:txBody>
                  <a:tcPr/>
                </a:tc>
                <a:tc>
                  <a:txBody>
                    <a:bodyPr/>
                    <a:lstStyle/>
                    <a:p>
                      <a:r>
                        <a:rPr lang="en-US" dirty="0" smtClean="0">
                          <a:solidFill>
                            <a:srgbClr val="595959"/>
                          </a:solidFill>
                        </a:rPr>
                        <a:t>False</a:t>
                      </a:r>
                      <a:endParaRPr lang="en-US" dirty="0">
                        <a:solidFill>
                          <a:srgbClr val="595959"/>
                        </a:solidFill>
                      </a:endParaRPr>
                    </a:p>
                  </a:txBody>
                  <a:tcPr/>
                </a:tc>
                <a:tc>
                  <a:txBody>
                    <a:bodyPr/>
                    <a:lstStyle/>
                    <a:p>
                      <a:r>
                        <a:rPr lang="en-US" dirty="0" smtClean="0">
                          <a:solidFill>
                            <a:srgbClr val="595959"/>
                          </a:solidFill>
                        </a:rPr>
                        <a:t>True</a:t>
                      </a:r>
                      <a:endParaRPr lang="en-US" dirty="0">
                        <a:solidFill>
                          <a:srgbClr val="595959"/>
                        </a:solidFill>
                      </a:endParaRPr>
                    </a:p>
                  </a:txBody>
                  <a:tcPr/>
                </a:tc>
                <a:tc>
                  <a:txBody>
                    <a:bodyPr/>
                    <a:lstStyle/>
                    <a:p>
                      <a:r>
                        <a:rPr lang="en-US" dirty="0" smtClean="0">
                          <a:solidFill>
                            <a:srgbClr val="595959"/>
                          </a:solidFill>
                        </a:rPr>
                        <a:t>True</a:t>
                      </a:r>
                      <a:endParaRPr lang="en-US" dirty="0">
                        <a:solidFill>
                          <a:srgbClr val="595959"/>
                        </a:solidFill>
                      </a:endParaRPr>
                    </a:p>
                  </a:txBody>
                  <a:tcPr/>
                </a:tc>
              </a:tr>
              <a:tr h="319852">
                <a:tc>
                  <a:txBody>
                    <a:bodyPr/>
                    <a:lstStyle/>
                    <a:p>
                      <a:r>
                        <a:rPr lang="en-US" dirty="0" smtClean="0">
                          <a:solidFill>
                            <a:srgbClr val="595959"/>
                          </a:solidFill>
                        </a:rPr>
                        <a:t>True</a:t>
                      </a:r>
                      <a:endParaRPr lang="en-US" dirty="0">
                        <a:solidFill>
                          <a:srgbClr val="595959"/>
                        </a:solidFill>
                      </a:endParaRPr>
                    </a:p>
                  </a:txBody>
                  <a:tcPr/>
                </a:tc>
                <a:tc>
                  <a:txBody>
                    <a:bodyPr/>
                    <a:lstStyle/>
                    <a:p>
                      <a:r>
                        <a:rPr lang="en-US" dirty="0" smtClean="0">
                          <a:solidFill>
                            <a:srgbClr val="595959"/>
                          </a:solidFill>
                        </a:rPr>
                        <a:t>False</a:t>
                      </a:r>
                      <a:endParaRPr lang="en-US" dirty="0">
                        <a:solidFill>
                          <a:srgbClr val="595959"/>
                        </a:solidFill>
                      </a:endParaRPr>
                    </a:p>
                  </a:txBody>
                  <a:tcPr/>
                </a:tc>
                <a:tc>
                  <a:txBody>
                    <a:bodyPr/>
                    <a:lstStyle/>
                    <a:p>
                      <a:r>
                        <a:rPr lang="en-US" dirty="0" smtClean="0">
                          <a:solidFill>
                            <a:srgbClr val="595959"/>
                          </a:solidFill>
                        </a:rPr>
                        <a:t>False</a:t>
                      </a:r>
                      <a:endParaRPr lang="en-US" dirty="0">
                        <a:solidFill>
                          <a:srgbClr val="595959"/>
                        </a:solidFill>
                      </a:endParaRPr>
                    </a:p>
                  </a:txBody>
                  <a:tcPr/>
                </a:tc>
                <a:tc>
                  <a:txBody>
                    <a:bodyPr/>
                    <a:lstStyle/>
                    <a:p>
                      <a:r>
                        <a:rPr lang="en-US" dirty="0" smtClean="0">
                          <a:solidFill>
                            <a:srgbClr val="595959"/>
                          </a:solidFill>
                        </a:rPr>
                        <a:t>False</a:t>
                      </a:r>
                      <a:endParaRPr lang="en-US" dirty="0">
                        <a:solidFill>
                          <a:srgbClr val="595959"/>
                        </a:solidFill>
                      </a:endParaRPr>
                    </a:p>
                  </a:txBody>
                  <a:tcPr/>
                </a:tc>
              </a:tr>
              <a:tr h="319852">
                <a:tc>
                  <a:txBody>
                    <a:bodyPr/>
                    <a:lstStyle/>
                    <a:p>
                      <a:r>
                        <a:rPr lang="en-US" dirty="0" smtClean="0">
                          <a:solidFill>
                            <a:srgbClr val="595959"/>
                          </a:solidFill>
                        </a:rPr>
                        <a:t>False</a:t>
                      </a:r>
                      <a:endParaRPr lang="en-US" dirty="0">
                        <a:solidFill>
                          <a:srgbClr val="595959"/>
                        </a:solidFill>
                      </a:endParaRPr>
                    </a:p>
                  </a:txBody>
                  <a:tcPr/>
                </a:tc>
                <a:tc>
                  <a:txBody>
                    <a:bodyPr/>
                    <a:lstStyle/>
                    <a:p>
                      <a:r>
                        <a:rPr lang="en-US" dirty="0" smtClean="0">
                          <a:solidFill>
                            <a:srgbClr val="595959"/>
                          </a:solidFill>
                        </a:rPr>
                        <a:t>True</a:t>
                      </a:r>
                      <a:endParaRPr lang="en-US" dirty="0">
                        <a:solidFill>
                          <a:srgbClr val="595959"/>
                        </a:solidFill>
                      </a:endParaRPr>
                    </a:p>
                  </a:txBody>
                  <a:tcPr/>
                </a:tc>
                <a:tc>
                  <a:txBody>
                    <a:bodyPr/>
                    <a:lstStyle/>
                    <a:p>
                      <a:r>
                        <a:rPr lang="en-US" dirty="0" smtClean="0">
                          <a:solidFill>
                            <a:srgbClr val="595959"/>
                          </a:solidFill>
                        </a:rPr>
                        <a:t>True</a:t>
                      </a:r>
                      <a:endParaRPr lang="en-US" dirty="0">
                        <a:solidFill>
                          <a:srgbClr val="595959"/>
                        </a:solidFill>
                      </a:endParaRPr>
                    </a:p>
                  </a:txBody>
                  <a:tcPr/>
                </a:tc>
                <a:tc>
                  <a:txBody>
                    <a:bodyPr/>
                    <a:lstStyle/>
                    <a:p>
                      <a:r>
                        <a:rPr lang="en-US" dirty="0" smtClean="0">
                          <a:solidFill>
                            <a:srgbClr val="595959"/>
                          </a:solidFill>
                        </a:rPr>
                        <a:t>False</a:t>
                      </a:r>
                      <a:endParaRPr lang="en-US" dirty="0">
                        <a:solidFill>
                          <a:srgbClr val="595959"/>
                        </a:solidFill>
                      </a:endParaRPr>
                    </a:p>
                  </a:txBody>
                  <a:tcPr/>
                </a:tc>
              </a:tr>
              <a:tr h="319852">
                <a:tc>
                  <a:txBody>
                    <a:bodyPr/>
                    <a:lstStyle/>
                    <a:p>
                      <a:r>
                        <a:rPr lang="en-US" dirty="0" smtClean="0">
                          <a:solidFill>
                            <a:srgbClr val="595959"/>
                          </a:solidFill>
                        </a:rPr>
                        <a:t>False</a:t>
                      </a:r>
                      <a:endParaRPr lang="en-US" dirty="0">
                        <a:solidFill>
                          <a:srgbClr val="595959"/>
                        </a:solidFill>
                      </a:endParaRPr>
                    </a:p>
                  </a:txBody>
                  <a:tcPr/>
                </a:tc>
                <a:tc>
                  <a:txBody>
                    <a:bodyPr/>
                    <a:lstStyle/>
                    <a:p>
                      <a:r>
                        <a:rPr lang="en-US" dirty="0" smtClean="0">
                          <a:solidFill>
                            <a:srgbClr val="595959"/>
                          </a:solidFill>
                        </a:rPr>
                        <a:t>True</a:t>
                      </a:r>
                      <a:endParaRPr lang="en-US" dirty="0">
                        <a:solidFill>
                          <a:srgbClr val="595959"/>
                        </a:solidFill>
                      </a:endParaRPr>
                    </a:p>
                  </a:txBody>
                  <a:tcPr/>
                </a:tc>
                <a:tc>
                  <a:txBody>
                    <a:bodyPr/>
                    <a:lstStyle/>
                    <a:p>
                      <a:r>
                        <a:rPr lang="en-US" dirty="0" smtClean="0">
                          <a:solidFill>
                            <a:srgbClr val="595959"/>
                          </a:solidFill>
                        </a:rPr>
                        <a:t>False</a:t>
                      </a:r>
                      <a:endParaRPr lang="en-US" dirty="0">
                        <a:solidFill>
                          <a:srgbClr val="595959"/>
                        </a:solidFill>
                      </a:endParaRPr>
                    </a:p>
                  </a:txBody>
                  <a:tcPr/>
                </a:tc>
                <a:tc>
                  <a:txBody>
                    <a:bodyPr/>
                    <a:lstStyle/>
                    <a:p>
                      <a:r>
                        <a:rPr lang="en-US" dirty="0" smtClean="0">
                          <a:solidFill>
                            <a:srgbClr val="595959"/>
                          </a:solidFill>
                        </a:rPr>
                        <a:t>False</a:t>
                      </a:r>
                      <a:endParaRPr lang="en-US" dirty="0">
                        <a:solidFill>
                          <a:srgbClr val="595959"/>
                        </a:solidFill>
                      </a:endParaRPr>
                    </a:p>
                  </a:txBody>
                  <a:tcPr/>
                </a:tc>
              </a:tr>
              <a:tr h="319852">
                <a:tc>
                  <a:txBody>
                    <a:bodyPr/>
                    <a:lstStyle/>
                    <a:p>
                      <a:r>
                        <a:rPr lang="en-US" dirty="0" smtClean="0">
                          <a:solidFill>
                            <a:srgbClr val="595959"/>
                          </a:solidFill>
                        </a:rPr>
                        <a:t>False</a:t>
                      </a:r>
                      <a:endParaRPr lang="en-US" dirty="0">
                        <a:solidFill>
                          <a:srgbClr val="595959"/>
                        </a:solidFill>
                      </a:endParaRPr>
                    </a:p>
                  </a:txBody>
                  <a:tcPr/>
                </a:tc>
                <a:tc>
                  <a:txBody>
                    <a:bodyPr/>
                    <a:lstStyle/>
                    <a:p>
                      <a:r>
                        <a:rPr lang="en-US" dirty="0" smtClean="0">
                          <a:solidFill>
                            <a:srgbClr val="595959"/>
                          </a:solidFill>
                        </a:rPr>
                        <a:t>False</a:t>
                      </a:r>
                      <a:endParaRPr lang="en-US" dirty="0">
                        <a:solidFill>
                          <a:srgbClr val="595959"/>
                        </a:solidFill>
                      </a:endParaRPr>
                    </a:p>
                  </a:txBody>
                  <a:tcPr/>
                </a:tc>
                <a:tc>
                  <a:txBody>
                    <a:bodyPr/>
                    <a:lstStyle/>
                    <a:p>
                      <a:r>
                        <a:rPr lang="en-US" dirty="0" smtClean="0">
                          <a:solidFill>
                            <a:srgbClr val="595959"/>
                          </a:solidFill>
                        </a:rPr>
                        <a:t>True</a:t>
                      </a:r>
                      <a:endParaRPr lang="en-US" dirty="0">
                        <a:solidFill>
                          <a:srgbClr val="595959"/>
                        </a:solidFill>
                      </a:endParaRPr>
                    </a:p>
                  </a:txBody>
                  <a:tcPr/>
                </a:tc>
                <a:tc>
                  <a:txBody>
                    <a:bodyPr/>
                    <a:lstStyle/>
                    <a:p>
                      <a:r>
                        <a:rPr lang="en-US" dirty="0" smtClean="0">
                          <a:solidFill>
                            <a:srgbClr val="595959"/>
                          </a:solidFill>
                        </a:rPr>
                        <a:t>False</a:t>
                      </a:r>
                      <a:endParaRPr lang="en-US" dirty="0">
                        <a:solidFill>
                          <a:srgbClr val="595959"/>
                        </a:solidFill>
                      </a:endParaRPr>
                    </a:p>
                  </a:txBody>
                  <a:tcPr/>
                </a:tc>
              </a:tr>
              <a:tr h="319852">
                <a:tc>
                  <a:txBody>
                    <a:bodyPr/>
                    <a:lstStyle/>
                    <a:p>
                      <a:r>
                        <a:rPr lang="en-US" dirty="0" smtClean="0">
                          <a:solidFill>
                            <a:srgbClr val="595959"/>
                          </a:solidFill>
                        </a:rPr>
                        <a:t>False</a:t>
                      </a:r>
                      <a:endParaRPr lang="en-US" dirty="0">
                        <a:solidFill>
                          <a:srgbClr val="595959"/>
                        </a:solidFill>
                      </a:endParaRPr>
                    </a:p>
                  </a:txBody>
                  <a:tcPr/>
                </a:tc>
                <a:tc>
                  <a:txBody>
                    <a:bodyPr/>
                    <a:lstStyle/>
                    <a:p>
                      <a:r>
                        <a:rPr lang="en-US" dirty="0" smtClean="0">
                          <a:solidFill>
                            <a:srgbClr val="595959"/>
                          </a:solidFill>
                        </a:rPr>
                        <a:t>False</a:t>
                      </a:r>
                      <a:endParaRPr lang="en-US" dirty="0">
                        <a:solidFill>
                          <a:srgbClr val="595959"/>
                        </a:solidFill>
                      </a:endParaRPr>
                    </a:p>
                  </a:txBody>
                  <a:tcPr/>
                </a:tc>
                <a:tc>
                  <a:txBody>
                    <a:bodyPr/>
                    <a:lstStyle/>
                    <a:p>
                      <a:r>
                        <a:rPr lang="en-US" dirty="0" smtClean="0">
                          <a:solidFill>
                            <a:srgbClr val="595959"/>
                          </a:solidFill>
                        </a:rPr>
                        <a:t>False</a:t>
                      </a:r>
                      <a:endParaRPr lang="en-US" dirty="0">
                        <a:solidFill>
                          <a:srgbClr val="595959"/>
                        </a:solidFill>
                      </a:endParaRPr>
                    </a:p>
                  </a:txBody>
                  <a:tcPr/>
                </a:tc>
                <a:tc>
                  <a:txBody>
                    <a:bodyPr/>
                    <a:lstStyle/>
                    <a:p>
                      <a:r>
                        <a:rPr lang="en-US" dirty="0" smtClean="0">
                          <a:solidFill>
                            <a:srgbClr val="595959"/>
                          </a:solidFill>
                        </a:rPr>
                        <a:t>False</a:t>
                      </a:r>
                      <a:endParaRPr lang="en-US" dirty="0">
                        <a:solidFill>
                          <a:srgbClr val="595959"/>
                        </a:solidFill>
                      </a:endParaRPr>
                    </a:p>
                  </a:txBody>
                  <a:tcPr/>
                </a:tc>
              </a:tr>
            </a:tbl>
          </a:graphicData>
        </a:graphic>
      </p:graphicFrame>
    </p:spTree>
    <p:extLst>
      <p:ext uri="{BB962C8B-B14F-4D97-AF65-F5344CB8AC3E}">
        <p14:creationId xmlns:p14="http://schemas.microsoft.com/office/powerpoint/2010/main" val="4119083258"/>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202802"/>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Short Circuit Evaluation</a:t>
            </a:r>
            <a:endParaRPr dirty="0"/>
          </a:p>
        </p:txBody>
      </p:sp>
      <p:sp>
        <p:nvSpPr>
          <p:cNvPr id="46" name="TextShape 2"/>
          <p:cNvSpPr txBox="1"/>
          <p:nvPr/>
        </p:nvSpPr>
        <p:spPr>
          <a:xfrm>
            <a:off x="549360" y="1261536"/>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Notice that in the expression:</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bool1 = a and (b or c)</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If a is false, the rest of the expression doesn’t matter.</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Python will realize this, and if a is false won’t bother with the rest of the expression.</a:t>
            </a:r>
          </a:p>
          <a:p>
            <a:pPr>
              <a:lnSpc>
                <a:spcPct val="80000"/>
              </a:lnSpc>
              <a:buSzPct val="110000"/>
            </a:pPr>
            <a:endParaRPr lang="en-US" sz="2400" dirty="0">
              <a:solidFill>
                <a:schemeClr val="tx1">
                  <a:lumMod val="65000"/>
                  <a:lumOff val="35000"/>
                </a:schemeClr>
              </a:solidFill>
              <a:latin typeface="News Gothic MT"/>
            </a:endParaRPr>
          </a:p>
          <a:p>
            <a:pPr>
              <a:lnSpc>
                <a:spcPct val="80000"/>
              </a:lnSpc>
              <a:buSzPct val="110000"/>
            </a:pPr>
            <a:endParaRPr lang="en-US" sz="2400" dirty="0" smtClean="0">
              <a:solidFill>
                <a:srgbClr val="595959"/>
              </a:solidFill>
              <a:latin typeface="News Gothic MT"/>
            </a:endParaRPr>
          </a:p>
        </p:txBody>
      </p:sp>
    </p:spTree>
    <p:extLst>
      <p:ext uri="{BB962C8B-B14F-4D97-AF65-F5344CB8AC3E}">
        <p14:creationId xmlns:p14="http://schemas.microsoft.com/office/powerpoint/2010/main" val="2531667684"/>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202802"/>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Practice</a:t>
            </a:r>
            <a:endParaRPr dirty="0"/>
          </a:p>
        </p:txBody>
      </p:sp>
      <p:sp>
        <p:nvSpPr>
          <p:cNvPr id="46" name="TextShape 2"/>
          <p:cNvSpPr txBox="1"/>
          <p:nvPr/>
        </p:nvSpPr>
        <p:spPr>
          <a:xfrm>
            <a:off x="549360" y="1261536"/>
            <a:ext cx="8042040" cy="4343040"/>
          </a:xfrm>
          <a:prstGeom prst="rect">
            <a:avLst/>
          </a:prstGeom>
        </p:spPr>
        <p:txBody>
          <a:bodyPr/>
          <a:lstStyle/>
          <a:p>
            <a:pPr>
              <a:lnSpc>
                <a:spcPct val="80000"/>
              </a:lnSpc>
              <a:buSzPct val="110000"/>
            </a:pPr>
            <a:endParaRPr lang="en-US" sz="2400" dirty="0" smtClean="0">
              <a:solidFill>
                <a:srgbClr val="595959"/>
              </a:solidFill>
              <a:latin typeface="News Gothic MT"/>
            </a:endParaRPr>
          </a:p>
          <a:p>
            <a:pPr>
              <a:lnSpc>
                <a:spcPct val="80000"/>
              </a:lnSpc>
              <a:buSzPct val="110000"/>
            </a:pPr>
            <a:r>
              <a:rPr lang="en-US" sz="2400" dirty="0" smtClean="0">
                <a:solidFill>
                  <a:srgbClr val="595959"/>
                </a:solidFill>
                <a:latin typeface="News Gothic MT"/>
              </a:rPr>
              <a:t>a = 4</a:t>
            </a:r>
          </a:p>
          <a:p>
            <a:pPr>
              <a:lnSpc>
                <a:spcPct val="80000"/>
              </a:lnSpc>
              <a:buSzPct val="110000"/>
            </a:pPr>
            <a:r>
              <a:rPr lang="en-US" sz="2400" dirty="0" smtClean="0">
                <a:solidFill>
                  <a:srgbClr val="595959"/>
                </a:solidFill>
                <a:latin typeface="News Gothic MT"/>
              </a:rPr>
              <a:t>b = 5</a:t>
            </a:r>
          </a:p>
          <a:p>
            <a:pPr>
              <a:lnSpc>
                <a:spcPct val="80000"/>
              </a:lnSpc>
              <a:buSzPct val="110000"/>
            </a:pPr>
            <a:r>
              <a:rPr lang="en-US" sz="2400" dirty="0" smtClean="0">
                <a:solidFill>
                  <a:srgbClr val="595959"/>
                </a:solidFill>
                <a:latin typeface="News Gothic MT"/>
              </a:rPr>
              <a:t>c = 6</a:t>
            </a:r>
          </a:p>
          <a:p>
            <a:pPr>
              <a:lnSpc>
                <a:spcPct val="80000"/>
              </a:lnSpc>
              <a:buSzPct val="110000"/>
            </a:pPr>
            <a:r>
              <a:rPr lang="en-US" sz="2400" dirty="0" smtClean="0">
                <a:solidFill>
                  <a:srgbClr val="595959"/>
                </a:solidFill>
                <a:latin typeface="News Gothic MT"/>
              </a:rPr>
              <a:t>d = True</a:t>
            </a:r>
          </a:p>
          <a:p>
            <a:pPr>
              <a:lnSpc>
                <a:spcPct val="80000"/>
              </a:lnSpc>
              <a:buSzPct val="110000"/>
            </a:pPr>
            <a:r>
              <a:rPr lang="en-US" sz="2400" dirty="0" smtClean="0">
                <a:solidFill>
                  <a:srgbClr val="595959"/>
                </a:solidFill>
                <a:latin typeface="News Gothic MT"/>
              </a:rPr>
              <a:t>e = False</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a:solidFill>
                  <a:srgbClr val="595959"/>
                </a:solidFill>
                <a:latin typeface="News Gothic MT"/>
              </a:rPr>
              <a:t>b</a:t>
            </a:r>
            <a:r>
              <a:rPr lang="en-US" sz="2400" dirty="0" smtClean="0">
                <a:solidFill>
                  <a:srgbClr val="595959"/>
                </a:solidFill>
                <a:latin typeface="News Gothic MT"/>
              </a:rPr>
              <a:t>ool1 = d and (a &gt; b)</a:t>
            </a:r>
          </a:p>
          <a:p>
            <a:pPr>
              <a:lnSpc>
                <a:spcPct val="80000"/>
              </a:lnSpc>
              <a:buSzPct val="110000"/>
            </a:pPr>
            <a:r>
              <a:rPr lang="en-US" sz="2400" dirty="0">
                <a:solidFill>
                  <a:srgbClr val="595959"/>
                </a:solidFill>
                <a:latin typeface="News Gothic MT"/>
              </a:rPr>
              <a:t>b</a:t>
            </a:r>
            <a:r>
              <a:rPr lang="en-US" sz="2400" dirty="0" smtClean="0">
                <a:solidFill>
                  <a:srgbClr val="595959"/>
                </a:solidFill>
                <a:latin typeface="News Gothic MT"/>
              </a:rPr>
              <a:t>ool2 = (not d) or (b != c)</a:t>
            </a:r>
          </a:p>
          <a:p>
            <a:pPr>
              <a:lnSpc>
                <a:spcPct val="80000"/>
              </a:lnSpc>
              <a:buSzPct val="110000"/>
            </a:pPr>
            <a:r>
              <a:rPr lang="en-US" sz="2400" dirty="0">
                <a:solidFill>
                  <a:srgbClr val="595959"/>
                </a:solidFill>
                <a:latin typeface="News Gothic MT"/>
              </a:rPr>
              <a:t>b</a:t>
            </a:r>
            <a:r>
              <a:rPr lang="en-US" sz="2400" dirty="0" smtClean="0">
                <a:solidFill>
                  <a:srgbClr val="595959"/>
                </a:solidFill>
                <a:latin typeface="News Gothic MT"/>
              </a:rPr>
              <a:t>ool3 = (d and (not e)) or (a &gt; b)</a:t>
            </a:r>
          </a:p>
          <a:p>
            <a:pPr>
              <a:lnSpc>
                <a:spcPct val="80000"/>
              </a:lnSpc>
              <a:buSzPct val="110000"/>
            </a:pPr>
            <a:r>
              <a:rPr lang="en-US" sz="2400" dirty="0">
                <a:solidFill>
                  <a:srgbClr val="595959"/>
                </a:solidFill>
                <a:latin typeface="News Gothic MT"/>
              </a:rPr>
              <a:t>b</a:t>
            </a:r>
            <a:r>
              <a:rPr lang="en-US" sz="2400" dirty="0" smtClean="0">
                <a:solidFill>
                  <a:srgbClr val="595959"/>
                </a:solidFill>
                <a:latin typeface="News Gothic MT"/>
              </a:rPr>
              <a:t>ool4 = (a % b == 2) and ((not d) or </a:t>
            </a:r>
            <a:r>
              <a:rPr lang="en-US" sz="2400" dirty="0" smtClean="0">
                <a:solidFill>
                  <a:srgbClr val="595959"/>
                </a:solidFill>
                <a:latin typeface="News Gothic MT"/>
              </a:rPr>
              <a:t>e)</a:t>
            </a:r>
            <a:endParaRPr lang="en-US" sz="2400" dirty="0">
              <a:solidFill>
                <a:schemeClr val="tx1">
                  <a:lumMod val="65000"/>
                  <a:lumOff val="35000"/>
                </a:schemeClr>
              </a:solidFill>
              <a:latin typeface="News Gothic MT"/>
            </a:endParaRPr>
          </a:p>
          <a:p>
            <a:pPr>
              <a:lnSpc>
                <a:spcPct val="80000"/>
              </a:lnSpc>
              <a:buSzPct val="110000"/>
            </a:pPr>
            <a:endParaRPr lang="en-US" sz="2400" dirty="0" smtClean="0">
              <a:solidFill>
                <a:srgbClr val="595959"/>
              </a:solidFill>
              <a:latin typeface="News Gothic MT"/>
            </a:endParaRPr>
          </a:p>
        </p:txBody>
      </p:sp>
    </p:spTree>
    <p:extLst>
      <p:ext uri="{BB962C8B-B14F-4D97-AF65-F5344CB8AC3E}">
        <p14:creationId xmlns:p14="http://schemas.microsoft.com/office/powerpoint/2010/main" val="3798268585"/>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202802"/>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Numbers and Booleans</a:t>
            </a:r>
            <a:endParaRPr dirty="0"/>
          </a:p>
        </p:txBody>
      </p:sp>
      <p:sp>
        <p:nvSpPr>
          <p:cNvPr id="46" name="TextShape 2"/>
          <p:cNvSpPr txBox="1"/>
          <p:nvPr/>
        </p:nvSpPr>
        <p:spPr>
          <a:xfrm>
            <a:off x="549360" y="1261536"/>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What about this?</a:t>
            </a: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smtClean="0">
              <a:solidFill>
                <a:srgbClr val="595959"/>
              </a:solidFill>
              <a:latin typeface="News Gothic MT"/>
            </a:endParaRPr>
          </a:p>
          <a:p>
            <a:pPr>
              <a:lnSpc>
                <a:spcPct val="80000"/>
              </a:lnSpc>
              <a:buSzPct val="110000"/>
            </a:pPr>
            <a:r>
              <a:rPr lang="en-US" sz="2400" dirty="0" smtClean="0">
                <a:latin typeface="News Gothic MT"/>
              </a:rPr>
              <a:t>a = 4</a:t>
            </a:r>
          </a:p>
          <a:p>
            <a:pPr>
              <a:lnSpc>
                <a:spcPct val="80000"/>
              </a:lnSpc>
              <a:buSzPct val="110000"/>
            </a:pPr>
            <a:r>
              <a:rPr lang="en-US" sz="2400" dirty="0" smtClean="0">
                <a:latin typeface="News Gothic MT"/>
              </a:rPr>
              <a:t>b = True</a:t>
            </a:r>
          </a:p>
          <a:p>
            <a:pPr>
              <a:lnSpc>
                <a:spcPct val="80000"/>
              </a:lnSpc>
              <a:buSzPct val="110000"/>
            </a:pPr>
            <a:endParaRPr lang="en-US" sz="2400" dirty="0">
              <a:latin typeface="News Gothic MT"/>
            </a:endParaRPr>
          </a:p>
          <a:p>
            <a:pPr>
              <a:lnSpc>
                <a:spcPct val="80000"/>
              </a:lnSpc>
              <a:buSzPct val="110000"/>
            </a:pPr>
            <a:r>
              <a:rPr lang="en-US" sz="2400" dirty="0" smtClean="0">
                <a:latin typeface="News Gothic MT"/>
              </a:rPr>
              <a:t>c = a and b</a:t>
            </a:r>
          </a:p>
          <a:p>
            <a:pPr>
              <a:lnSpc>
                <a:spcPct val="80000"/>
              </a:lnSpc>
              <a:buSzPct val="110000"/>
            </a:pPr>
            <a:r>
              <a:rPr lang="en-US" sz="2400" dirty="0">
                <a:latin typeface="News Gothic MT"/>
              </a:rPr>
              <a:t>p</a:t>
            </a:r>
            <a:r>
              <a:rPr lang="en-US" sz="2400" dirty="0" smtClean="0">
                <a:latin typeface="News Gothic MT"/>
              </a:rPr>
              <a:t>rint(c)</a:t>
            </a:r>
          </a:p>
          <a:p>
            <a:pPr>
              <a:lnSpc>
                <a:spcPct val="80000"/>
              </a:lnSpc>
              <a:buSzPct val="110000"/>
            </a:pPr>
            <a:endParaRPr lang="en-US" sz="2400" dirty="0">
              <a:latin typeface="News Gothic MT"/>
            </a:endParaRPr>
          </a:p>
          <a:p>
            <a:pPr>
              <a:lnSpc>
                <a:spcPct val="80000"/>
              </a:lnSpc>
              <a:buSzPct val="110000"/>
            </a:pPr>
            <a:r>
              <a:rPr lang="en-US" sz="2400" dirty="0" smtClean="0">
                <a:solidFill>
                  <a:schemeClr val="tx1">
                    <a:lumMod val="65000"/>
                    <a:lumOff val="35000"/>
                  </a:schemeClr>
                </a:solidFill>
                <a:latin typeface="News Gothic MT"/>
              </a:rPr>
              <a:t>Prints:</a:t>
            </a:r>
          </a:p>
          <a:p>
            <a:pPr>
              <a:lnSpc>
                <a:spcPct val="80000"/>
              </a:lnSpc>
              <a:buSzPct val="110000"/>
            </a:pPr>
            <a:endParaRPr lang="en-US" sz="2400" dirty="0">
              <a:solidFill>
                <a:schemeClr val="tx1">
                  <a:lumMod val="65000"/>
                  <a:lumOff val="35000"/>
                </a:schemeClr>
              </a:solidFill>
              <a:latin typeface="News Gothic MT"/>
            </a:endParaRPr>
          </a:p>
          <a:p>
            <a:pPr>
              <a:lnSpc>
                <a:spcPct val="80000"/>
              </a:lnSpc>
              <a:buSzPct val="110000"/>
            </a:pPr>
            <a:r>
              <a:rPr lang="en-US" sz="2400" dirty="0" smtClean="0">
                <a:solidFill>
                  <a:schemeClr val="tx1">
                    <a:lumMod val="65000"/>
                    <a:lumOff val="35000"/>
                  </a:schemeClr>
                </a:solidFill>
                <a:latin typeface="News Gothic MT"/>
              </a:rPr>
              <a:t>True</a:t>
            </a:r>
            <a:endParaRPr lang="en-US" sz="2400" dirty="0">
              <a:solidFill>
                <a:schemeClr val="tx1">
                  <a:lumMod val="65000"/>
                  <a:lumOff val="35000"/>
                </a:schemeClr>
              </a:solidFill>
              <a:latin typeface="News Gothic MT"/>
            </a:endParaRPr>
          </a:p>
          <a:p>
            <a:pPr>
              <a:lnSpc>
                <a:spcPct val="80000"/>
              </a:lnSpc>
              <a:buSzPct val="110000"/>
            </a:pPr>
            <a:endParaRPr lang="en-US" sz="2400" dirty="0" smtClean="0">
              <a:solidFill>
                <a:srgbClr val="595959"/>
              </a:solidFill>
              <a:latin typeface="News Gothic MT"/>
            </a:endParaRPr>
          </a:p>
        </p:txBody>
      </p:sp>
    </p:spTree>
    <p:extLst>
      <p:ext uri="{BB962C8B-B14F-4D97-AF65-F5344CB8AC3E}">
        <p14:creationId xmlns:p14="http://schemas.microsoft.com/office/powerpoint/2010/main" val="258165199"/>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202802"/>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Numbers and Booleans</a:t>
            </a:r>
            <a:endParaRPr dirty="0"/>
          </a:p>
        </p:txBody>
      </p:sp>
      <p:sp>
        <p:nvSpPr>
          <p:cNvPr id="46" name="TextShape 2"/>
          <p:cNvSpPr txBox="1"/>
          <p:nvPr/>
        </p:nvSpPr>
        <p:spPr>
          <a:xfrm>
            <a:off x="549360" y="1261536"/>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Python accepts anything that is non-zero as True (there are some exceptions, but we’ll get into those later).</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So technically you can use any integer as a </a:t>
            </a:r>
            <a:r>
              <a:rPr lang="en-US" sz="2400" dirty="0" err="1" smtClean="0">
                <a:solidFill>
                  <a:srgbClr val="595959"/>
                </a:solidFill>
                <a:latin typeface="News Gothic MT"/>
              </a:rPr>
              <a:t>boolean</a:t>
            </a:r>
            <a:r>
              <a:rPr lang="en-US" sz="2400" dirty="0" smtClean="0">
                <a:solidFill>
                  <a:srgbClr val="595959"/>
                </a:solidFill>
                <a:latin typeface="News Gothic MT"/>
              </a:rPr>
              <a:t> expression.</a:t>
            </a:r>
          </a:p>
        </p:txBody>
      </p:sp>
    </p:spTree>
    <p:extLst>
      <p:ext uri="{BB962C8B-B14F-4D97-AF65-F5344CB8AC3E}">
        <p14:creationId xmlns:p14="http://schemas.microsoft.com/office/powerpoint/2010/main" val="1374129913"/>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202802"/>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Decision Making</a:t>
            </a:r>
            <a:endParaRPr dirty="0"/>
          </a:p>
        </p:txBody>
      </p:sp>
      <p:sp>
        <p:nvSpPr>
          <p:cNvPr id="46" name="TextShape 2"/>
          <p:cNvSpPr txBox="1"/>
          <p:nvPr/>
        </p:nvSpPr>
        <p:spPr>
          <a:xfrm>
            <a:off x="549360" y="1261536"/>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Why do we care so much about </a:t>
            </a:r>
            <a:r>
              <a:rPr lang="en-US" sz="2400" dirty="0" err="1" smtClean="0">
                <a:solidFill>
                  <a:srgbClr val="595959"/>
                </a:solidFill>
                <a:latin typeface="News Gothic MT"/>
              </a:rPr>
              <a:t>booleans</a:t>
            </a:r>
            <a:r>
              <a:rPr lang="en-US" sz="2400" dirty="0" smtClean="0">
                <a:solidFill>
                  <a:srgbClr val="595959"/>
                </a:solidFill>
                <a:latin typeface="News Gothic MT"/>
              </a:rPr>
              <a:t>?</a:t>
            </a:r>
            <a:endParaRPr lang="en-US" sz="2400" dirty="0">
              <a:solidFill>
                <a:schemeClr val="tx1">
                  <a:lumMod val="65000"/>
                  <a:lumOff val="35000"/>
                </a:schemeClr>
              </a:solidFill>
              <a:latin typeface="News Gothic MT"/>
            </a:endParaRPr>
          </a:p>
          <a:p>
            <a:pPr>
              <a:lnSpc>
                <a:spcPct val="80000"/>
              </a:lnSpc>
              <a:buSzPct val="110000"/>
            </a:pPr>
            <a:endParaRPr lang="en-US" sz="2400" dirty="0" smtClean="0">
              <a:solidFill>
                <a:srgbClr val="595959"/>
              </a:solidFill>
              <a:latin typeface="News Gothic MT"/>
            </a:endParaRPr>
          </a:p>
        </p:txBody>
      </p:sp>
    </p:spTree>
    <p:extLst>
      <p:ext uri="{BB962C8B-B14F-4D97-AF65-F5344CB8AC3E}">
        <p14:creationId xmlns:p14="http://schemas.microsoft.com/office/powerpoint/2010/main" val="413990727"/>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If Statements</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An if statement only executes if a given </a:t>
            </a:r>
            <a:r>
              <a:rPr lang="en-US" sz="2400" dirty="0" err="1" smtClean="0">
                <a:solidFill>
                  <a:srgbClr val="595959"/>
                </a:solidFill>
                <a:latin typeface="News Gothic MT"/>
              </a:rPr>
              <a:t>boolean</a:t>
            </a:r>
            <a:r>
              <a:rPr lang="en-US" sz="2400" dirty="0" smtClean="0">
                <a:solidFill>
                  <a:srgbClr val="595959"/>
                </a:solidFill>
                <a:latin typeface="News Gothic MT"/>
              </a:rPr>
              <a:t> expression evaluates to True.</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a:solidFill>
                  <a:srgbClr val="595959"/>
                </a:solidFill>
                <a:latin typeface="News Gothic MT"/>
              </a:rPr>
              <a:t>i</a:t>
            </a:r>
            <a:r>
              <a:rPr lang="en-US" sz="2400" dirty="0" smtClean="0">
                <a:solidFill>
                  <a:srgbClr val="595959"/>
                </a:solidFill>
                <a:latin typeface="News Gothic MT"/>
              </a:rPr>
              <a:t>f </a:t>
            </a:r>
            <a:r>
              <a:rPr lang="en-US" sz="2400" dirty="0" err="1" smtClean="0">
                <a:solidFill>
                  <a:srgbClr val="595959"/>
                </a:solidFill>
                <a:latin typeface="News Gothic MT"/>
              </a:rPr>
              <a:t>booleanExpression</a:t>
            </a:r>
            <a:r>
              <a:rPr lang="en-US" sz="2400" dirty="0" smtClean="0">
                <a:solidFill>
                  <a:srgbClr val="595959"/>
                </a:solidFill>
                <a:latin typeface="News Gothic MT"/>
              </a:rPr>
              <a:t>:</a:t>
            </a:r>
          </a:p>
          <a:p>
            <a:pPr>
              <a:lnSpc>
                <a:spcPct val="80000"/>
              </a:lnSpc>
              <a:buSzPct val="110000"/>
            </a:pPr>
            <a:r>
              <a:rPr lang="en-US" sz="2400" dirty="0">
                <a:solidFill>
                  <a:srgbClr val="595959"/>
                </a:solidFill>
                <a:latin typeface="News Gothic MT"/>
              </a:rPr>
              <a:t>	</a:t>
            </a:r>
            <a:r>
              <a:rPr lang="en-US" sz="2400" dirty="0" smtClean="0">
                <a:solidFill>
                  <a:srgbClr val="595959"/>
                </a:solidFill>
                <a:latin typeface="News Gothic MT"/>
              </a:rPr>
              <a:t>line-1</a:t>
            </a:r>
          </a:p>
          <a:p>
            <a:pPr>
              <a:lnSpc>
                <a:spcPct val="80000"/>
              </a:lnSpc>
              <a:buSzPct val="110000"/>
            </a:pPr>
            <a:r>
              <a:rPr lang="en-US" sz="2400" dirty="0">
                <a:solidFill>
                  <a:srgbClr val="595959"/>
                </a:solidFill>
                <a:latin typeface="News Gothic MT"/>
              </a:rPr>
              <a:t>	</a:t>
            </a:r>
            <a:r>
              <a:rPr lang="en-US" sz="2400" dirty="0" smtClean="0">
                <a:solidFill>
                  <a:srgbClr val="595959"/>
                </a:solidFill>
                <a:latin typeface="News Gothic MT"/>
              </a:rPr>
              <a:t>line-2</a:t>
            </a:r>
          </a:p>
          <a:p>
            <a:pPr>
              <a:lnSpc>
                <a:spcPct val="80000"/>
              </a:lnSpc>
              <a:buSzPct val="110000"/>
            </a:pPr>
            <a:r>
              <a:rPr lang="en-US" sz="2400" dirty="0" smtClean="0">
                <a:solidFill>
                  <a:srgbClr val="595959"/>
                </a:solidFill>
                <a:latin typeface="News Gothic MT"/>
              </a:rPr>
              <a:t>line-3</a:t>
            </a:r>
          </a:p>
          <a:p>
            <a:pPr>
              <a:lnSpc>
                <a:spcPct val="80000"/>
              </a:lnSpc>
              <a:buSzPct val="110000"/>
            </a:pPr>
            <a:r>
              <a:rPr lang="en-US" sz="2400" dirty="0">
                <a:solidFill>
                  <a:srgbClr val="595959"/>
                </a:solidFill>
                <a:latin typeface="News Gothic MT"/>
              </a:rPr>
              <a:t>l</a:t>
            </a:r>
            <a:r>
              <a:rPr lang="en-US" sz="2400" dirty="0" smtClean="0">
                <a:solidFill>
                  <a:srgbClr val="595959"/>
                </a:solidFill>
                <a:latin typeface="News Gothic MT"/>
              </a:rPr>
              <a:t>ine-4</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Anything indented in after the if statement executes if and only if </a:t>
            </a:r>
            <a:r>
              <a:rPr lang="en-US" sz="2400" dirty="0" err="1" smtClean="0">
                <a:solidFill>
                  <a:srgbClr val="595959"/>
                </a:solidFill>
                <a:latin typeface="News Gothic MT"/>
              </a:rPr>
              <a:t>booleanExpression</a:t>
            </a:r>
            <a:r>
              <a:rPr lang="en-US" sz="2400" dirty="0" smtClean="0">
                <a:solidFill>
                  <a:srgbClr val="595959"/>
                </a:solidFill>
                <a:latin typeface="News Gothic MT"/>
              </a:rPr>
              <a:t> == True</a:t>
            </a:r>
            <a:endParaRPr lang="en-US" sz="2400" dirty="0">
              <a:solidFill>
                <a:srgbClr val="595959"/>
              </a:solidFill>
              <a:latin typeface="News Gothic MT"/>
            </a:endParaRPr>
          </a:p>
        </p:txBody>
      </p:sp>
    </p:spTree>
    <p:extLst>
      <p:ext uri="{BB962C8B-B14F-4D97-AF65-F5344CB8AC3E}">
        <p14:creationId xmlns:p14="http://schemas.microsoft.com/office/powerpoint/2010/main" val="2934018009"/>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259246"/>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If Statements</a:t>
            </a:r>
            <a:endParaRPr dirty="0"/>
          </a:p>
        </p:txBody>
      </p:sp>
      <p:sp>
        <p:nvSpPr>
          <p:cNvPr id="46" name="TextShape 2"/>
          <p:cNvSpPr txBox="1"/>
          <p:nvPr/>
        </p:nvSpPr>
        <p:spPr>
          <a:xfrm>
            <a:off x="649752" y="1374424"/>
            <a:ext cx="8042040" cy="4343040"/>
          </a:xfrm>
          <a:prstGeom prst="rect">
            <a:avLst/>
          </a:prstGeom>
        </p:spPr>
        <p:txBody>
          <a:bodyPr/>
          <a:lstStyle/>
          <a:p>
            <a:pPr>
              <a:lnSpc>
                <a:spcPct val="80000"/>
              </a:lnSpc>
              <a:buSzPct val="110000"/>
            </a:pPr>
            <a:r>
              <a:rPr lang="en-US" sz="2400" dirty="0">
                <a:solidFill>
                  <a:srgbClr val="595959"/>
                </a:solidFill>
                <a:latin typeface="News Gothic MT"/>
              </a:rPr>
              <a:t>l</a:t>
            </a:r>
            <a:r>
              <a:rPr lang="en-US" sz="2400" dirty="0" smtClean="0">
                <a:solidFill>
                  <a:srgbClr val="595959"/>
                </a:solidFill>
                <a:latin typeface="News Gothic MT"/>
              </a:rPr>
              <a:t>ine-1</a:t>
            </a:r>
          </a:p>
          <a:p>
            <a:pPr>
              <a:lnSpc>
                <a:spcPct val="80000"/>
              </a:lnSpc>
              <a:buSzPct val="110000"/>
            </a:pPr>
            <a:r>
              <a:rPr lang="en-US" sz="2400" dirty="0" smtClean="0">
                <a:solidFill>
                  <a:srgbClr val="595959"/>
                </a:solidFill>
                <a:latin typeface="News Gothic MT"/>
              </a:rPr>
              <a:t>if </a:t>
            </a:r>
            <a:r>
              <a:rPr lang="en-US" sz="2400" smtClean="0">
                <a:solidFill>
                  <a:srgbClr val="595959"/>
                </a:solidFill>
                <a:latin typeface="News Gothic MT"/>
              </a:rPr>
              <a:t>booleanExpression:</a:t>
            </a:r>
            <a:endParaRPr lang="en-US" sz="2400" dirty="0" smtClean="0">
              <a:solidFill>
                <a:srgbClr val="595959"/>
              </a:solidFill>
              <a:latin typeface="News Gothic MT"/>
            </a:endParaRPr>
          </a:p>
          <a:p>
            <a:pPr>
              <a:lnSpc>
                <a:spcPct val="80000"/>
              </a:lnSpc>
              <a:buSzPct val="110000"/>
            </a:pPr>
            <a:r>
              <a:rPr lang="en-US" sz="2400" dirty="0">
                <a:solidFill>
                  <a:srgbClr val="595959"/>
                </a:solidFill>
                <a:latin typeface="News Gothic MT"/>
              </a:rPr>
              <a:t>	</a:t>
            </a:r>
            <a:r>
              <a:rPr lang="en-US" sz="2400" dirty="0" smtClean="0">
                <a:solidFill>
                  <a:srgbClr val="595959"/>
                </a:solidFill>
                <a:latin typeface="News Gothic MT"/>
              </a:rPr>
              <a:t>line-2</a:t>
            </a:r>
          </a:p>
          <a:p>
            <a:pPr>
              <a:lnSpc>
                <a:spcPct val="80000"/>
              </a:lnSpc>
              <a:buSzPct val="110000"/>
            </a:pPr>
            <a:r>
              <a:rPr lang="en-US" sz="2400" dirty="0">
                <a:solidFill>
                  <a:srgbClr val="595959"/>
                </a:solidFill>
                <a:latin typeface="News Gothic MT"/>
              </a:rPr>
              <a:t>	</a:t>
            </a:r>
            <a:r>
              <a:rPr lang="en-US" sz="2400" dirty="0" smtClean="0">
                <a:solidFill>
                  <a:srgbClr val="595959"/>
                </a:solidFill>
                <a:latin typeface="News Gothic MT"/>
              </a:rPr>
              <a:t>line-3</a:t>
            </a:r>
          </a:p>
          <a:p>
            <a:pPr>
              <a:lnSpc>
                <a:spcPct val="80000"/>
              </a:lnSpc>
              <a:buSzPct val="110000"/>
            </a:pPr>
            <a:r>
              <a:rPr lang="en-US" sz="2400" dirty="0">
                <a:solidFill>
                  <a:srgbClr val="595959"/>
                </a:solidFill>
                <a:latin typeface="News Gothic MT"/>
              </a:rPr>
              <a:t>l</a:t>
            </a:r>
            <a:r>
              <a:rPr lang="en-US" sz="2400" dirty="0" smtClean="0">
                <a:solidFill>
                  <a:srgbClr val="595959"/>
                </a:solidFill>
                <a:latin typeface="News Gothic MT"/>
              </a:rPr>
              <a:t>ine-4</a:t>
            </a:r>
          </a:p>
          <a:p>
            <a:pPr>
              <a:lnSpc>
                <a:spcPct val="80000"/>
              </a:lnSpc>
              <a:buSzPct val="110000"/>
            </a:pPr>
            <a:r>
              <a:rPr lang="en-US" sz="2400" dirty="0">
                <a:solidFill>
                  <a:srgbClr val="595959"/>
                </a:solidFill>
                <a:latin typeface="News Gothic MT"/>
              </a:rPr>
              <a:t>l</a:t>
            </a:r>
            <a:r>
              <a:rPr lang="en-US" sz="2400" dirty="0" smtClean="0">
                <a:solidFill>
                  <a:srgbClr val="595959"/>
                </a:solidFill>
                <a:latin typeface="News Gothic MT"/>
              </a:rPr>
              <a:t>ine-5</a:t>
            </a:r>
            <a:endParaRPr lang="en-US" sz="2400" dirty="0">
              <a:solidFill>
                <a:srgbClr val="595959"/>
              </a:solidFill>
              <a:latin typeface="News Gothic MT"/>
            </a:endParaRPr>
          </a:p>
          <a:p>
            <a:pPr>
              <a:lnSpc>
                <a:spcPct val="80000"/>
              </a:lnSpc>
              <a:buSzPct val="110000"/>
            </a:pPr>
            <a:endParaRPr lang="en-US" sz="2400" dirty="0" smtClean="0">
              <a:solidFill>
                <a:srgbClr val="595959"/>
              </a:solidFill>
              <a:latin typeface="News Gothic MT"/>
            </a:endParaRPr>
          </a:p>
          <a:p>
            <a:pPr>
              <a:lnSpc>
                <a:spcPct val="80000"/>
              </a:lnSpc>
              <a:buSzPct val="110000"/>
            </a:pPr>
            <a:r>
              <a:rPr lang="en-US" sz="2400" dirty="0" smtClean="0">
                <a:solidFill>
                  <a:srgbClr val="595959"/>
                </a:solidFill>
                <a:latin typeface="News Gothic MT"/>
              </a:rPr>
              <a:t>This code would produce the following flowchart structure:</a:t>
            </a:r>
          </a:p>
        </p:txBody>
      </p:sp>
      <p:sp>
        <p:nvSpPr>
          <p:cNvPr id="2" name="TextBox 1"/>
          <p:cNvSpPr txBox="1"/>
          <p:nvPr/>
        </p:nvSpPr>
        <p:spPr>
          <a:xfrm>
            <a:off x="1425222" y="4303890"/>
            <a:ext cx="1100667" cy="369332"/>
          </a:xfrm>
          <a:prstGeom prst="rect">
            <a:avLst/>
          </a:prstGeom>
          <a:noFill/>
          <a:ln>
            <a:solidFill>
              <a:schemeClr val="tx1"/>
            </a:solidFill>
          </a:ln>
        </p:spPr>
        <p:txBody>
          <a:bodyPr wrap="square" rtlCol="0">
            <a:spAutoFit/>
          </a:bodyPr>
          <a:lstStyle/>
          <a:p>
            <a:r>
              <a:rPr lang="en-US" dirty="0"/>
              <a:t>l</a:t>
            </a:r>
            <a:r>
              <a:rPr lang="en-US" dirty="0" smtClean="0"/>
              <a:t>ine-1</a:t>
            </a:r>
            <a:endParaRPr lang="en-US" dirty="0"/>
          </a:p>
        </p:txBody>
      </p:sp>
      <p:sp>
        <p:nvSpPr>
          <p:cNvPr id="4" name="Right Arrow 3"/>
          <p:cNvSpPr/>
          <p:nvPr/>
        </p:nvSpPr>
        <p:spPr>
          <a:xfrm>
            <a:off x="2808106" y="4348666"/>
            <a:ext cx="2525894" cy="32455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2808106" y="3892226"/>
            <a:ext cx="1862666" cy="369332"/>
          </a:xfrm>
          <a:prstGeom prst="rect">
            <a:avLst/>
          </a:prstGeom>
          <a:noFill/>
          <a:ln>
            <a:solidFill>
              <a:schemeClr val="tx1"/>
            </a:solidFill>
          </a:ln>
        </p:spPr>
        <p:txBody>
          <a:bodyPr wrap="square" rtlCol="0">
            <a:spAutoFit/>
          </a:bodyPr>
          <a:lstStyle/>
          <a:p>
            <a:r>
              <a:rPr lang="en-US" dirty="0" smtClean="0"/>
              <a:t>Condition is true</a:t>
            </a:r>
            <a:endParaRPr lang="en-US" dirty="0"/>
          </a:p>
        </p:txBody>
      </p:sp>
      <p:sp>
        <p:nvSpPr>
          <p:cNvPr id="6" name="TextBox 5"/>
          <p:cNvSpPr txBox="1"/>
          <p:nvPr/>
        </p:nvSpPr>
        <p:spPr>
          <a:xfrm>
            <a:off x="5503334" y="4079501"/>
            <a:ext cx="1524000" cy="646331"/>
          </a:xfrm>
          <a:prstGeom prst="rect">
            <a:avLst/>
          </a:prstGeom>
          <a:noFill/>
          <a:ln>
            <a:solidFill>
              <a:schemeClr val="tx1"/>
            </a:solidFill>
          </a:ln>
        </p:spPr>
        <p:txBody>
          <a:bodyPr wrap="square" rtlCol="0">
            <a:spAutoFit/>
          </a:bodyPr>
          <a:lstStyle/>
          <a:p>
            <a:r>
              <a:rPr lang="en-US" dirty="0"/>
              <a:t>l</a:t>
            </a:r>
            <a:r>
              <a:rPr lang="en-US" dirty="0" smtClean="0"/>
              <a:t>ine-2</a:t>
            </a:r>
          </a:p>
          <a:p>
            <a:r>
              <a:rPr lang="en-US" dirty="0"/>
              <a:t>l</a:t>
            </a:r>
            <a:r>
              <a:rPr lang="en-US" dirty="0" smtClean="0"/>
              <a:t>ine-3</a:t>
            </a:r>
            <a:endParaRPr lang="en-US" dirty="0"/>
          </a:p>
        </p:txBody>
      </p:sp>
      <p:sp>
        <p:nvSpPr>
          <p:cNvPr id="9" name="Bent Arrow 8"/>
          <p:cNvSpPr/>
          <p:nvPr/>
        </p:nvSpPr>
        <p:spPr>
          <a:xfrm flipV="1">
            <a:off x="2271885" y="4879665"/>
            <a:ext cx="3273782" cy="863559"/>
          </a:xfrm>
          <a:prstGeom prst="bentArrow">
            <a:avLst>
              <a:gd name="adj1" fmla="val 25000"/>
              <a:gd name="adj2" fmla="val 14850"/>
              <a:gd name="adj3" fmla="val 29950"/>
              <a:gd name="adj4" fmla="val 477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2" name="TextBox 11"/>
          <p:cNvSpPr txBox="1"/>
          <p:nvPr/>
        </p:nvSpPr>
        <p:spPr>
          <a:xfrm>
            <a:off x="2808106" y="5867396"/>
            <a:ext cx="2187222" cy="369332"/>
          </a:xfrm>
          <a:prstGeom prst="rect">
            <a:avLst/>
          </a:prstGeom>
          <a:noFill/>
          <a:ln>
            <a:solidFill>
              <a:schemeClr val="tx1"/>
            </a:solidFill>
          </a:ln>
        </p:spPr>
        <p:txBody>
          <a:bodyPr wrap="square" rtlCol="0">
            <a:spAutoFit/>
          </a:bodyPr>
          <a:lstStyle/>
          <a:p>
            <a:r>
              <a:rPr lang="en-US" dirty="0" smtClean="0"/>
              <a:t>Condition is false</a:t>
            </a:r>
            <a:endParaRPr lang="en-US" dirty="0"/>
          </a:p>
        </p:txBody>
      </p:sp>
      <p:sp>
        <p:nvSpPr>
          <p:cNvPr id="11" name="TextBox 10"/>
          <p:cNvSpPr txBox="1"/>
          <p:nvPr/>
        </p:nvSpPr>
        <p:spPr>
          <a:xfrm>
            <a:off x="5785556" y="5446889"/>
            <a:ext cx="1241778" cy="646331"/>
          </a:xfrm>
          <a:prstGeom prst="rect">
            <a:avLst/>
          </a:prstGeom>
          <a:noFill/>
          <a:ln>
            <a:solidFill>
              <a:schemeClr val="tx1"/>
            </a:solidFill>
          </a:ln>
        </p:spPr>
        <p:txBody>
          <a:bodyPr wrap="square" rtlCol="0">
            <a:spAutoFit/>
          </a:bodyPr>
          <a:lstStyle/>
          <a:p>
            <a:r>
              <a:rPr lang="en-US" dirty="0"/>
              <a:t>l</a:t>
            </a:r>
            <a:r>
              <a:rPr lang="en-US" dirty="0" smtClean="0"/>
              <a:t>ine-4</a:t>
            </a:r>
          </a:p>
          <a:p>
            <a:r>
              <a:rPr lang="en-US" dirty="0"/>
              <a:t>l</a:t>
            </a:r>
            <a:r>
              <a:rPr lang="en-US" dirty="0" smtClean="0"/>
              <a:t>ine-5</a:t>
            </a:r>
            <a:endParaRPr lang="en-US" dirty="0"/>
          </a:p>
        </p:txBody>
      </p:sp>
      <p:sp>
        <p:nvSpPr>
          <p:cNvPr id="13" name="Down Arrow 12"/>
          <p:cNvSpPr/>
          <p:nvPr/>
        </p:nvSpPr>
        <p:spPr>
          <a:xfrm>
            <a:off x="6124222" y="4879665"/>
            <a:ext cx="310445" cy="44022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707044"/>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Example</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a:solidFill>
                  <a:schemeClr val="tx1">
                    <a:lumMod val="65000"/>
                    <a:lumOff val="35000"/>
                  </a:schemeClr>
                </a:solidFill>
                <a:latin typeface="News Gothic MT"/>
              </a:rPr>
              <a:t>n</a:t>
            </a:r>
            <a:r>
              <a:rPr lang="en-US" sz="2400" dirty="0" smtClean="0">
                <a:solidFill>
                  <a:schemeClr val="tx1">
                    <a:lumMod val="65000"/>
                    <a:lumOff val="35000"/>
                  </a:schemeClr>
                </a:solidFill>
                <a:latin typeface="News Gothic MT"/>
              </a:rPr>
              <a:t>umber = </a:t>
            </a:r>
            <a:r>
              <a:rPr lang="en-US" sz="2400" dirty="0" err="1" smtClean="0">
                <a:solidFill>
                  <a:schemeClr val="tx1">
                    <a:lumMod val="65000"/>
                    <a:lumOff val="35000"/>
                  </a:schemeClr>
                </a:solidFill>
                <a:latin typeface="News Gothic MT"/>
              </a:rPr>
              <a:t>int</a:t>
            </a:r>
            <a:r>
              <a:rPr lang="en-US" sz="2400" dirty="0" smtClean="0">
                <a:solidFill>
                  <a:schemeClr val="tx1">
                    <a:lumMod val="65000"/>
                    <a:lumOff val="35000"/>
                  </a:schemeClr>
                </a:solidFill>
                <a:latin typeface="News Gothic MT"/>
              </a:rPr>
              <a:t>(input(“Please enter a number”))</a:t>
            </a:r>
          </a:p>
          <a:p>
            <a:pPr>
              <a:lnSpc>
                <a:spcPct val="80000"/>
              </a:lnSpc>
              <a:buSzPct val="110000"/>
            </a:pPr>
            <a:endParaRPr lang="en-US" sz="2400" dirty="0">
              <a:solidFill>
                <a:schemeClr val="tx1">
                  <a:lumMod val="65000"/>
                  <a:lumOff val="35000"/>
                </a:schemeClr>
              </a:solidFill>
              <a:latin typeface="News Gothic MT"/>
            </a:endParaRPr>
          </a:p>
          <a:p>
            <a:pPr>
              <a:lnSpc>
                <a:spcPct val="80000"/>
              </a:lnSpc>
              <a:buSzPct val="110000"/>
            </a:pPr>
            <a:r>
              <a:rPr lang="en-US" sz="2400" dirty="0">
                <a:solidFill>
                  <a:schemeClr val="tx1">
                    <a:lumMod val="65000"/>
                    <a:lumOff val="35000"/>
                  </a:schemeClr>
                </a:solidFill>
                <a:latin typeface="News Gothic MT"/>
              </a:rPr>
              <a:t>i</a:t>
            </a:r>
            <a:r>
              <a:rPr lang="en-US" sz="2400" dirty="0" smtClean="0">
                <a:solidFill>
                  <a:schemeClr val="tx1">
                    <a:lumMod val="65000"/>
                    <a:lumOff val="35000"/>
                  </a:schemeClr>
                </a:solidFill>
                <a:latin typeface="News Gothic MT"/>
              </a:rPr>
              <a:t>f </a:t>
            </a:r>
            <a:r>
              <a:rPr lang="en-US" sz="2400" dirty="0" smtClean="0">
                <a:solidFill>
                  <a:schemeClr val="tx1">
                    <a:lumMod val="65000"/>
                    <a:lumOff val="35000"/>
                  </a:schemeClr>
                </a:solidFill>
                <a:latin typeface="News Gothic MT"/>
              </a:rPr>
              <a:t>number &gt; 0:</a:t>
            </a:r>
            <a:endParaRPr lang="en-US" sz="2400" dirty="0" smtClean="0">
              <a:solidFill>
                <a:schemeClr val="tx1">
                  <a:lumMod val="65000"/>
                  <a:lumOff val="35000"/>
                </a:schemeClr>
              </a:solidFill>
              <a:latin typeface="News Gothic MT"/>
            </a:endParaRP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print(“You entered a positive number”</a:t>
            </a:r>
            <a:r>
              <a:rPr lang="en-US" sz="2400" dirty="0" smtClean="0">
                <a:solidFill>
                  <a:schemeClr val="tx1">
                    <a:lumMod val="65000"/>
                    <a:lumOff val="35000"/>
                  </a:schemeClr>
                </a:solidFill>
                <a:latin typeface="News Gothic MT"/>
              </a:rPr>
              <a:t>) </a:t>
            </a:r>
            <a:endParaRPr lang="en-US" sz="2400" dirty="0" smtClean="0">
              <a:solidFill>
                <a:schemeClr val="tx1">
                  <a:lumMod val="65000"/>
                  <a:lumOff val="35000"/>
                </a:schemeClr>
              </a:solidFill>
              <a:latin typeface="News Gothic MT"/>
            </a:endParaRPr>
          </a:p>
          <a:p>
            <a:pPr>
              <a:lnSpc>
                <a:spcPct val="80000"/>
              </a:lnSpc>
              <a:buSzPct val="110000"/>
            </a:pPr>
            <a:endParaRPr lang="en-US" sz="2400" dirty="0" smtClean="0">
              <a:solidFill>
                <a:schemeClr val="tx1">
                  <a:lumMod val="65000"/>
                  <a:lumOff val="35000"/>
                </a:schemeClr>
              </a:solidFill>
              <a:latin typeface="News Gothic MT"/>
            </a:endParaRPr>
          </a:p>
          <a:p>
            <a:pPr>
              <a:lnSpc>
                <a:spcPct val="80000"/>
              </a:lnSpc>
              <a:buSzPct val="110000"/>
            </a:pPr>
            <a:r>
              <a:rPr lang="en-US" sz="2400" dirty="0" smtClean="0">
                <a:solidFill>
                  <a:schemeClr val="tx1">
                    <a:lumMod val="65000"/>
                    <a:lumOff val="35000"/>
                  </a:schemeClr>
                </a:solidFill>
                <a:latin typeface="News Gothic MT"/>
              </a:rPr>
              <a:t>print(“This part always executes”)</a:t>
            </a:r>
            <a:endParaRPr lang="en-US" sz="2400" dirty="0">
              <a:solidFill>
                <a:schemeClr val="tx1">
                  <a:lumMod val="65000"/>
                  <a:lumOff val="35000"/>
                </a:schemeClr>
              </a:solidFill>
              <a:latin typeface="News Gothic MT"/>
            </a:endParaRPr>
          </a:p>
        </p:txBody>
      </p:sp>
    </p:spTree>
    <p:extLst>
      <p:ext uri="{BB962C8B-B14F-4D97-AF65-F5344CB8AC3E}">
        <p14:creationId xmlns:p14="http://schemas.microsoft.com/office/powerpoint/2010/main" val="3320081323"/>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259246"/>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Vocab</a:t>
            </a:r>
            <a:endParaRPr dirty="0"/>
          </a:p>
        </p:txBody>
      </p:sp>
      <p:sp>
        <p:nvSpPr>
          <p:cNvPr id="46" name="TextShape 2"/>
          <p:cNvSpPr txBox="1"/>
          <p:nvPr/>
        </p:nvSpPr>
        <p:spPr>
          <a:xfrm>
            <a:off x="649752" y="1374424"/>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A </a:t>
            </a:r>
            <a:r>
              <a:rPr lang="en-US" sz="2400" b="1" dirty="0" smtClean="0">
                <a:solidFill>
                  <a:srgbClr val="595959"/>
                </a:solidFill>
                <a:latin typeface="News Gothic MT"/>
              </a:rPr>
              <a:t>block </a:t>
            </a:r>
            <a:r>
              <a:rPr lang="en-US" sz="2400" dirty="0" smtClean="0">
                <a:solidFill>
                  <a:srgbClr val="595959"/>
                </a:solidFill>
                <a:latin typeface="News Gothic MT"/>
              </a:rPr>
              <a:t>is an indented section of your code.</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A </a:t>
            </a:r>
            <a:r>
              <a:rPr lang="en-US" sz="2400" b="1" dirty="0" smtClean="0">
                <a:solidFill>
                  <a:srgbClr val="595959"/>
                </a:solidFill>
                <a:latin typeface="News Gothic MT"/>
              </a:rPr>
              <a:t>conditional </a:t>
            </a:r>
            <a:r>
              <a:rPr lang="en-US" sz="2400" dirty="0" smtClean="0">
                <a:solidFill>
                  <a:srgbClr val="595959"/>
                </a:solidFill>
                <a:latin typeface="News Gothic MT"/>
              </a:rPr>
              <a:t>is the </a:t>
            </a:r>
            <a:r>
              <a:rPr lang="en-US" sz="2400" dirty="0" err="1" smtClean="0">
                <a:solidFill>
                  <a:srgbClr val="595959"/>
                </a:solidFill>
                <a:latin typeface="News Gothic MT"/>
              </a:rPr>
              <a:t>boolean</a:t>
            </a:r>
            <a:r>
              <a:rPr lang="en-US" sz="2400" dirty="0" smtClean="0">
                <a:solidFill>
                  <a:srgbClr val="595959"/>
                </a:solidFill>
                <a:latin typeface="News Gothic MT"/>
              </a:rPr>
              <a:t> expression in an if statement.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If statements are a type of </a:t>
            </a:r>
            <a:r>
              <a:rPr lang="en-US" sz="2400" b="1" dirty="0" smtClean="0">
                <a:solidFill>
                  <a:srgbClr val="595959"/>
                </a:solidFill>
                <a:latin typeface="News Gothic MT"/>
              </a:rPr>
              <a:t>control structure</a:t>
            </a:r>
            <a:r>
              <a:rPr lang="en-US" sz="2400" dirty="0" smtClean="0">
                <a:solidFill>
                  <a:srgbClr val="595959"/>
                </a:solidFill>
                <a:latin typeface="News Gothic MT"/>
              </a:rPr>
              <a:t>, since it controls the flow </a:t>
            </a:r>
            <a:r>
              <a:rPr lang="en-US" sz="2400" smtClean="0">
                <a:solidFill>
                  <a:srgbClr val="595959"/>
                </a:solidFill>
                <a:latin typeface="News Gothic MT"/>
              </a:rPr>
              <a:t>of your code.</a:t>
            </a:r>
            <a:endParaRPr lang="en-US" sz="2400" dirty="0" smtClean="0">
              <a:solidFill>
                <a:srgbClr val="595959"/>
              </a:solidFill>
              <a:latin typeface="News Gothic MT"/>
            </a:endParaRPr>
          </a:p>
        </p:txBody>
      </p:sp>
    </p:spTree>
    <p:extLst>
      <p:ext uri="{BB962C8B-B14F-4D97-AF65-F5344CB8AC3E}">
        <p14:creationId xmlns:p14="http://schemas.microsoft.com/office/powerpoint/2010/main" val="3163418288"/>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Overview</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Today we will learn about:</a:t>
            </a:r>
          </a:p>
          <a:p>
            <a:pPr>
              <a:lnSpc>
                <a:spcPct val="80000"/>
              </a:lnSpc>
              <a:buSzPct val="110000"/>
            </a:pPr>
            <a:endParaRPr lang="en-US" sz="2400" dirty="0" smtClean="0">
              <a:solidFill>
                <a:srgbClr val="595959"/>
              </a:solidFill>
              <a:latin typeface="News Gothic MT"/>
            </a:endParaRPr>
          </a:p>
          <a:p>
            <a:pPr marL="342900" indent="-342900">
              <a:lnSpc>
                <a:spcPct val="80000"/>
              </a:lnSpc>
              <a:buSzPct val="110000"/>
              <a:buFont typeface="Arial"/>
              <a:buChar char="•"/>
            </a:pPr>
            <a:r>
              <a:rPr lang="en-US" sz="2400" dirty="0" smtClean="0">
                <a:solidFill>
                  <a:srgbClr val="595959"/>
                </a:solidFill>
                <a:latin typeface="News Gothic MT"/>
              </a:rPr>
              <a:t>Boolean expressions</a:t>
            </a:r>
          </a:p>
          <a:p>
            <a:pPr marL="342900" indent="-342900">
              <a:lnSpc>
                <a:spcPct val="80000"/>
              </a:lnSpc>
              <a:buSzPct val="110000"/>
              <a:buFont typeface="Arial"/>
              <a:buChar char="•"/>
            </a:pPr>
            <a:r>
              <a:rPr lang="en-US" sz="2400" dirty="0" smtClean="0">
                <a:solidFill>
                  <a:srgbClr val="595959"/>
                </a:solidFill>
                <a:latin typeface="News Gothic MT"/>
              </a:rPr>
              <a:t>Decision making</a:t>
            </a:r>
          </a:p>
        </p:txBody>
      </p:sp>
    </p:spTree>
    <p:extLst>
      <p:ext uri="{BB962C8B-B14F-4D97-AF65-F5344CB8AC3E}">
        <p14:creationId xmlns:p14="http://schemas.microsoft.com/office/powerpoint/2010/main" val="718737282"/>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Nested If Statements</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chemeClr val="tx1">
                    <a:lumMod val="65000"/>
                    <a:lumOff val="35000"/>
                  </a:schemeClr>
                </a:solidFill>
                <a:latin typeface="News Gothic MT"/>
              </a:rPr>
              <a:t>We can also “nest” if statements.</a:t>
            </a:r>
          </a:p>
          <a:p>
            <a:pPr>
              <a:lnSpc>
                <a:spcPct val="80000"/>
              </a:lnSpc>
              <a:buSzPct val="110000"/>
            </a:pPr>
            <a:endParaRPr lang="en-US" sz="2400" dirty="0" smtClean="0">
              <a:solidFill>
                <a:schemeClr val="tx1">
                  <a:lumMod val="65000"/>
                  <a:lumOff val="35000"/>
                </a:schemeClr>
              </a:solidFill>
              <a:latin typeface="News Gothic MT"/>
            </a:endParaRPr>
          </a:p>
          <a:p>
            <a:pPr>
              <a:lnSpc>
                <a:spcPct val="80000"/>
              </a:lnSpc>
              <a:buSzPct val="110000"/>
            </a:pPr>
            <a:r>
              <a:rPr lang="en-US" sz="2400" dirty="0">
                <a:solidFill>
                  <a:schemeClr val="tx1">
                    <a:lumMod val="65000"/>
                    <a:lumOff val="35000"/>
                  </a:schemeClr>
                </a:solidFill>
                <a:latin typeface="News Gothic MT"/>
              </a:rPr>
              <a:t>l</a:t>
            </a:r>
            <a:r>
              <a:rPr lang="en-US" sz="2400" dirty="0" smtClean="0">
                <a:solidFill>
                  <a:schemeClr val="tx1">
                    <a:lumMod val="65000"/>
                    <a:lumOff val="35000"/>
                  </a:schemeClr>
                </a:solidFill>
                <a:latin typeface="News Gothic MT"/>
              </a:rPr>
              <a:t>ine-1</a:t>
            </a:r>
            <a:endParaRPr lang="en-US" sz="2400" dirty="0">
              <a:solidFill>
                <a:schemeClr val="tx1">
                  <a:lumMod val="65000"/>
                  <a:lumOff val="35000"/>
                </a:schemeClr>
              </a:solidFill>
              <a:latin typeface="News Gothic MT"/>
            </a:endParaRPr>
          </a:p>
          <a:p>
            <a:pPr>
              <a:lnSpc>
                <a:spcPct val="80000"/>
              </a:lnSpc>
              <a:buSzPct val="110000"/>
            </a:pPr>
            <a:r>
              <a:rPr lang="en-US" sz="2400" dirty="0" smtClean="0">
                <a:solidFill>
                  <a:schemeClr val="tx1">
                    <a:lumMod val="65000"/>
                    <a:lumOff val="35000"/>
                  </a:schemeClr>
                </a:solidFill>
                <a:latin typeface="News Gothic MT"/>
              </a:rPr>
              <a:t>if </a:t>
            </a:r>
            <a:r>
              <a:rPr lang="en-US" sz="2400" dirty="0" err="1" smtClean="0">
                <a:solidFill>
                  <a:schemeClr val="tx1">
                    <a:lumMod val="65000"/>
                    <a:lumOff val="35000"/>
                  </a:schemeClr>
                </a:solidFill>
                <a:latin typeface="News Gothic MT"/>
              </a:rPr>
              <a:t>someCondition</a:t>
            </a:r>
            <a:r>
              <a:rPr lang="en-US" sz="2400" dirty="0" smtClean="0">
                <a:solidFill>
                  <a:schemeClr val="tx1">
                    <a:lumMod val="65000"/>
                    <a:lumOff val="35000"/>
                  </a:schemeClr>
                </a:solidFill>
                <a:latin typeface="News Gothic MT"/>
              </a:rPr>
              <a:t>:</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if </a:t>
            </a:r>
            <a:r>
              <a:rPr lang="en-US" sz="2400" dirty="0" err="1" smtClean="0">
                <a:solidFill>
                  <a:schemeClr val="tx1">
                    <a:lumMod val="65000"/>
                    <a:lumOff val="35000"/>
                  </a:schemeClr>
                </a:solidFill>
                <a:latin typeface="News Gothic MT"/>
              </a:rPr>
              <a:t>somethingElse</a:t>
            </a:r>
            <a:r>
              <a:rPr lang="en-US" sz="2400" dirty="0" smtClean="0">
                <a:solidFill>
                  <a:schemeClr val="tx1">
                    <a:lumMod val="65000"/>
                    <a:lumOff val="35000"/>
                  </a:schemeClr>
                </a:solidFill>
                <a:latin typeface="News Gothic MT"/>
              </a:rPr>
              <a:t>:</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	line-2</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else:</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	line-3</a:t>
            </a:r>
          </a:p>
          <a:p>
            <a:pPr>
              <a:lnSpc>
                <a:spcPct val="80000"/>
              </a:lnSpc>
              <a:buSzPct val="110000"/>
            </a:pPr>
            <a:r>
              <a:rPr lang="en-US" sz="2400" dirty="0">
                <a:solidFill>
                  <a:schemeClr val="tx1">
                    <a:lumMod val="65000"/>
                    <a:lumOff val="35000"/>
                  </a:schemeClr>
                </a:solidFill>
                <a:latin typeface="News Gothic MT"/>
              </a:rPr>
              <a:t>e</a:t>
            </a:r>
            <a:r>
              <a:rPr lang="en-US" sz="2400" dirty="0" smtClean="0">
                <a:solidFill>
                  <a:schemeClr val="tx1">
                    <a:lumMod val="65000"/>
                    <a:lumOff val="35000"/>
                  </a:schemeClr>
                </a:solidFill>
                <a:latin typeface="News Gothic MT"/>
              </a:rPr>
              <a:t>lse:</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line-4</a:t>
            </a:r>
            <a:endParaRPr lang="en-US" sz="2400" dirty="0">
              <a:solidFill>
                <a:schemeClr val="tx1">
                  <a:lumMod val="65000"/>
                  <a:lumOff val="35000"/>
                </a:schemeClr>
              </a:solidFill>
              <a:latin typeface="News Gothic MT"/>
            </a:endParaRPr>
          </a:p>
          <a:p>
            <a:pPr>
              <a:lnSpc>
                <a:spcPct val="80000"/>
              </a:lnSpc>
              <a:buSzPct val="110000"/>
            </a:pPr>
            <a:endParaRPr lang="en-US" sz="2400" dirty="0" smtClean="0">
              <a:solidFill>
                <a:schemeClr val="tx1">
                  <a:lumMod val="65000"/>
                  <a:lumOff val="35000"/>
                </a:schemeClr>
              </a:solidFill>
              <a:latin typeface="News Gothic MT"/>
            </a:endParaRPr>
          </a:p>
        </p:txBody>
      </p:sp>
    </p:spTree>
    <p:extLst>
      <p:ext uri="{BB962C8B-B14F-4D97-AF65-F5344CB8AC3E}">
        <p14:creationId xmlns:p14="http://schemas.microsoft.com/office/powerpoint/2010/main" val="474055744"/>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Exercise</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chemeClr val="tx1">
                    <a:lumMod val="65000"/>
                    <a:lumOff val="35000"/>
                  </a:schemeClr>
                </a:solidFill>
                <a:latin typeface="News Gothic MT"/>
              </a:rPr>
              <a:t>Write a code snippet that asks for two numbers for the user.  If they are equal, it should print out “Equal”, if the first is greater than the second, it should print out “Greater”, and if the second is greater than the first it should print out “Less than”</a:t>
            </a:r>
            <a:endParaRPr lang="en-US" sz="2400" dirty="0">
              <a:solidFill>
                <a:schemeClr val="tx1">
                  <a:lumMod val="65000"/>
                  <a:lumOff val="35000"/>
                </a:schemeClr>
              </a:solidFill>
              <a:latin typeface="News Gothic MT"/>
            </a:endParaRPr>
          </a:p>
        </p:txBody>
      </p:sp>
    </p:spTree>
    <p:extLst>
      <p:ext uri="{BB962C8B-B14F-4D97-AF65-F5344CB8AC3E}">
        <p14:creationId xmlns:p14="http://schemas.microsoft.com/office/powerpoint/2010/main" val="1057461557"/>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Exercise</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chemeClr val="tx1">
                    <a:lumMod val="65000"/>
                    <a:lumOff val="35000"/>
                  </a:schemeClr>
                </a:solidFill>
                <a:latin typeface="News Gothic MT"/>
              </a:rPr>
              <a:t>a = </a:t>
            </a:r>
            <a:r>
              <a:rPr lang="en-US" sz="2400" dirty="0" err="1" smtClean="0">
                <a:solidFill>
                  <a:schemeClr val="tx1">
                    <a:lumMod val="65000"/>
                    <a:lumOff val="35000"/>
                  </a:schemeClr>
                </a:solidFill>
                <a:latin typeface="News Gothic MT"/>
              </a:rPr>
              <a:t>int</a:t>
            </a:r>
            <a:r>
              <a:rPr lang="en-US" sz="2400" dirty="0" smtClean="0">
                <a:solidFill>
                  <a:schemeClr val="tx1">
                    <a:lumMod val="65000"/>
                    <a:lumOff val="35000"/>
                  </a:schemeClr>
                </a:solidFill>
                <a:latin typeface="News Gothic MT"/>
              </a:rPr>
              <a:t>(input(“Please enter a number: ”))</a:t>
            </a:r>
          </a:p>
          <a:p>
            <a:pPr>
              <a:lnSpc>
                <a:spcPct val="80000"/>
              </a:lnSpc>
              <a:buSzPct val="110000"/>
            </a:pPr>
            <a:r>
              <a:rPr lang="en-US" sz="2400" dirty="0" smtClean="0">
                <a:solidFill>
                  <a:schemeClr val="tx1">
                    <a:lumMod val="65000"/>
                    <a:lumOff val="35000"/>
                  </a:schemeClr>
                </a:solidFill>
                <a:latin typeface="News Gothic MT"/>
              </a:rPr>
              <a:t>b </a:t>
            </a:r>
            <a:r>
              <a:rPr lang="en-US" sz="2400" dirty="0">
                <a:solidFill>
                  <a:schemeClr val="tx1">
                    <a:lumMod val="65000"/>
                    <a:lumOff val="35000"/>
                  </a:schemeClr>
                </a:solidFill>
                <a:latin typeface="News Gothic MT"/>
              </a:rPr>
              <a:t>= </a:t>
            </a:r>
            <a:r>
              <a:rPr lang="en-US" sz="2400" dirty="0" err="1">
                <a:solidFill>
                  <a:schemeClr val="tx1">
                    <a:lumMod val="65000"/>
                    <a:lumOff val="35000"/>
                  </a:schemeClr>
                </a:solidFill>
                <a:latin typeface="News Gothic MT"/>
              </a:rPr>
              <a:t>int</a:t>
            </a:r>
            <a:r>
              <a:rPr lang="en-US" sz="2400" dirty="0">
                <a:solidFill>
                  <a:schemeClr val="tx1">
                    <a:lumMod val="65000"/>
                    <a:lumOff val="35000"/>
                  </a:schemeClr>
                </a:solidFill>
                <a:latin typeface="News Gothic MT"/>
              </a:rPr>
              <a:t>(input(“Please enter </a:t>
            </a:r>
            <a:r>
              <a:rPr lang="en-US" sz="2400" dirty="0" smtClean="0">
                <a:solidFill>
                  <a:schemeClr val="tx1">
                    <a:lumMod val="65000"/>
                    <a:lumOff val="35000"/>
                  </a:schemeClr>
                </a:solidFill>
                <a:latin typeface="News Gothic MT"/>
              </a:rPr>
              <a:t>another </a:t>
            </a:r>
            <a:r>
              <a:rPr lang="en-US" sz="2400" dirty="0">
                <a:solidFill>
                  <a:schemeClr val="tx1">
                    <a:lumMod val="65000"/>
                    <a:lumOff val="35000"/>
                  </a:schemeClr>
                </a:solidFill>
                <a:latin typeface="News Gothic MT"/>
              </a:rPr>
              <a:t>number: ”)</a:t>
            </a:r>
            <a:r>
              <a:rPr lang="en-US" sz="2400" dirty="0" smtClean="0">
                <a:solidFill>
                  <a:schemeClr val="tx1">
                    <a:lumMod val="65000"/>
                    <a:lumOff val="35000"/>
                  </a:schemeClr>
                </a:solidFill>
                <a:latin typeface="News Gothic MT"/>
              </a:rPr>
              <a:t>)</a:t>
            </a:r>
          </a:p>
          <a:p>
            <a:pPr>
              <a:lnSpc>
                <a:spcPct val="80000"/>
              </a:lnSpc>
              <a:buSzPct val="110000"/>
            </a:pPr>
            <a:endParaRPr lang="en-US" sz="2400" dirty="0">
              <a:solidFill>
                <a:schemeClr val="tx1">
                  <a:lumMod val="65000"/>
                  <a:lumOff val="35000"/>
                </a:schemeClr>
              </a:solidFill>
              <a:latin typeface="News Gothic MT"/>
            </a:endParaRPr>
          </a:p>
          <a:p>
            <a:pPr>
              <a:lnSpc>
                <a:spcPct val="80000"/>
              </a:lnSpc>
              <a:buSzPct val="110000"/>
            </a:pPr>
            <a:r>
              <a:rPr lang="en-US" sz="2400" dirty="0" smtClean="0">
                <a:solidFill>
                  <a:schemeClr val="tx1">
                    <a:lumMod val="65000"/>
                    <a:lumOff val="35000"/>
                  </a:schemeClr>
                </a:solidFill>
                <a:latin typeface="News Gothic MT"/>
              </a:rPr>
              <a:t>if a == b:</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print(“Equal”)</a:t>
            </a:r>
          </a:p>
          <a:p>
            <a:pPr>
              <a:lnSpc>
                <a:spcPct val="80000"/>
              </a:lnSpc>
              <a:buSzPct val="110000"/>
            </a:pPr>
            <a:r>
              <a:rPr lang="en-US" sz="2400" dirty="0" smtClean="0">
                <a:solidFill>
                  <a:schemeClr val="tx1">
                    <a:lumMod val="65000"/>
                    <a:lumOff val="35000"/>
                  </a:schemeClr>
                </a:solidFill>
                <a:latin typeface="News Gothic MT"/>
              </a:rPr>
              <a:t>if a &gt; b:</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print(“Greater”)</a:t>
            </a:r>
          </a:p>
          <a:p>
            <a:pPr>
              <a:lnSpc>
                <a:spcPct val="80000"/>
              </a:lnSpc>
              <a:buSzPct val="110000"/>
            </a:pPr>
            <a:r>
              <a:rPr lang="en-US" sz="2400" dirty="0" smtClean="0">
                <a:solidFill>
                  <a:schemeClr val="tx1">
                    <a:lumMod val="65000"/>
                    <a:lumOff val="35000"/>
                  </a:schemeClr>
                </a:solidFill>
                <a:latin typeface="News Gothic MT"/>
              </a:rPr>
              <a:t>if a &lt; b:</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print(“Less than”)</a:t>
            </a:r>
            <a:endParaRPr lang="en-US" sz="2400" dirty="0">
              <a:solidFill>
                <a:schemeClr val="tx1">
                  <a:lumMod val="65000"/>
                  <a:lumOff val="35000"/>
                </a:schemeClr>
              </a:solidFill>
              <a:latin typeface="News Gothic MT"/>
            </a:endParaRPr>
          </a:p>
        </p:txBody>
      </p:sp>
    </p:spTree>
    <p:extLst>
      <p:ext uri="{BB962C8B-B14F-4D97-AF65-F5344CB8AC3E}">
        <p14:creationId xmlns:p14="http://schemas.microsoft.com/office/powerpoint/2010/main" val="1144637021"/>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Else</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chemeClr val="tx1">
                    <a:lumMod val="65000"/>
                    <a:lumOff val="35000"/>
                  </a:schemeClr>
                </a:solidFill>
                <a:latin typeface="News Gothic MT"/>
              </a:rPr>
              <a:t>a = </a:t>
            </a:r>
            <a:r>
              <a:rPr lang="en-US" sz="2400" dirty="0" err="1" smtClean="0">
                <a:solidFill>
                  <a:schemeClr val="tx1">
                    <a:lumMod val="65000"/>
                    <a:lumOff val="35000"/>
                  </a:schemeClr>
                </a:solidFill>
                <a:latin typeface="News Gothic MT"/>
              </a:rPr>
              <a:t>int</a:t>
            </a:r>
            <a:r>
              <a:rPr lang="en-US" sz="2400" dirty="0" smtClean="0">
                <a:solidFill>
                  <a:schemeClr val="tx1">
                    <a:lumMod val="65000"/>
                    <a:lumOff val="35000"/>
                  </a:schemeClr>
                </a:solidFill>
                <a:latin typeface="News Gothic MT"/>
              </a:rPr>
              <a:t>(input(“Please enter a number: “)</a:t>
            </a:r>
          </a:p>
          <a:p>
            <a:pPr>
              <a:lnSpc>
                <a:spcPct val="80000"/>
              </a:lnSpc>
              <a:buSzPct val="110000"/>
            </a:pPr>
            <a:endParaRPr lang="en-US" sz="2400" dirty="0">
              <a:solidFill>
                <a:schemeClr val="tx1">
                  <a:lumMod val="65000"/>
                  <a:lumOff val="35000"/>
                </a:schemeClr>
              </a:solidFill>
              <a:latin typeface="News Gothic MT"/>
            </a:endParaRPr>
          </a:p>
          <a:p>
            <a:pPr>
              <a:lnSpc>
                <a:spcPct val="80000"/>
              </a:lnSpc>
              <a:buSzPct val="110000"/>
            </a:pPr>
            <a:r>
              <a:rPr lang="en-US" sz="2400" dirty="0" smtClean="0">
                <a:solidFill>
                  <a:schemeClr val="tx1">
                    <a:lumMod val="65000"/>
                    <a:lumOff val="35000"/>
                  </a:schemeClr>
                </a:solidFill>
                <a:latin typeface="News Gothic MT"/>
              </a:rPr>
              <a:t>if a &gt; 0:</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print(“a is greater than zero!”)</a:t>
            </a:r>
          </a:p>
          <a:p>
            <a:pPr>
              <a:lnSpc>
                <a:spcPct val="80000"/>
              </a:lnSpc>
              <a:buSzPct val="110000"/>
            </a:pPr>
            <a:r>
              <a:rPr lang="en-US" sz="2400" dirty="0" smtClean="0">
                <a:solidFill>
                  <a:schemeClr val="tx1">
                    <a:lumMod val="65000"/>
                    <a:lumOff val="35000"/>
                  </a:schemeClr>
                </a:solidFill>
                <a:latin typeface="News Gothic MT"/>
              </a:rPr>
              <a:t>if a &lt;= 0:</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print(“a is less than or equal to zero!”)</a:t>
            </a:r>
          </a:p>
          <a:p>
            <a:pPr>
              <a:lnSpc>
                <a:spcPct val="80000"/>
              </a:lnSpc>
              <a:buSzPct val="110000"/>
            </a:pPr>
            <a:endParaRPr lang="en-US" sz="2400" dirty="0">
              <a:solidFill>
                <a:schemeClr val="tx1">
                  <a:lumMod val="65000"/>
                  <a:lumOff val="35000"/>
                </a:schemeClr>
              </a:solidFill>
              <a:latin typeface="News Gothic MT"/>
            </a:endParaRPr>
          </a:p>
          <a:p>
            <a:pPr>
              <a:lnSpc>
                <a:spcPct val="80000"/>
              </a:lnSpc>
              <a:buSzPct val="110000"/>
            </a:pPr>
            <a:r>
              <a:rPr lang="en-US" sz="2400" dirty="0" smtClean="0">
                <a:solidFill>
                  <a:schemeClr val="tx1">
                    <a:lumMod val="65000"/>
                    <a:lumOff val="35000"/>
                  </a:schemeClr>
                </a:solidFill>
                <a:latin typeface="News Gothic MT"/>
              </a:rPr>
              <a:t>This pattern, where you have an if statement, followed by an if statement that is the complete opposite, happens so often it has a special keyword.</a:t>
            </a:r>
          </a:p>
          <a:p>
            <a:pPr>
              <a:lnSpc>
                <a:spcPct val="80000"/>
              </a:lnSpc>
              <a:buSzPct val="110000"/>
            </a:pPr>
            <a:endParaRPr lang="en-US" sz="2400" dirty="0">
              <a:solidFill>
                <a:schemeClr val="tx1">
                  <a:lumMod val="65000"/>
                  <a:lumOff val="35000"/>
                </a:schemeClr>
              </a:solidFill>
              <a:latin typeface="News Gothic MT"/>
            </a:endParaRPr>
          </a:p>
          <a:p>
            <a:pPr>
              <a:lnSpc>
                <a:spcPct val="80000"/>
              </a:lnSpc>
              <a:buSzPct val="110000"/>
            </a:pPr>
            <a:endParaRPr lang="en-US" sz="2400" dirty="0" smtClean="0">
              <a:solidFill>
                <a:schemeClr val="tx1">
                  <a:lumMod val="65000"/>
                  <a:lumOff val="35000"/>
                </a:schemeClr>
              </a:solidFill>
              <a:latin typeface="News Gothic MT"/>
            </a:endParaRPr>
          </a:p>
        </p:txBody>
      </p:sp>
    </p:spTree>
    <p:extLst>
      <p:ext uri="{BB962C8B-B14F-4D97-AF65-F5344CB8AC3E}">
        <p14:creationId xmlns:p14="http://schemas.microsoft.com/office/powerpoint/2010/main" val="2017880306"/>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Else</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chemeClr val="tx1">
                    <a:lumMod val="65000"/>
                    <a:lumOff val="35000"/>
                  </a:schemeClr>
                </a:solidFill>
                <a:latin typeface="News Gothic MT"/>
              </a:rPr>
              <a:t>a = </a:t>
            </a:r>
            <a:r>
              <a:rPr lang="en-US" sz="2400" dirty="0" err="1" smtClean="0">
                <a:solidFill>
                  <a:schemeClr val="tx1">
                    <a:lumMod val="65000"/>
                    <a:lumOff val="35000"/>
                  </a:schemeClr>
                </a:solidFill>
                <a:latin typeface="News Gothic MT"/>
              </a:rPr>
              <a:t>int</a:t>
            </a:r>
            <a:r>
              <a:rPr lang="en-US" sz="2400" dirty="0" smtClean="0">
                <a:solidFill>
                  <a:schemeClr val="tx1">
                    <a:lumMod val="65000"/>
                    <a:lumOff val="35000"/>
                  </a:schemeClr>
                </a:solidFill>
                <a:latin typeface="News Gothic MT"/>
              </a:rPr>
              <a:t>(input(“Please enter a number: “)</a:t>
            </a:r>
          </a:p>
          <a:p>
            <a:pPr>
              <a:lnSpc>
                <a:spcPct val="80000"/>
              </a:lnSpc>
              <a:buSzPct val="110000"/>
            </a:pPr>
            <a:endParaRPr lang="en-US" sz="2400" dirty="0">
              <a:solidFill>
                <a:schemeClr val="tx1">
                  <a:lumMod val="65000"/>
                  <a:lumOff val="35000"/>
                </a:schemeClr>
              </a:solidFill>
              <a:latin typeface="News Gothic MT"/>
            </a:endParaRPr>
          </a:p>
          <a:p>
            <a:pPr>
              <a:lnSpc>
                <a:spcPct val="80000"/>
              </a:lnSpc>
              <a:buSzPct val="110000"/>
            </a:pPr>
            <a:r>
              <a:rPr lang="en-US" sz="2400" dirty="0" smtClean="0">
                <a:solidFill>
                  <a:schemeClr val="tx1">
                    <a:lumMod val="65000"/>
                    <a:lumOff val="35000"/>
                  </a:schemeClr>
                </a:solidFill>
                <a:latin typeface="News Gothic MT"/>
              </a:rPr>
              <a:t>if a &gt; 0:</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print(“a is greater than zero!”)</a:t>
            </a:r>
          </a:p>
          <a:p>
            <a:pPr>
              <a:lnSpc>
                <a:spcPct val="80000"/>
              </a:lnSpc>
              <a:buSzPct val="110000"/>
            </a:pPr>
            <a:r>
              <a:rPr lang="en-US" sz="2400" dirty="0" smtClean="0">
                <a:solidFill>
                  <a:schemeClr val="tx1">
                    <a:lumMod val="65000"/>
                    <a:lumOff val="35000"/>
                  </a:schemeClr>
                </a:solidFill>
                <a:latin typeface="News Gothic MT"/>
              </a:rPr>
              <a:t>else:</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print(“a is less than or equal to zero!”)</a:t>
            </a:r>
          </a:p>
          <a:p>
            <a:pPr>
              <a:lnSpc>
                <a:spcPct val="80000"/>
              </a:lnSpc>
              <a:buSzPct val="110000"/>
            </a:pPr>
            <a:endParaRPr lang="en-US" sz="2400" dirty="0">
              <a:solidFill>
                <a:schemeClr val="tx1">
                  <a:lumMod val="65000"/>
                  <a:lumOff val="35000"/>
                </a:schemeClr>
              </a:solidFill>
              <a:latin typeface="News Gothic MT"/>
            </a:endParaRPr>
          </a:p>
          <a:p>
            <a:pPr>
              <a:lnSpc>
                <a:spcPct val="80000"/>
              </a:lnSpc>
              <a:buSzPct val="110000"/>
            </a:pPr>
            <a:r>
              <a:rPr lang="en-US" sz="2400" dirty="0" smtClean="0">
                <a:solidFill>
                  <a:schemeClr val="tx1">
                    <a:lumMod val="65000"/>
                    <a:lumOff val="35000"/>
                  </a:schemeClr>
                </a:solidFill>
                <a:latin typeface="News Gothic MT"/>
              </a:rPr>
              <a:t>The “else” keyword says that if the first if statement doesn’t execute, the else will.</a:t>
            </a:r>
            <a:endParaRPr lang="en-US" sz="2400" dirty="0">
              <a:solidFill>
                <a:schemeClr val="tx1">
                  <a:lumMod val="65000"/>
                  <a:lumOff val="35000"/>
                </a:schemeClr>
              </a:solidFill>
              <a:latin typeface="News Gothic MT"/>
            </a:endParaRPr>
          </a:p>
          <a:p>
            <a:pPr>
              <a:lnSpc>
                <a:spcPct val="80000"/>
              </a:lnSpc>
              <a:buSzPct val="110000"/>
            </a:pPr>
            <a:endParaRPr lang="en-US" sz="2400" dirty="0" smtClean="0">
              <a:solidFill>
                <a:schemeClr val="tx1">
                  <a:lumMod val="65000"/>
                  <a:lumOff val="35000"/>
                </a:schemeClr>
              </a:solidFill>
              <a:latin typeface="News Gothic MT"/>
            </a:endParaRPr>
          </a:p>
        </p:txBody>
      </p:sp>
    </p:spTree>
    <p:extLst>
      <p:ext uri="{BB962C8B-B14F-4D97-AF65-F5344CB8AC3E}">
        <p14:creationId xmlns:p14="http://schemas.microsoft.com/office/powerpoint/2010/main" val="3817348225"/>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Else</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a:solidFill>
                  <a:schemeClr val="tx1">
                    <a:lumMod val="65000"/>
                    <a:lumOff val="35000"/>
                  </a:schemeClr>
                </a:solidFill>
                <a:latin typeface="News Gothic MT"/>
              </a:rPr>
              <a:t>l</a:t>
            </a:r>
            <a:r>
              <a:rPr lang="en-US" sz="2400" dirty="0" smtClean="0">
                <a:solidFill>
                  <a:schemeClr val="tx1">
                    <a:lumMod val="65000"/>
                    <a:lumOff val="35000"/>
                  </a:schemeClr>
                </a:solidFill>
                <a:latin typeface="News Gothic MT"/>
              </a:rPr>
              <a:t>ine-1</a:t>
            </a:r>
          </a:p>
          <a:p>
            <a:pPr>
              <a:lnSpc>
                <a:spcPct val="80000"/>
              </a:lnSpc>
              <a:buSzPct val="110000"/>
            </a:pPr>
            <a:r>
              <a:rPr lang="en-US" sz="2400" dirty="0" smtClean="0">
                <a:solidFill>
                  <a:schemeClr val="tx1">
                    <a:lumMod val="65000"/>
                    <a:lumOff val="35000"/>
                  </a:schemeClr>
                </a:solidFill>
                <a:latin typeface="News Gothic MT"/>
              </a:rPr>
              <a:t>if </a:t>
            </a:r>
            <a:r>
              <a:rPr lang="en-US" sz="2400" dirty="0" err="1" smtClean="0">
                <a:solidFill>
                  <a:schemeClr val="tx1">
                    <a:lumMod val="65000"/>
                    <a:lumOff val="35000"/>
                  </a:schemeClr>
                </a:solidFill>
                <a:latin typeface="News Gothic MT"/>
              </a:rPr>
              <a:t>someBoolean</a:t>
            </a:r>
            <a:r>
              <a:rPr lang="en-US" sz="2400" dirty="0" smtClean="0">
                <a:solidFill>
                  <a:schemeClr val="tx1">
                    <a:lumMod val="65000"/>
                    <a:lumOff val="35000"/>
                  </a:schemeClr>
                </a:solidFill>
                <a:latin typeface="News Gothic MT"/>
              </a:rPr>
              <a:t>:</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line-2</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line-3</a:t>
            </a:r>
          </a:p>
          <a:p>
            <a:pPr>
              <a:lnSpc>
                <a:spcPct val="80000"/>
              </a:lnSpc>
              <a:buSzPct val="110000"/>
            </a:pPr>
            <a:r>
              <a:rPr lang="en-US" sz="2400" dirty="0">
                <a:solidFill>
                  <a:schemeClr val="tx1">
                    <a:lumMod val="65000"/>
                    <a:lumOff val="35000"/>
                  </a:schemeClr>
                </a:solidFill>
                <a:latin typeface="News Gothic MT"/>
              </a:rPr>
              <a:t>e</a:t>
            </a:r>
            <a:r>
              <a:rPr lang="en-US" sz="2400" dirty="0" smtClean="0">
                <a:solidFill>
                  <a:schemeClr val="tx1">
                    <a:lumMod val="65000"/>
                    <a:lumOff val="35000"/>
                  </a:schemeClr>
                </a:solidFill>
                <a:latin typeface="News Gothic MT"/>
              </a:rPr>
              <a:t>lse:</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line-4</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line-5</a:t>
            </a:r>
          </a:p>
          <a:p>
            <a:pPr>
              <a:lnSpc>
                <a:spcPct val="80000"/>
              </a:lnSpc>
              <a:buSzPct val="110000"/>
            </a:pPr>
            <a:r>
              <a:rPr lang="en-US" sz="2400" dirty="0">
                <a:solidFill>
                  <a:schemeClr val="tx1">
                    <a:lumMod val="65000"/>
                    <a:lumOff val="35000"/>
                  </a:schemeClr>
                </a:solidFill>
                <a:latin typeface="News Gothic MT"/>
              </a:rPr>
              <a:t>l</a:t>
            </a:r>
            <a:r>
              <a:rPr lang="en-US" sz="2400" dirty="0" smtClean="0">
                <a:solidFill>
                  <a:schemeClr val="tx1">
                    <a:lumMod val="65000"/>
                    <a:lumOff val="35000"/>
                  </a:schemeClr>
                </a:solidFill>
                <a:latin typeface="News Gothic MT"/>
              </a:rPr>
              <a:t>ine-6</a:t>
            </a:r>
            <a:endParaRPr lang="en-US" sz="2400" dirty="0">
              <a:solidFill>
                <a:schemeClr val="tx1">
                  <a:lumMod val="65000"/>
                  <a:lumOff val="35000"/>
                </a:schemeClr>
              </a:solidFill>
              <a:latin typeface="News Gothic MT"/>
            </a:endParaRPr>
          </a:p>
          <a:p>
            <a:pPr>
              <a:lnSpc>
                <a:spcPct val="80000"/>
              </a:lnSpc>
              <a:buSzPct val="110000"/>
            </a:pPr>
            <a:endParaRPr lang="en-US" sz="2400" dirty="0" smtClean="0">
              <a:solidFill>
                <a:schemeClr val="tx1">
                  <a:lumMod val="65000"/>
                  <a:lumOff val="35000"/>
                </a:schemeClr>
              </a:solidFill>
              <a:latin typeface="News Gothic MT"/>
            </a:endParaRPr>
          </a:p>
        </p:txBody>
      </p:sp>
      <p:sp>
        <p:nvSpPr>
          <p:cNvPr id="4" name="TextBox 3"/>
          <p:cNvSpPr txBox="1"/>
          <p:nvPr/>
        </p:nvSpPr>
        <p:spPr>
          <a:xfrm>
            <a:off x="1425222" y="4303890"/>
            <a:ext cx="1100667" cy="369332"/>
          </a:xfrm>
          <a:prstGeom prst="rect">
            <a:avLst/>
          </a:prstGeom>
          <a:noFill/>
          <a:ln>
            <a:solidFill>
              <a:schemeClr val="tx1"/>
            </a:solidFill>
          </a:ln>
        </p:spPr>
        <p:txBody>
          <a:bodyPr wrap="square" rtlCol="0">
            <a:spAutoFit/>
          </a:bodyPr>
          <a:lstStyle/>
          <a:p>
            <a:r>
              <a:rPr lang="en-US" dirty="0"/>
              <a:t>l</a:t>
            </a:r>
            <a:r>
              <a:rPr lang="en-US" dirty="0" smtClean="0"/>
              <a:t>ine-1</a:t>
            </a:r>
            <a:endParaRPr lang="en-US" dirty="0"/>
          </a:p>
        </p:txBody>
      </p:sp>
      <p:sp>
        <p:nvSpPr>
          <p:cNvPr id="5" name="Right Arrow 4"/>
          <p:cNvSpPr/>
          <p:nvPr/>
        </p:nvSpPr>
        <p:spPr>
          <a:xfrm>
            <a:off x="2808106" y="4348666"/>
            <a:ext cx="2525894" cy="32455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2808106" y="3892226"/>
            <a:ext cx="1862666" cy="369332"/>
          </a:xfrm>
          <a:prstGeom prst="rect">
            <a:avLst/>
          </a:prstGeom>
          <a:noFill/>
          <a:ln>
            <a:solidFill>
              <a:schemeClr val="tx1"/>
            </a:solidFill>
          </a:ln>
        </p:spPr>
        <p:txBody>
          <a:bodyPr wrap="square" rtlCol="0">
            <a:spAutoFit/>
          </a:bodyPr>
          <a:lstStyle/>
          <a:p>
            <a:r>
              <a:rPr lang="en-US" dirty="0" smtClean="0"/>
              <a:t>Condition is true</a:t>
            </a:r>
            <a:endParaRPr lang="en-US" dirty="0"/>
          </a:p>
        </p:txBody>
      </p:sp>
      <p:sp>
        <p:nvSpPr>
          <p:cNvPr id="7" name="TextBox 6"/>
          <p:cNvSpPr txBox="1"/>
          <p:nvPr/>
        </p:nvSpPr>
        <p:spPr>
          <a:xfrm>
            <a:off x="5503334" y="4079501"/>
            <a:ext cx="1241778" cy="646331"/>
          </a:xfrm>
          <a:prstGeom prst="rect">
            <a:avLst/>
          </a:prstGeom>
          <a:noFill/>
          <a:ln>
            <a:solidFill>
              <a:schemeClr val="tx1"/>
            </a:solidFill>
          </a:ln>
        </p:spPr>
        <p:txBody>
          <a:bodyPr wrap="square" rtlCol="0">
            <a:spAutoFit/>
          </a:bodyPr>
          <a:lstStyle/>
          <a:p>
            <a:r>
              <a:rPr lang="en-US" dirty="0"/>
              <a:t>l</a:t>
            </a:r>
            <a:r>
              <a:rPr lang="en-US" dirty="0" smtClean="0"/>
              <a:t>ine-2</a:t>
            </a:r>
          </a:p>
          <a:p>
            <a:r>
              <a:rPr lang="en-US" dirty="0"/>
              <a:t>l</a:t>
            </a:r>
            <a:r>
              <a:rPr lang="en-US" dirty="0" smtClean="0"/>
              <a:t>ine-3</a:t>
            </a:r>
            <a:endParaRPr lang="en-US" dirty="0"/>
          </a:p>
        </p:txBody>
      </p:sp>
      <p:sp>
        <p:nvSpPr>
          <p:cNvPr id="8" name="Bent Arrow 7"/>
          <p:cNvSpPr/>
          <p:nvPr/>
        </p:nvSpPr>
        <p:spPr>
          <a:xfrm flipV="1">
            <a:off x="2271885" y="4879664"/>
            <a:ext cx="3062115" cy="863559"/>
          </a:xfrm>
          <a:prstGeom prst="bentArrow">
            <a:avLst>
              <a:gd name="adj1" fmla="val 25000"/>
              <a:gd name="adj2" fmla="val 14850"/>
              <a:gd name="adj3" fmla="val 29950"/>
              <a:gd name="adj4" fmla="val 477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2808106" y="5867396"/>
            <a:ext cx="2187222" cy="369332"/>
          </a:xfrm>
          <a:prstGeom prst="rect">
            <a:avLst/>
          </a:prstGeom>
          <a:noFill/>
          <a:ln>
            <a:solidFill>
              <a:schemeClr val="tx1"/>
            </a:solidFill>
          </a:ln>
        </p:spPr>
        <p:txBody>
          <a:bodyPr wrap="square" rtlCol="0">
            <a:spAutoFit/>
          </a:bodyPr>
          <a:lstStyle/>
          <a:p>
            <a:r>
              <a:rPr lang="en-US" dirty="0" smtClean="0"/>
              <a:t>Condition is false</a:t>
            </a:r>
            <a:endParaRPr lang="en-US" dirty="0"/>
          </a:p>
        </p:txBody>
      </p:sp>
      <p:sp>
        <p:nvSpPr>
          <p:cNvPr id="10" name="TextBox 9"/>
          <p:cNvSpPr txBox="1"/>
          <p:nvPr/>
        </p:nvSpPr>
        <p:spPr>
          <a:xfrm>
            <a:off x="5503334" y="5296909"/>
            <a:ext cx="1241778" cy="646331"/>
          </a:xfrm>
          <a:prstGeom prst="rect">
            <a:avLst/>
          </a:prstGeom>
          <a:noFill/>
          <a:ln>
            <a:solidFill>
              <a:schemeClr val="tx1"/>
            </a:solidFill>
          </a:ln>
        </p:spPr>
        <p:txBody>
          <a:bodyPr wrap="square" rtlCol="0">
            <a:spAutoFit/>
          </a:bodyPr>
          <a:lstStyle/>
          <a:p>
            <a:r>
              <a:rPr lang="en-US" dirty="0"/>
              <a:t>l</a:t>
            </a:r>
            <a:r>
              <a:rPr lang="en-US" dirty="0" smtClean="0"/>
              <a:t>ine-4</a:t>
            </a:r>
          </a:p>
          <a:p>
            <a:r>
              <a:rPr lang="en-US" dirty="0"/>
              <a:t>l</a:t>
            </a:r>
            <a:r>
              <a:rPr lang="en-US" dirty="0" smtClean="0"/>
              <a:t>ine-5</a:t>
            </a:r>
            <a:endParaRPr lang="en-US" dirty="0"/>
          </a:p>
        </p:txBody>
      </p:sp>
      <p:sp>
        <p:nvSpPr>
          <p:cNvPr id="2" name="Right Arrow 1"/>
          <p:cNvSpPr/>
          <p:nvPr/>
        </p:nvSpPr>
        <p:spPr>
          <a:xfrm>
            <a:off x="6829778" y="4289779"/>
            <a:ext cx="1114778" cy="36933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8057445" y="4332113"/>
            <a:ext cx="1030111" cy="369332"/>
          </a:xfrm>
          <a:prstGeom prst="rect">
            <a:avLst/>
          </a:prstGeom>
          <a:noFill/>
          <a:ln>
            <a:solidFill>
              <a:schemeClr val="tx1"/>
            </a:solidFill>
          </a:ln>
        </p:spPr>
        <p:txBody>
          <a:bodyPr wrap="square" rtlCol="0">
            <a:spAutoFit/>
          </a:bodyPr>
          <a:lstStyle/>
          <a:p>
            <a:r>
              <a:rPr lang="en-US" dirty="0" smtClean="0"/>
              <a:t>Line-6</a:t>
            </a:r>
            <a:endParaRPr lang="en-US" dirty="0"/>
          </a:p>
        </p:txBody>
      </p:sp>
      <p:sp>
        <p:nvSpPr>
          <p:cNvPr id="12" name="Bent-Up Arrow 11"/>
          <p:cNvSpPr/>
          <p:nvPr/>
        </p:nvSpPr>
        <p:spPr>
          <a:xfrm>
            <a:off x="6829778" y="4879664"/>
            <a:ext cx="1761622" cy="595447"/>
          </a:xfrm>
          <a:prstGeom prst="ben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4880059"/>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err="1" smtClean="0">
                <a:solidFill>
                  <a:srgbClr val="2C7C9F"/>
                </a:solidFill>
                <a:latin typeface="News Gothic MT"/>
              </a:rPr>
              <a:t>Elif</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chemeClr val="tx1">
                    <a:lumMod val="65000"/>
                    <a:lumOff val="35000"/>
                  </a:schemeClr>
                </a:solidFill>
                <a:latin typeface="News Gothic MT"/>
              </a:rPr>
              <a:t>Imagine we have the following situation: we have an if statement, and if that if statement DOESN’T execute, we want another if statement to be evaluated.</a:t>
            </a:r>
          </a:p>
          <a:p>
            <a:pPr>
              <a:lnSpc>
                <a:spcPct val="80000"/>
              </a:lnSpc>
              <a:buSzPct val="110000"/>
            </a:pPr>
            <a:endParaRPr lang="en-US" sz="2400" dirty="0">
              <a:solidFill>
                <a:schemeClr val="tx1">
                  <a:lumMod val="65000"/>
                  <a:lumOff val="35000"/>
                </a:schemeClr>
              </a:solidFill>
              <a:latin typeface="News Gothic MT"/>
            </a:endParaRPr>
          </a:p>
          <a:p>
            <a:pPr>
              <a:lnSpc>
                <a:spcPct val="80000"/>
              </a:lnSpc>
              <a:buSzPct val="110000"/>
            </a:pPr>
            <a:r>
              <a:rPr lang="en-US" sz="2400" dirty="0" smtClean="0">
                <a:solidFill>
                  <a:schemeClr val="tx1">
                    <a:lumMod val="65000"/>
                    <a:lumOff val="35000"/>
                  </a:schemeClr>
                </a:solidFill>
                <a:latin typeface="News Gothic MT"/>
              </a:rPr>
              <a:t>if a &gt; 0:</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print(“A is positive”)</a:t>
            </a:r>
          </a:p>
          <a:p>
            <a:pPr>
              <a:lnSpc>
                <a:spcPct val="80000"/>
              </a:lnSpc>
              <a:buSzPct val="110000"/>
            </a:pPr>
            <a:r>
              <a:rPr lang="en-US" sz="2400" dirty="0" smtClean="0">
                <a:solidFill>
                  <a:schemeClr val="tx1">
                    <a:lumMod val="65000"/>
                    <a:lumOff val="35000"/>
                  </a:schemeClr>
                </a:solidFill>
                <a:latin typeface="News Gothic MT"/>
              </a:rPr>
              <a:t>else:</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if a &lt; 0:</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	print(“A is negative”)</a:t>
            </a:r>
          </a:p>
          <a:p>
            <a:pPr>
              <a:lnSpc>
                <a:spcPct val="80000"/>
              </a:lnSpc>
              <a:buSzPct val="110000"/>
            </a:pPr>
            <a:endParaRPr lang="en-US" sz="2400" dirty="0">
              <a:solidFill>
                <a:schemeClr val="tx1">
                  <a:lumMod val="65000"/>
                  <a:lumOff val="35000"/>
                </a:schemeClr>
              </a:solidFill>
              <a:latin typeface="News Gothic MT"/>
            </a:endParaRPr>
          </a:p>
          <a:p>
            <a:pPr>
              <a:lnSpc>
                <a:spcPct val="80000"/>
              </a:lnSpc>
              <a:buSzPct val="110000"/>
            </a:pPr>
            <a:r>
              <a:rPr lang="en-US" sz="2400" dirty="0" err="1" smtClean="0">
                <a:solidFill>
                  <a:schemeClr val="tx1">
                    <a:lumMod val="65000"/>
                    <a:lumOff val="35000"/>
                  </a:schemeClr>
                </a:solidFill>
                <a:latin typeface="News Gothic MT"/>
              </a:rPr>
              <a:t>Elif</a:t>
            </a:r>
            <a:r>
              <a:rPr lang="en-US" sz="2400" dirty="0" smtClean="0">
                <a:solidFill>
                  <a:schemeClr val="tx1">
                    <a:lumMod val="65000"/>
                    <a:lumOff val="35000"/>
                  </a:schemeClr>
                </a:solidFill>
                <a:latin typeface="News Gothic MT"/>
              </a:rPr>
              <a:t> lets us combine that if and that else.</a:t>
            </a:r>
          </a:p>
        </p:txBody>
      </p:sp>
    </p:spTree>
    <p:extLst>
      <p:ext uri="{BB962C8B-B14F-4D97-AF65-F5344CB8AC3E}">
        <p14:creationId xmlns:p14="http://schemas.microsoft.com/office/powerpoint/2010/main" val="499111475"/>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err="1" smtClean="0">
                <a:solidFill>
                  <a:srgbClr val="2C7C9F"/>
                </a:solidFill>
                <a:latin typeface="News Gothic MT"/>
              </a:rPr>
              <a:t>Elif</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endParaRPr lang="en-US" sz="2400" dirty="0" smtClean="0">
              <a:solidFill>
                <a:schemeClr val="tx1">
                  <a:lumMod val="65000"/>
                  <a:lumOff val="35000"/>
                </a:schemeClr>
              </a:solidFill>
              <a:latin typeface="News Gothic MT"/>
            </a:endParaRPr>
          </a:p>
          <a:p>
            <a:pPr>
              <a:lnSpc>
                <a:spcPct val="80000"/>
              </a:lnSpc>
              <a:buSzPct val="110000"/>
            </a:pPr>
            <a:endParaRPr lang="en-US" sz="2400" dirty="0">
              <a:solidFill>
                <a:schemeClr val="tx1">
                  <a:lumMod val="65000"/>
                  <a:lumOff val="35000"/>
                </a:schemeClr>
              </a:solidFill>
              <a:latin typeface="News Gothic MT"/>
            </a:endParaRPr>
          </a:p>
          <a:p>
            <a:pPr>
              <a:lnSpc>
                <a:spcPct val="80000"/>
              </a:lnSpc>
              <a:buSzPct val="110000"/>
            </a:pPr>
            <a:r>
              <a:rPr lang="en-US" sz="2400" dirty="0" smtClean="0">
                <a:solidFill>
                  <a:schemeClr val="tx1">
                    <a:lumMod val="65000"/>
                    <a:lumOff val="35000"/>
                  </a:schemeClr>
                </a:solidFill>
                <a:latin typeface="News Gothic MT"/>
              </a:rPr>
              <a:t>if a &gt; 0:</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print(“A is positive”)</a:t>
            </a:r>
          </a:p>
          <a:p>
            <a:pPr>
              <a:lnSpc>
                <a:spcPct val="80000"/>
              </a:lnSpc>
              <a:buSzPct val="110000"/>
            </a:pPr>
            <a:r>
              <a:rPr lang="en-US" sz="2400" dirty="0" err="1">
                <a:solidFill>
                  <a:schemeClr val="tx1">
                    <a:lumMod val="65000"/>
                    <a:lumOff val="35000"/>
                  </a:schemeClr>
                </a:solidFill>
                <a:latin typeface="News Gothic MT"/>
              </a:rPr>
              <a:t>e</a:t>
            </a:r>
            <a:r>
              <a:rPr lang="en-US" sz="2400" dirty="0" err="1" smtClean="0">
                <a:solidFill>
                  <a:schemeClr val="tx1">
                    <a:lumMod val="65000"/>
                    <a:lumOff val="35000"/>
                  </a:schemeClr>
                </a:solidFill>
                <a:latin typeface="News Gothic MT"/>
              </a:rPr>
              <a:t>lif</a:t>
            </a:r>
            <a:r>
              <a:rPr lang="en-US" sz="2400" dirty="0" smtClean="0">
                <a:solidFill>
                  <a:schemeClr val="tx1">
                    <a:lumMod val="65000"/>
                    <a:lumOff val="35000"/>
                  </a:schemeClr>
                </a:solidFill>
                <a:latin typeface="News Gothic MT"/>
              </a:rPr>
              <a:t> a &lt; 0:</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	print(“A is negative”)</a:t>
            </a:r>
          </a:p>
          <a:p>
            <a:pPr>
              <a:lnSpc>
                <a:spcPct val="80000"/>
              </a:lnSpc>
              <a:buSzPct val="110000"/>
            </a:pPr>
            <a:endParaRPr lang="en-US" sz="2400" dirty="0">
              <a:solidFill>
                <a:schemeClr val="tx1">
                  <a:lumMod val="65000"/>
                  <a:lumOff val="35000"/>
                </a:schemeClr>
              </a:solidFill>
              <a:latin typeface="News Gothic MT"/>
            </a:endParaRPr>
          </a:p>
          <a:p>
            <a:pPr>
              <a:lnSpc>
                <a:spcPct val="80000"/>
              </a:lnSpc>
              <a:buSzPct val="110000"/>
            </a:pPr>
            <a:r>
              <a:rPr lang="en-US" sz="2400" dirty="0" smtClean="0">
                <a:solidFill>
                  <a:schemeClr val="tx1">
                    <a:lumMod val="65000"/>
                    <a:lumOff val="35000"/>
                  </a:schemeClr>
                </a:solidFill>
                <a:latin typeface="News Gothic MT"/>
              </a:rPr>
              <a:t>Now the </a:t>
            </a:r>
            <a:r>
              <a:rPr lang="en-US" sz="2400" dirty="0" err="1" smtClean="0">
                <a:solidFill>
                  <a:schemeClr val="tx1">
                    <a:lumMod val="65000"/>
                    <a:lumOff val="35000"/>
                  </a:schemeClr>
                </a:solidFill>
                <a:latin typeface="News Gothic MT"/>
              </a:rPr>
              <a:t>elif</a:t>
            </a:r>
            <a:r>
              <a:rPr lang="en-US" sz="2400" dirty="0" smtClean="0">
                <a:solidFill>
                  <a:schemeClr val="tx1">
                    <a:lumMod val="65000"/>
                    <a:lumOff val="35000"/>
                  </a:schemeClr>
                </a:solidFill>
                <a:latin typeface="News Gothic MT"/>
              </a:rPr>
              <a:t> statement will only execute if:</a:t>
            </a:r>
          </a:p>
          <a:p>
            <a:pPr>
              <a:lnSpc>
                <a:spcPct val="80000"/>
              </a:lnSpc>
              <a:buSzPct val="110000"/>
            </a:pPr>
            <a:endParaRPr lang="en-US" sz="2400" dirty="0" smtClean="0">
              <a:solidFill>
                <a:schemeClr val="tx1">
                  <a:lumMod val="65000"/>
                  <a:lumOff val="35000"/>
                </a:schemeClr>
              </a:solidFill>
              <a:latin typeface="News Gothic MT"/>
            </a:endParaRPr>
          </a:p>
          <a:p>
            <a:pPr marL="342900" indent="-342900">
              <a:lnSpc>
                <a:spcPct val="80000"/>
              </a:lnSpc>
              <a:buSzPct val="110000"/>
              <a:buFont typeface="Arial"/>
              <a:buChar char="•"/>
            </a:pPr>
            <a:r>
              <a:rPr lang="en-US" sz="2400" dirty="0" smtClean="0">
                <a:solidFill>
                  <a:schemeClr val="tx1">
                    <a:lumMod val="65000"/>
                    <a:lumOff val="35000"/>
                  </a:schemeClr>
                </a:solidFill>
                <a:latin typeface="News Gothic MT"/>
              </a:rPr>
              <a:t>The first statement DOES NOT execute</a:t>
            </a:r>
          </a:p>
          <a:p>
            <a:pPr marL="342900" indent="-342900">
              <a:lnSpc>
                <a:spcPct val="80000"/>
              </a:lnSpc>
              <a:buSzPct val="110000"/>
              <a:buFont typeface="Arial"/>
              <a:buChar char="•"/>
            </a:pPr>
            <a:r>
              <a:rPr lang="en-US" sz="2400" dirty="0">
                <a:solidFill>
                  <a:schemeClr val="tx1">
                    <a:lumMod val="65000"/>
                    <a:lumOff val="35000"/>
                  </a:schemeClr>
                </a:solidFill>
                <a:latin typeface="News Gothic MT"/>
              </a:rPr>
              <a:t>a</a:t>
            </a:r>
            <a:r>
              <a:rPr lang="en-US" sz="2400" dirty="0" smtClean="0">
                <a:solidFill>
                  <a:schemeClr val="tx1">
                    <a:lumMod val="65000"/>
                    <a:lumOff val="35000"/>
                  </a:schemeClr>
                </a:solidFill>
                <a:latin typeface="News Gothic MT"/>
              </a:rPr>
              <a:t> &lt; 0</a:t>
            </a:r>
          </a:p>
        </p:txBody>
      </p:sp>
    </p:spTree>
    <p:extLst>
      <p:ext uri="{BB962C8B-B14F-4D97-AF65-F5344CB8AC3E}">
        <p14:creationId xmlns:p14="http://schemas.microsoft.com/office/powerpoint/2010/main" val="3783738612"/>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35249" y="-442689"/>
            <a:ext cx="8042040" cy="1336680"/>
          </a:xfrm>
          <a:prstGeom prst="rect">
            <a:avLst/>
          </a:prstGeom>
        </p:spPr>
        <p:txBody>
          <a:bodyPr anchor="b"/>
          <a:lstStyle/>
          <a:p>
            <a:pPr algn="ctr">
              <a:lnSpc>
                <a:spcPct val="100000"/>
              </a:lnSpc>
            </a:pPr>
            <a:r>
              <a:rPr lang="en-US" sz="4600" dirty="0" err="1" smtClean="0">
                <a:solidFill>
                  <a:srgbClr val="2C7C9F"/>
                </a:solidFill>
                <a:latin typeface="News Gothic MT"/>
              </a:rPr>
              <a:t>Elif</a:t>
            </a:r>
            <a:endParaRPr dirty="0"/>
          </a:p>
        </p:txBody>
      </p:sp>
      <p:sp>
        <p:nvSpPr>
          <p:cNvPr id="46" name="TextShape 2"/>
          <p:cNvSpPr txBox="1"/>
          <p:nvPr/>
        </p:nvSpPr>
        <p:spPr>
          <a:xfrm>
            <a:off x="535249" y="1049871"/>
            <a:ext cx="8042040" cy="4343040"/>
          </a:xfrm>
          <a:prstGeom prst="rect">
            <a:avLst/>
          </a:prstGeom>
        </p:spPr>
        <p:txBody>
          <a:bodyPr/>
          <a:lstStyle/>
          <a:p>
            <a:pPr>
              <a:lnSpc>
                <a:spcPct val="80000"/>
              </a:lnSpc>
              <a:buSzPct val="110000"/>
            </a:pPr>
            <a:r>
              <a:rPr lang="en-US" sz="2400" dirty="0">
                <a:solidFill>
                  <a:schemeClr val="tx1">
                    <a:lumMod val="65000"/>
                    <a:lumOff val="35000"/>
                  </a:schemeClr>
                </a:solidFill>
                <a:latin typeface="News Gothic MT"/>
              </a:rPr>
              <a:t>l</a:t>
            </a:r>
            <a:r>
              <a:rPr lang="en-US" sz="2400" dirty="0" smtClean="0">
                <a:solidFill>
                  <a:schemeClr val="tx1">
                    <a:lumMod val="65000"/>
                    <a:lumOff val="35000"/>
                  </a:schemeClr>
                </a:solidFill>
                <a:latin typeface="News Gothic MT"/>
              </a:rPr>
              <a:t>ine-1</a:t>
            </a:r>
          </a:p>
          <a:p>
            <a:pPr>
              <a:lnSpc>
                <a:spcPct val="80000"/>
              </a:lnSpc>
              <a:buSzPct val="110000"/>
            </a:pPr>
            <a:r>
              <a:rPr lang="en-US" sz="2400" dirty="0" smtClean="0">
                <a:solidFill>
                  <a:schemeClr val="tx1">
                    <a:lumMod val="65000"/>
                    <a:lumOff val="35000"/>
                  </a:schemeClr>
                </a:solidFill>
                <a:latin typeface="News Gothic MT"/>
              </a:rPr>
              <a:t>if </a:t>
            </a:r>
            <a:r>
              <a:rPr lang="en-US" sz="2400" dirty="0" err="1" smtClean="0">
                <a:solidFill>
                  <a:schemeClr val="tx1">
                    <a:lumMod val="65000"/>
                    <a:lumOff val="35000"/>
                  </a:schemeClr>
                </a:solidFill>
                <a:latin typeface="News Gothic MT"/>
              </a:rPr>
              <a:t>someBoolean</a:t>
            </a:r>
            <a:r>
              <a:rPr lang="en-US" sz="2400" dirty="0" smtClean="0">
                <a:solidFill>
                  <a:schemeClr val="tx1">
                    <a:lumMod val="65000"/>
                    <a:lumOff val="35000"/>
                  </a:schemeClr>
                </a:solidFill>
                <a:latin typeface="News Gothic MT"/>
              </a:rPr>
              <a:t>:</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line-2</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line-3</a:t>
            </a:r>
          </a:p>
          <a:p>
            <a:pPr>
              <a:lnSpc>
                <a:spcPct val="80000"/>
              </a:lnSpc>
              <a:buSzPct val="110000"/>
            </a:pPr>
            <a:r>
              <a:rPr lang="en-US" sz="2400" dirty="0" err="1" smtClean="0">
                <a:solidFill>
                  <a:schemeClr val="tx1">
                    <a:lumMod val="65000"/>
                    <a:lumOff val="35000"/>
                  </a:schemeClr>
                </a:solidFill>
                <a:latin typeface="News Gothic MT"/>
              </a:rPr>
              <a:t>eli</a:t>
            </a:r>
            <a:r>
              <a:rPr lang="en-US" sz="2400" dirty="0" err="1" smtClean="0">
                <a:solidFill>
                  <a:schemeClr val="tx1">
                    <a:lumMod val="65000"/>
                    <a:lumOff val="35000"/>
                  </a:schemeClr>
                </a:solidFill>
                <a:latin typeface="News Gothic MT"/>
              </a:rPr>
              <a:t>f</a:t>
            </a:r>
            <a:r>
              <a:rPr lang="en-US" sz="2400" dirty="0" smtClean="0">
                <a:solidFill>
                  <a:schemeClr val="tx1">
                    <a:lumMod val="65000"/>
                    <a:lumOff val="35000"/>
                  </a:schemeClr>
                </a:solidFill>
                <a:latin typeface="News Gothic MT"/>
              </a:rPr>
              <a:t> </a:t>
            </a:r>
            <a:r>
              <a:rPr lang="en-US" sz="2400" dirty="0" err="1" smtClean="0">
                <a:solidFill>
                  <a:schemeClr val="tx1">
                    <a:lumMod val="65000"/>
                    <a:lumOff val="35000"/>
                  </a:schemeClr>
                </a:solidFill>
                <a:latin typeface="News Gothic MT"/>
              </a:rPr>
              <a:t>someOtherBoolean</a:t>
            </a:r>
            <a:r>
              <a:rPr lang="en-US" sz="2400" dirty="0" smtClean="0">
                <a:solidFill>
                  <a:schemeClr val="tx1">
                    <a:lumMod val="65000"/>
                    <a:lumOff val="35000"/>
                  </a:schemeClr>
                </a:solidFill>
                <a:latin typeface="News Gothic MT"/>
              </a:rPr>
              <a:t>:</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line-4</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line-5</a:t>
            </a:r>
          </a:p>
          <a:p>
            <a:pPr>
              <a:lnSpc>
                <a:spcPct val="80000"/>
              </a:lnSpc>
              <a:buSzPct val="110000"/>
            </a:pPr>
            <a:r>
              <a:rPr lang="en-US" sz="2400" dirty="0">
                <a:solidFill>
                  <a:schemeClr val="tx1">
                    <a:lumMod val="65000"/>
                    <a:lumOff val="35000"/>
                  </a:schemeClr>
                </a:solidFill>
                <a:latin typeface="News Gothic MT"/>
              </a:rPr>
              <a:t>l</a:t>
            </a:r>
            <a:r>
              <a:rPr lang="en-US" sz="2400" dirty="0" smtClean="0">
                <a:solidFill>
                  <a:schemeClr val="tx1">
                    <a:lumMod val="65000"/>
                    <a:lumOff val="35000"/>
                  </a:schemeClr>
                </a:solidFill>
                <a:latin typeface="News Gothic MT"/>
              </a:rPr>
              <a:t>ine-6</a:t>
            </a:r>
            <a:endParaRPr lang="en-US" sz="2400" dirty="0">
              <a:solidFill>
                <a:schemeClr val="tx1">
                  <a:lumMod val="65000"/>
                  <a:lumOff val="35000"/>
                </a:schemeClr>
              </a:solidFill>
              <a:latin typeface="News Gothic MT"/>
            </a:endParaRPr>
          </a:p>
          <a:p>
            <a:pPr>
              <a:lnSpc>
                <a:spcPct val="80000"/>
              </a:lnSpc>
              <a:buSzPct val="110000"/>
            </a:pPr>
            <a:endParaRPr lang="en-US" sz="2400" dirty="0" smtClean="0">
              <a:solidFill>
                <a:schemeClr val="tx1">
                  <a:lumMod val="65000"/>
                  <a:lumOff val="35000"/>
                </a:schemeClr>
              </a:solidFill>
              <a:latin typeface="News Gothic MT"/>
            </a:endParaRPr>
          </a:p>
        </p:txBody>
      </p:sp>
      <p:sp>
        <p:nvSpPr>
          <p:cNvPr id="4" name="TextBox 3"/>
          <p:cNvSpPr txBox="1"/>
          <p:nvPr/>
        </p:nvSpPr>
        <p:spPr>
          <a:xfrm>
            <a:off x="1411111" y="3753561"/>
            <a:ext cx="1100667" cy="369332"/>
          </a:xfrm>
          <a:prstGeom prst="rect">
            <a:avLst/>
          </a:prstGeom>
          <a:noFill/>
          <a:ln>
            <a:solidFill>
              <a:schemeClr val="tx1"/>
            </a:solidFill>
          </a:ln>
        </p:spPr>
        <p:txBody>
          <a:bodyPr wrap="square" rtlCol="0">
            <a:spAutoFit/>
          </a:bodyPr>
          <a:lstStyle/>
          <a:p>
            <a:r>
              <a:rPr lang="en-US" dirty="0"/>
              <a:t>l</a:t>
            </a:r>
            <a:r>
              <a:rPr lang="en-US" dirty="0" smtClean="0"/>
              <a:t>ine-1</a:t>
            </a:r>
            <a:endParaRPr lang="en-US" dirty="0"/>
          </a:p>
        </p:txBody>
      </p:sp>
      <p:sp>
        <p:nvSpPr>
          <p:cNvPr id="5" name="Right Arrow 4"/>
          <p:cNvSpPr/>
          <p:nvPr/>
        </p:nvSpPr>
        <p:spPr>
          <a:xfrm>
            <a:off x="2793995" y="3798337"/>
            <a:ext cx="2525894" cy="32455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2793995" y="3341897"/>
            <a:ext cx="2525894" cy="369332"/>
          </a:xfrm>
          <a:prstGeom prst="rect">
            <a:avLst/>
          </a:prstGeom>
          <a:noFill/>
          <a:ln>
            <a:solidFill>
              <a:schemeClr val="tx1"/>
            </a:solidFill>
          </a:ln>
        </p:spPr>
        <p:txBody>
          <a:bodyPr wrap="square" rtlCol="0">
            <a:spAutoFit/>
          </a:bodyPr>
          <a:lstStyle/>
          <a:p>
            <a:r>
              <a:rPr lang="en-US" dirty="0" err="1" smtClean="0"/>
              <a:t>someBoolean</a:t>
            </a:r>
            <a:r>
              <a:rPr lang="en-US" dirty="0" smtClean="0"/>
              <a:t> is true</a:t>
            </a:r>
            <a:endParaRPr lang="en-US" dirty="0"/>
          </a:p>
        </p:txBody>
      </p:sp>
      <p:sp>
        <p:nvSpPr>
          <p:cNvPr id="7" name="TextBox 6"/>
          <p:cNvSpPr txBox="1"/>
          <p:nvPr/>
        </p:nvSpPr>
        <p:spPr>
          <a:xfrm>
            <a:off x="5489223" y="3529172"/>
            <a:ext cx="1241778" cy="646331"/>
          </a:xfrm>
          <a:prstGeom prst="rect">
            <a:avLst/>
          </a:prstGeom>
          <a:noFill/>
          <a:ln>
            <a:solidFill>
              <a:schemeClr val="tx1"/>
            </a:solidFill>
          </a:ln>
        </p:spPr>
        <p:txBody>
          <a:bodyPr wrap="square" rtlCol="0">
            <a:spAutoFit/>
          </a:bodyPr>
          <a:lstStyle/>
          <a:p>
            <a:r>
              <a:rPr lang="en-US" dirty="0"/>
              <a:t>l</a:t>
            </a:r>
            <a:r>
              <a:rPr lang="en-US" dirty="0" smtClean="0"/>
              <a:t>ine-2</a:t>
            </a:r>
          </a:p>
          <a:p>
            <a:r>
              <a:rPr lang="en-US" dirty="0"/>
              <a:t>l</a:t>
            </a:r>
            <a:r>
              <a:rPr lang="en-US" dirty="0" smtClean="0"/>
              <a:t>ine-3</a:t>
            </a:r>
            <a:endParaRPr lang="en-US" dirty="0"/>
          </a:p>
        </p:txBody>
      </p:sp>
      <p:sp>
        <p:nvSpPr>
          <p:cNvPr id="8" name="Bent Arrow 7"/>
          <p:cNvSpPr/>
          <p:nvPr/>
        </p:nvSpPr>
        <p:spPr>
          <a:xfrm flipV="1">
            <a:off x="2257774" y="4329335"/>
            <a:ext cx="3062115" cy="863559"/>
          </a:xfrm>
          <a:prstGeom prst="bentArrow">
            <a:avLst>
              <a:gd name="adj1" fmla="val 25000"/>
              <a:gd name="adj2" fmla="val 14850"/>
              <a:gd name="adj3" fmla="val 29950"/>
              <a:gd name="adj4" fmla="val 477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2102554" y="5220756"/>
            <a:ext cx="2991561" cy="646331"/>
          </a:xfrm>
          <a:prstGeom prst="rect">
            <a:avLst/>
          </a:prstGeom>
          <a:noFill/>
          <a:ln>
            <a:solidFill>
              <a:schemeClr val="tx1"/>
            </a:solidFill>
          </a:ln>
        </p:spPr>
        <p:txBody>
          <a:bodyPr wrap="square" rtlCol="0">
            <a:spAutoFit/>
          </a:bodyPr>
          <a:lstStyle/>
          <a:p>
            <a:r>
              <a:rPr lang="en-US" dirty="0" err="1" smtClean="0"/>
              <a:t>someBoolean</a:t>
            </a:r>
            <a:r>
              <a:rPr lang="en-US" dirty="0" smtClean="0"/>
              <a:t> is false AND</a:t>
            </a:r>
          </a:p>
          <a:p>
            <a:r>
              <a:rPr lang="en-US" dirty="0" err="1" smtClean="0"/>
              <a:t>someOtherBoolean</a:t>
            </a:r>
            <a:r>
              <a:rPr lang="en-US" dirty="0"/>
              <a:t> </a:t>
            </a:r>
            <a:r>
              <a:rPr lang="en-US" dirty="0" smtClean="0"/>
              <a:t>is true</a:t>
            </a:r>
            <a:endParaRPr lang="en-US" dirty="0"/>
          </a:p>
        </p:txBody>
      </p:sp>
      <p:sp>
        <p:nvSpPr>
          <p:cNvPr id="10" name="TextBox 9"/>
          <p:cNvSpPr txBox="1"/>
          <p:nvPr/>
        </p:nvSpPr>
        <p:spPr>
          <a:xfrm>
            <a:off x="5489223" y="4746580"/>
            <a:ext cx="1241778" cy="646331"/>
          </a:xfrm>
          <a:prstGeom prst="rect">
            <a:avLst/>
          </a:prstGeom>
          <a:noFill/>
          <a:ln>
            <a:solidFill>
              <a:schemeClr val="tx1"/>
            </a:solidFill>
          </a:ln>
        </p:spPr>
        <p:txBody>
          <a:bodyPr wrap="square" rtlCol="0">
            <a:spAutoFit/>
          </a:bodyPr>
          <a:lstStyle/>
          <a:p>
            <a:r>
              <a:rPr lang="en-US" dirty="0"/>
              <a:t>l</a:t>
            </a:r>
            <a:r>
              <a:rPr lang="en-US" dirty="0" smtClean="0"/>
              <a:t>ine-4</a:t>
            </a:r>
          </a:p>
          <a:p>
            <a:r>
              <a:rPr lang="en-US" dirty="0"/>
              <a:t>l</a:t>
            </a:r>
            <a:r>
              <a:rPr lang="en-US" dirty="0" smtClean="0"/>
              <a:t>ine-5</a:t>
            </a:r>
            <a:endParaRPr lang="en-US" dirty="0"/>
          </a:p>
        </p:txBody>
      </p:sp>
      <p:sp>
        <p:nvSpPr>
          <p:cNvPr id="2" name="Right Arrow 1"/>
          <p:cNvSpPr/>
          <p:nvPr/>
        </p:nvSpPr>
        <p:spPr>
          <a:xfrm>
            <a:off x="6815667" y="3739450"/>
            <a:ext cx="1114778" cy="36933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8043334" y="3781784"/>
            <a:ext cx="1030111" cy="369332"/>
          </a:xfrm>
          <a:prstGeom prst="rect">
            <a:avLst/>
          </a:prstGeom>
          <a:noFill/>
          <a:ln>
            <a:solidFill>
              <a:schemeClr val="tx1"/>
            </a:solidFill>
          </a:ln>
        </p:spPr>
        <p:txBody>
          <a:bodyPr wrap="square" rtlCol="0">
            <a:spAutoFit/>
          </a:bodyPr>
          <a:lstStyle/>
          <a:p>
            <a:r>
              <a:rPr lang="en-US" dirty="0" smtClean="0"/>
              <a:t>Line-6</a:t>
            </a:r>
            <a:endParaRPr lang="en-US" dirty="0"/>
          </a:p>
        </p:txBody>
      </p:sp>
      <p:sp>
        <p:nvSpPr>
          <p:cNvPr id="12" name="Bent-Up Arrow 11"/>
          <p:cNvSpPr/>
          <p:nvPr/>
        </p:nvSpPr>
        <p:spPr>
          <a:xfrm>
            <a:off x="6815667" y="4329335"/>
            <a:ext cx="1761622" cy="595447"/>
          </a:xfrm>
          <a:prstGeom prst="ben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Bent Arrow 10"/>
          <p:cNvSpPr/>
          <p:nvPr/>
        </p:nvSpPr>
        <p:spPr>
          <a:xfrm flipV="1">
            <a:off x="1411111" y="4329334"/>
            <a:ext cx="6999111" cy="2401665"/>
          </a:xfrm>
          <a:prstGeom prst="bentArrow">
            <a:avLst>
              <a:gd name="adj1" fmla="val 25000"/>
              <a:gd name="adj2" fmla="val 7374"/>
              <a:gd name="adj3" fmla="val 25000"/>
              <a:gd name="adj4" fmla="val 4375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4" name="Bent-Up Arrow 13"/>
          <p:cNvSpPr/>
          <p:nvPr/>
        </p:nvSpPr>
        <p:spPr>
          <a:xfrm>
            <a:off x="7605889" y="5192894"/>
            <a:ext cx="1213556" cy="1538105"/>
          </a:xfrm>
          <a:prstGeom prst="bentUpArrow">
            <a:avLst>
              <a:gd name="adj1" fmla="val 30814"/>
              <a:gd name="adj2" fmla="val 25000"/>
              <a:gd name="adj3" fmla="val 25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5291664" y="5693854"/>
            <a:ext cx="2991561" cy="646331"/>
          </a:xfrm>
          <a:prstGeom prst="rect">
            <a:avLst/>
          </a:prstGeom>
          <a:noFill/>
          <a:ln>
            <a:solidFill>
              <a:schemeClr val="tx1"/>
            </a:solidFill>
          </a:ln>
        </p:spPr>
        <p:txBody>
          <a:bodyPr wrap="square" rtlCol="0">
            <a:spAutoFit/>
          </a:bodyPr>
          <a:lstStyle/>
          <a:p>
            <a:r>
              <a:rPr lang="en-US" dirty="0" err="1" smtClean="0"/>
              <a:t>someBoolean</a:t>
            </a:r>
            <a:r>
              <a:rPr lang="en-US" dirty="0" smtClean="0"/>
              <a:t> is false AND</a:t>
            </a:r>
          </a:p>
          <a:p>
            <a:r>
              <a:rPr lang="en-US" dirty="0" err="1" smtClean="0"/>
              <a:t>someOtherBoolean</a:t>
            </a:r>
            <a:r>
              <a:rPr lang="en-US" dirty="0"/>
              <a:t> </a:t>
            </a:r>
            <a:r>
              <a:rPr lang="en-US" dirty="0" smtClean="0"/>
              <a:t>is false</a:t>
            </a:r>
            <a:endParaRPr lang="en-US" dirty="0"/>
          </a:p>
        </p:txBody>
      </p:sp>
    </p:spTree>
    <p:extLst>
      <p:ext uri="{BB962C8B-B14F-4D97-AF65-F5344CB8AC3E}">
        <p14:creationId xmlns:p14="http://schemas.microsoft.com/office/powerpoint/2010/main" val="1740743447"/>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Exercise</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chemeClr val="tx1">
                    <a:lumMod val="65000"/>
                    <a:lumOff val="35000"/>
                  </a:schemeClr>
                </a:solidFill>
                <a:latin typeface="News Gothic MT"/>
              </a:rPr>
              <a:t>Request an input from the user.  If it’s positive</a:t>
            </a:r>
            <a:r>
              <a:rPr lang="en-US" sz="2400" dirty="0" smtClean="0">
                <a:solidFill>
                  <a:schemeClr val="tx1">
                    <a:lumMod val="65000"/>
                    <a:lumOff val="35000"/>
                  </a:schemeClr>
                </a:solidFill>
                <a:latin typeface="News Gothic MT"/>
              </a:rPr>
              <a:t>, print out the square root.  </a:t>
            </a:r>
            <a:r>
              <a:rPr lang="en-US" sz="2400" dirty="0" smtClean="0">
                <a:solidFill>
                  <a:schemeClr val="tx1">
                    <a:lumMod val="65000"/>
                    <a:lumOff val="35000"/>
                  </a:schemeClr>
                </a:solidFill>
                <a:latin typeface="News Gothic MT"/>
              </a:rPr>
              <a:t>If it’s negative, </a:t>
            </a:r>
            <a:r>
              <a:rPr lang="en-US" sz="2400" dirty="0">
                <a:solidFill>
                  <a:schemeClr val="tx1">
                    <a:lumMod val="65000"/>
                    <a:lumOff val="35000"/>
                  </a:schemeClr>
                </a:solidFill>
                <a:latin typeface="News Gothic MT"/>
              </a:rPr>
              <a:t>print out whether it’s even or odd.</a:t>
            </a:r>
            <a:endParaRPr lang="en-US" sz="2400" dirty="0">
              <a:solidFill>
                <a:schemeClr val="tx1">
                  <a:lumMod val="65000"/>
                  <a:lumOff val="35000"/>
                </a:schemeClr>
              </a:solidFill>
              <a:latin typeface="News Gothic MT"/>
            </a:endParaRPr>
          </a:p>
          <a:p>
            <a:pPr>
              <a:lnSpc>
                <a:spcPct val="80000"/>
              </a:lnSpc>
              <a:buSzPct val="110000"/>
            </a:pPr>
            <a:endParaRPr lang="en-US" sz="2400" dirty="0" smtClean="0">
              <a:solidFill>
                <a:schemeClr val="tx1">
                  <a:lumMod val="65000"/>
                  <a:lumOff val="35000"/>
                </a:schemeClr>
              </a:solidFill>
              <a:latin typeface="News Gothic MT"/>
            </a:endParaRPr>
          </a:p>
        </p:txBody>
      </p:sp>
    </p:spTree>
    <p:extLst>
      <p:ext uri="{BB962C8B-B14F-4D97-AF65-F5344CB8AC3E}">
        <p14:creationId xmlns:p14="http://schemas.microsoft.com/office/powerpoint/2010/main" val="1682915341"/>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Boolean Expressions</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Last class, we discussed expressions that evaluate to a number.  But we’re also aware of values that evaluate to true or false, called </a:t>
            </a:r>
            <a:r>
              <a:rPr lang="en-US" sz="2400" dirty="0" err="1" smtClean="0">
                <a:solidFill>
                  <a:srgbClr val="595959"/>
                </a:solidFill>
                <a:latin typeface="News Gothic MT"/>
              </a:rPr>
              <a:t>booleans</a:t>
            </a:r>
            <a:r>
              <a:rPr lang="en-US" sz="2400" dirty="0" smtClean="0">
                <a:solidFill>
                  <a:srgbClr val="595959"/>
                </a:solidFill>
                <a:latin typeface="News Gothic MT"/>
              </a:rPr>
              <a:t>.</a:t>
            </a:r>
          </a:p>
          <a:p>
            <a:pPr>
              <a:lnSpc>
                <a:spcPct val="80000"/>
              </a:lnSpc>
              <a:buSzPct val="110000"/>
            </a:pPr>
            <a:endParaRPr lang="en-US" sz="2400" dirty="0" smtClean="0">
              <a:solidFill>
                <a:srgbClr val="595959"/>
              </a:solidFill>
              <a:latin typeface="News Gothic MT"/>
            </a:endParaRPr>
          </a:p>
          <a:p>
            <a:pPr>
              <a:lnSpc>
                <a:spcPct val="80000"/>
              </a:lnSpc>
              <a:buSzPct val="110000"/>
            </a:pPr>
            <a:r>
              <a:rPr lang="en-US" sz="2400" dirty="0" smtClean="0">
                <a:solidFill>
                  <a:srgbClr val="595959"/>
                </a:solidFill>
                <a:latin typeface="News Gothic MT"/>
              </a:rPr>
              <a:t>Boolean variables have their own series of operators.</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a = True</a:t>
            </a:r>
          </a:p>
          <a:p>
            <a:pPr>
              <a:lnSpc>
                <a:spcPct val="80000"/>
              </a:lnSpc>
              <a:buSzPct val="110000"/>
            </a:pPr>
            <a:r>
              <a:rPr lang="en-US" sz="2400" dirty="0" smtClean="0">
                <a:solidFill>
                  <a:srgbClr val="595959"/>
                </a:solidFill>
                <a:latin typeface="News Gothic MT"/>
              </a:rPr>
              <a:t>b = False</a:t>
            </a:r>
          </a:p>
          <a:p>
            <a:pPr>
              <a:lnSpc>
                <a:spcPct val="80000"/>
              </a:lnSpc>
              <a:buSzPct val="110000"/>
            </a:pPr>
            <a:r>
              <a:rPr lang="en-US" sz="2400" dirty="0" smtClean="0">
                <a:solidFill>
                  <a:srgbClr val="595959"/>
                </a:solidFill>
                <a:latin typeface="News Gothic MT"/>
              </a:rPr>
              <a:t>c = 10 &gt; 4</a:t>
            </a:r>
          </a:p>
          <a:p>
            <a:pPr>
              <a:lnSpc>
                <a:spcPct val="80000"/>
              </a:lnSpc>
              <a:buSzPct val="110000"/>
            </a:pPr>
            <a:r>
              <a:rPr lang="en-US" sz="2400" dirty="0" smtClean="0">
                <a:solidFill>
                  <a:srgbClr val="595959"/>
                </a:solidFill>
                <a:latin typeface="News Gothic MT"/>
              </a:rPr>
              <a:t>d = </a:t>
            </a:r>
            <a:r>
              <a:rPr lang="en-US" sz="2400" dirty="0" err="1" smtClean="0">
                <a:solidFill>
                  <a:srgbClr val="595959"/>
                </a:solidFill>
                <a:latin typeface="News Gothic MT"/>
              </a:rPr>
              <a:t>someVar</a:t>
            </a:r>
            <a:r>
              <a:rPr lang="en-US" sz="2400" dirty="0" smtClean="0">
                <a:solidFill>
                  <a:srgbClr val="595959"/>
                </a:solidFill>
                <a:latin typeface="News Gothic MT"/>
              </a:rPr>
              <a:t> == </a:t>
            </a:r>
            <a:r>
              <a:rPr lang="en-US" sz="2400" dirty="0" err="1" smtClean="0">
                <a:solidFill>
                  <a:srgbClr val="595959"/>
                </a:solidFill>
                <a:latin typeface="News Gothic MT"/>
              </a:rPr>
              <a:t>someOtherVar</a:t>
            </a:r>
            <a:endParaRPr lang="en-US" sz="2400" dirty="0">
              <a:solidFill>
                <a:srgbClr val="595959"/>
              </a:solidFill>
              <a:latin typeface="News Gothic MT"/>
            </a:endParaRPr>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Exercise</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a:solidFill>
                  <a:schemeClr val="tx1">
                    <a:lumMod val="65000"/>
                    <a:lumOff val="35000"/>
                  </a:schemeClr>
                </a:solidFill>
                <a:latin typeface="News Gothic MT"/>
              </a:rPr>
              <a:t>i</a:t>
            </a:r>
            <a:r>
              <a:rPr lang="en-US" sz="2400" dirty="0" smtClean="0">
                <a:solidFill>
                  <a:schemeClr val="tx1">
                    <a:lumMod val="65000"/>
                    <a:lumOff val="35000"/>
                  </a:schemeClr>
                </a:solidFill>
                <a:latin typeface="News Gothic MT"/>
              </a:rPr>
              <a:t>mport math</a:t>
            </a:r>
          </a:p>
          <a:p>
            <a:pPr>
              <a:lnSpc>
                <a:spcPct val="80000"/>
              </a:lnSpc>
              <a:buSzPct val="110000"/>
            </a:pPr>
            <a:endParaRPr lang="en-US" sz="2400" dirty="0">
              <a:solidFill>
                <a:schemeClr val="tx1">
                  <a:lumMod val="65000"/>
                  <a:lumOff val="35000"/>
                </a:schemeClr>
              </a:solidFill>
              <a:latin typeface="News Gothic MT"/>
            </a:endParaRPr>
          </a:p>
          <a:p>
            <a:pPr>
              <a:lnSpc>
                <a:spcPct val="80000"/>
              </a:lnSpc>
              <a:buSzPct val="110000"/>
            </a:pPr>
            <a:r>
              <a:rPr lang="en-US" sz="2400" dirty="0" err="1" smtClean="0">
                <a:solidFill>
                  <a:schemeClr val="tx1">
                    <a:lumMod val="65000"/>
                    <a:lumOff val="35000"/>
                  </a:schemeClr>
                </a:solidFill>
                <a:latin typeface="News Gothic MT"/>
              </a:rPr>
              <a:t>i</a:t>
            </a:r>
            <a:r>
              <a:rPr lang="en-US" sz="2400" dirty="0" err="1" smtClean="0">
                <a:solidFill>
                  <a:schemeClr val="tx1">
                    <a:lumMod val="65000"/>
                    <a:lumOff val="35000"/>
                  </a:schemeClr>
                </a:solidFill>
                <a:latin typeface="News Gothic MT"/>
              </a:rPr>
              <a:t>nputNum</a:t>
            </a:r>
            <a:r>
              <a:rPr lang="en-US" sz="2400" dirty="0" smtClean="0">
                <a:solidFill>
                  <a:schemeClr val="tx1">
                    <a:lumMod val="65000"/>
                    <a:lumOff val="35000"/>
                  </a:schemeClr>
                </a:solidFill>
                <a:latin typeface="News Gothic MT"/>
              </a:rPr>
              <a:t> = </a:t>
            </a:r>
            <a:r>
              <a:rPr lang="en-US" sz="2400" dirty="0" err="1" smtClean="0">
                <a:solidFill>
                  <a:schemeClr val="tx1">
                    <a:lumMod val="65000"/>
                    <a:lumOff val="35000"/>
                  </a:schemeClr>
                </a:solidFill>
                <a:latin typeface="News Gothic MT"/>
              </a:rPr>
              <a:t>int</a:t>
            </a:r>
            <a:r>
              <a:rPr lang="en-US" sz="2400" dirty="0" smtClean="0">
                <a:solidFill>
                  <a:schemeClr val="tx1">
                    <a:lumMod val="65000"/>
                    <a:lumOff val="35000"/>
                  </a:schemeClr>
                </a:solidFill>
                <a:latin typeface="News Gothic MT"/>
              </a:rPr>
              <a:t>(input(“Please enter a number”))</a:t>
            </a:r>
          </a:p>
          <a:p>
            <a:pPr>
              <a:lnSpc>
                <a:spcPct val="80000"/>
              </a:lnSpc>
              <a:buSzPct val="110000"/>
            </a:pPr>
            <a:endParaRPr lang="en-US" sz="2400" dirty="0" smtClean="0">
              <a:solidFill>
                <a:schemeClr val="tx1">
                  <a:lumMod val="65000"/>
                  <a:lumOff val="35000"/>
                </a:schemeClr>
              </a:solidFill>
              <a:latin typeface="News Gothic MT"/>
            </a:endParaRPr>
          </a:p>
          <a:p>
            <a:pPr>
              <a:lnSpc>
                <a:spcPct val="80000"/>
              </a:lnSpc>
              <a:buSzPct val="110000"/>
            </a:pPr>
            <a:r>
              <a:rPr lang="en-US" sz="2400" dirty="0" smtClean="0">
                <a:solidFill>
                  <a:schemeClr val="tx1">
                    <a:lumMod val="65000"/>
                    <a:lumOff val="35000"/>
                  </a:schemeClr>
                </a:solidFill>
                <a:latin typeface="News Gothic MT"/>
              </a:rPr>
              <a:t>if </a:t>
            </a:r>
            <a:r>
              <a:rPr lang="en-US" sz="2400" dirty="0" err="1" smtClean="0">
                <a:solidFill>
                  <a:schemeClr val="tx1">
                    <a:lumMod val="65000"/>
                    <a:lumOff val="35000"/>
                  </a:schemeClr>
                </a:solidFill>
                <a:latin typeface="News Gothic MT"/>
              </a:rPr>
              <a:t>inputNum</a:t>
            </a:r>
            <a:r>
              <a:rPr lang="en-US" sz="2400" dirty="0" smtClean="0">
                <a:solidFill>
                  <a:schemeClr val="tx1">
                    <a:lumMod val="65000"/>
                    <a:lumOff val="35000"/>
                  </a:schemeClr>
                </a:solidFill>
                <a:latin typeface="News Gothic MT"/>
              </a:rPr>
              <a:t> &lt; 0:</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if </a:t>
            </a:r>
            <a:r>
              <a:rPr lang="en-US" sz="2400" dirty="0" err="1" smtClean="0">
                <a:solidFill>
                  <a:schemeClr val="tx1">
                    <a:lumMod val="65000"/>
                    <a:lumOff val="35000"/>
                  </a:schemeClr>
                </a:solidFill>
                <a:latin typeface="News Gothic MT"/>
              </a:rPr>
              <a:t>inputNum</a:t>
            </a:r>
            <a:r>
              <a:rPr lang="en-US" sz="2400" dirty="0" smtClean="0">
                <a:solidFill>
                  <a:schemeClr val="tx1">
                    <a:lumMod val="65000"/>
                    <a:lumOff val="35000"/>
                  </a:schemeClr>
                </a:solidFill>
                <a:latin typeface="News Gothic MT"/>
              </a:rPr>
              <a:t> % 2 == 0:</a:t>
            </a:r>
            <a:br>
              <a:rPr lang="en-US" sz="2400" dirty="0" smtClean="0">
                <a:solidFill>
                  <a:schemeClr val="tx1">
                    <a:lumMod val="65000"/>
                    <a:lumOff val="35000"/>
                  </a:schemeClr>
                </a:solidFill>
                <a:latin typeface="News Gothic MT"/>
              </a:rPr>
            </a:br>
            <a:r>
              <a:rPr lang="en-US" sz="2400" dirty="0" smtClean="0">
                <a:solidFill>
                  <a:schemeClr val="tx1">
                    <a:lumMod val="65000"/>
                    <a:lumOff val="35000"/>
                  </a:schemeClr>
                </a:solidFill>
                <a:latin typeface="News Gothic MT"/>
              </a:rPr>
              <a:t>		print(“Number is even”)</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else:</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print(“Number is odd”)</a:t>
            </a:r>
          </a:p>
          <a:p>
            <a:pPr>
              <a:lnSpc>
                <a:spcPct val="80000"/>
              </a:lnSpc>
              <a:buSzPct val="110000"/>
            </a:pPr>
            <a:r>
              <a:rPr lang="en-US" sz="2400" dirty="0" err="1" smtClean="0">
                <a:solidFill>
                  <a:schemeClr val="tx1">
                    <a:lumMod val="65000"/>
                    <a:lumOff val="35000"/>
                  </a:schemeClr>
                </a:solidFill>
                <a:latin typeface="News Gothic MT"/>
              </a:rPr>
              <a:t>elif</a:t>
            </a:r>
            <a:r>
              <a:rPr lang="en-US" sz="2400" dirty="0" smtClean="0">
                <a:solidFill>
                  <a:schemeClr val="tx1">
                    <a:lumMod val="65000"/>
                    <a:lumOff val="35000"/>
                  </a:schemeClr>
                </a:solidFill>
                <a:latin typeface="News Gothic MT"/>
              </a:rPr>
              <a:t> </a:t>
            </a:r>
            <a:r>
              <a:rPr lang="en-US" sz="2400" dirty="0" err="1" smtClean="0">
                <a:solidFill>
                  <a:schemeClr val="tx1">
                    <a:lumMod val="65000"/>
                    <a:lumOff val="35000"/>
                  </a:schemeClr>
                </a:solidFill>
                <a:latin typeface="News Gothic MT"/>
              </a:rPr>
              <a:t>inputNum</a:t>
            </a:r>
            <a:r>
              <a:rPr lang="en-US" sz="2400" dirty="0" smtClean="0">
                <a:solidFill>
                  <a:schemeClr val="tx1">
                    <a:lumMod val="65000"/>
                    <a:lumOff val="35000"/>
                  </a:schemeClr>
                </a:solidFill>
                <a:latin typeface="News Gothic MT"/>
              </a:rPr>
              <a:t> &gt; 0:</a:t>
            </a:r>
          </a:p>
          <a:p>
            <a:pPr>
              <a:lnSpc>
                <a:spcPct val="80000"/>
              </a:lnSpc>
              <a:buSzPct val="110000"/>
            </a:pPr>
            <a:r>
              <a:rPr lang="en-US" sz="2400" dirty="0" smtClean="0">
                <a:solidFill>
                  <a:schemeClr val="tx1">
                    <a:lumMod val="65000"/>
                    <a:lumOff val="35000"/>
                  </a:schemeClr>
                </a:solidFill>
                <a:latin typeface="News Gothic MT"/>
              </a:rPr>
              <a:t>	print(</a:t>
            </a:r>
            <a:r>
              <a:rPr lang="en-US" sz="2400" dirty="0" err="1" smtClean="0">
                <a:solidFill>
                  <a:schemeClr val="tx1">
                    <a:lumMod val="65000"/>
                    <a:lumOff val="35000"/>
                  </a:schemeClr>
                </a:solidFill>
                <a:latin typeface="News Gothic MT"/>
              </a:rPr>
              <a:t>inputNum</a:t>
            </a:r>
            <a:r>
              <a:rPr lang="en-US" sz="2400" dirty="0" smtClean="0">
                <a:solidFill>
                  <a:schemeClr val="tx1">
                    <a:lumMod val="65000"/>
                    <a:lumOff val="35000"/>
                  </a:schemeClr>
                </a:solidFill>
                <a:latin typeface="News Gothic MT"/>
              </a:rPr>
              <a:t> ** .5)</a:t>
            </a:r>
          </a:p>
          <a:p>
            <a:pPr>
              <a:lnSpc>
                <a:spcPct val="80000"/>
              </a:lnSpc>
              <a:buSzPct val="110000"/>
            </a:pPr>
            <a:endParaRPr lang="en-US" sz="2400" dirty="0">
              <a:solidFill>
                <a:schemeClr val="tx1">
                  <a:lumMod val="65000"/>
                  <a:lumOff val="35000"/>
                </a:schemeClr>
              </a:solidFill>
              <a:latin typeface="News Gothic MT"/>
            </a:endParaRPr>
          </a:p>
          <a:p>
            <a:pPr>
              <a:lnSpc>
                <a:spcPct val="80000"/>
              </a:lnSpc>
              <a:buSzPct val="110000"/>
            </a:pPr>
            <a:endParaRPr lang="en-US" sz="2400" dirty="0" smtClean="0">
              <a:solidFill>
                <a:schemeClr val="tx1">
                  <a:lumMod val="65000"/>
                  <a:lumOff val="35000"/>
                </a:schemeClr>
              </a:solidFill>
              <a:latin typeface="News Gothic MT"/>
            </a:endParaRPr>
          </a:p>
        </p:txBody>
      </p:sp>
    </p:spTree>
    <p:extLst>
      <p:ext uri="{BB962C8B-B14F-4D97-AF65-F5344CB8AC3E}">
        <p14:creationId xmlns:p14="http://schemas.microsoft.com/office/powerpoint/2010/main" val="2387194395"/>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Boolean Math Operators</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We can use the following mathematical operators when constructing </a:t>
            </a:r>
            <a:r>
              <a:rPr lang="en-US" sz="2400" dirty="0" err="1" smtClean="0">
                <a:solidFill>
                  <a:srgbClr val="595959"/>
                </a:solidFill>
                <a:latin typeface="News Gothic MT"/>
              </a:rPr>
              <a:t>boolean</a:t>
            </a:r>
            <a:r>
              <a:rPr lang="en-US" sz="2400" dirty="0" smtClean="0">
                <a:solidFill>
                  <a:srgbClr val="595959"/>
                </a:solidFill>
                <a:latin typeface="News Gothic MT"/>
              </a:rPr>
              <a:t> expressions:</a:t>
            </a:r>
            <a:endParaRPr lang="en-US" sz="2400" dirty="0">
              <a:solidFill>
                <a:srgbClr val="595959"/>
              </a:solidFill>
              <a:latin typeface="News Gothic MT"/>
            </a:endParaRPr>
          </a:p>
        </p:txBody>
      </p:sp>
      <p:graphicFrame>
        <p:nvGraphicFramePr>
          <p:cNvPr id="4" name="Table 3"/>
          <p:cNvGraphicFramePr>
            <a:graphicFrameLocks noGrp="1"/>
          </p:cNvGraphicFramePr>
          <p:nvPr>
            <p:extLst>
              <p:ext uri="{D42A27DB-BD31-4B8C-83A1-F6EECF244321}">
                <p14:modId xmlns:p14="http://schemas.microsoft.com/office/powerpoint/2010/main" val="949875229"/>
              </p:ext>
            </p:extLst>
          </p:nvPr>
        </p:nvGraphicFramePr>
        <p:xfrm>
          <a:off x="747885" y="2694940"/>
          <a:ext cx="7253114" cy="3221000"/>
        </p:xfrm>
        <a:graphic>
          <a:graphicData uri="http://schemas.openxmlformats.org/drawingml/2006/table">
            <a:tbl>
              <a:tblPr firstRow="1" bandRow="1">
                <a:tableStyleId>{3C2FFA5D-87B4-456A-9821-1D502468CF0F}</a:tableStyleId>
              </a:tblPr>
              <a:tblGrid>
                <a:gridCol w="3626557"/>
                <a:gridCol w="3626557"/>
              </a:tblGrid>
              <a:tr h="418053">
                <a:tc>
                  <a:txBody>
                    <a:bodyPr/>
                    <a:lstStyle/>
                    <a:p>
                      <a:r>
                        <a:rPr lang="en-US" sz="2000" dirty="0" smtClean="0"/>
                        <a:t>Operator</a:t>
                      </a:r>
                      <a:endParaRPr lang="en-US" sz="2000" dirty="0"/>
                    </a:p>
                  </a:txBody>
                  <a:tcPr marL="103082" marR="103082" marT="51541" marB="51541"/>
                </a:tc>
                <a:tc>
                  <a:txBody>
                    <a:bodyPr/>
                    <a:lstStyle/>
                    <a:p>
                      <a:r>
                        <a:rPr lang="en-US" sz="2000" dirty="0" smtClean="0"/>
                        <a:t>Meaning</a:t>
                      </a:r>
                      <a:endParaRPr lang="en-US" sz="2000" dirty="0"/>
                    </a:p>
                  </a:txBody>
                  <a:tcPr marL="103082" marR="103082" marT="51541" marB="51541"/>
                </a:tc>
              </a:tr>
              <a:tr h="418053">
                <a:tc>
                  <a:txBody>
                    <a:bodyPr/>
                    <a:lstStyle/>
                    <a:p>
                      <a:r>
                        <a:rPr lang="en-US" sz="2000" dirty="0" smtClean="0"/>
                        <a:t>==</a:t>
                      </a:r>
                      <a:endParaRPr lang="en-US" sz="2000" dirty="0"/>
                    </a:p>
                  </a:txBody>
                  <a:tcPr marL="103082" marR="103082" marT="51541" marB="51541"/>
                </a:tc>
                <a:tc>
                  <a:txBody>
                    <a:bodyPr/>
                    <a:lstStyle/>
                    <a:p>
                      <a:r>
                        <a:rPr lang="en-US" sz="2000" dirty="0" smtClean="0"/>
                        <a:t>Checks if two things are equal</a:t>
                      </a:r>
                      <a:endParaRPr lang="en-US" sz="2000" dirty="0"/>
                    </a:p>
                  </a:txBody>
                  <a:tcPr marL="103082" marR="103082" marT="51541" marB="51541"/>
                </a:tc>
              </a:tr>
              <a:tr h="418053">
                <a:tc>
                  <a:txBody>
                    <a:bodyPr/>
                    <a:lstStyle/>
                    <a:p>
                      <a:r>
                        <a:rPr lang="en-US" sz="2000" dirty="0" smtClean="0"/>
                        <a:t>!=</a:t>
                      </a:r>
                      <a:endParaRPr lang="en-US" sz="2000" dirty="0"/>
                    </a:p>
                  </a:txBody>
                  <a:tcPr marL="103082" marR="103082" marT="51541" marB="51541"/>
                </a:tc>
                <a:tc>
                  <a:txBody>
                    <a:bodyPr/>
                    <a:lstStyle/>
                    <a:p>
                      <a:r>
                        <a:rPr lang="en-US" sz="2000" dirty="0" smtClean="0"/>
                        <a:t>Checks</a:t>
                      </a:r>
                      <a:r>
                        <a:rPr lang="en-US" sz="2000" baseline="0" dirty="0" smtClean="0"/>
                        <a:t> if two things are NOT equal</a:t>
                      </a:r>
                      <a:endParaRPr lang="en-US" sz="2000" dirty="0"/>
                    </a:p>
                  </a:txBody>
                  <a:tcPr marL="103082" marR="103082" marT="51541" marB="51541"/>
                </a:tc>
              </a:tr>
              <a:tr h="418053">
                <a:tc>
                  <a:txBody>
                    <a:bodyPr/>
                    <a:lstStyle/>
                    <a:p>
                      <a:r>
                        <a:rPr lang="en-US" sz="2000" dirty="0" smtClean="0"/>
                        <a:t>&gt;</a:t>
                      </a:r>
                      <a:endParaRPr lang="en-US" sz="2000" dirty="0"/>
                    </a:p>
                  </a:txBody>
                  <a:tcPr marL="103082" marR="103082" marT="51541" marB="51541"/>
                </a:tc>
                <a:tc>
                  <a:txBody>
                    <a:bodyPr/>
                    <a:lstStyle/>
                    <a:p>
                      <a:r>
                        <a:rPr lang="en-US" sz="2000" dirty="0" smtClean="0"/>
                        <a:t>Greater than</a:t>
                      </a:r>
                      <a:endParaRPr lang="en-US" sz="2000" dirty="0"/>
                    </a:p>
                  </a:txBody>
                  <a:tcPr marL="103082" marR="103082" marT="51541" marB="51541"/>
                </a:tc>
              </a:tr>
              <a:tr h="418053">
                <a:tc>
                  <a:txBody>
                    <a:bodyPr/>
                    <a:lstStyle/>
                    <a:p>
                      <a:r>
                        <a:rPr lang="en-US" sz="2000" dirty="0" smtClean="0"/>
                        <a:t>&gt;=</a:t>
                      </a:r>
                      <a:endParaRPr lang="en-US" sz="2000" dirty="0"/>
                    </a:p>
                  </a:txBody>
                  <a:tcPr marL="103082" marR="103082" marT="51541" marB="51541"/>
                </a:tc>
                <a:tc>
                  <a:txBody>
                    <a:bodyPr/>
                    <a:lstStyle/>
                    <a:p>
                      <a:r>
                        <a:rPr lang="en-US" sz="2000" dirty="0" smtClean="0"/>
                        <a:t>Greater than or equal</a:t>
                      </a:r>
                      <a:r>
                        <a:rPr lang="en-US" sz="2000" baseline="0" dirty="0" smtClean="0"/>
                        <a:t> to</a:t>
                      </a:r>
                      <a:endParaRPr lang="en-US" sz="2000" dirty="0"/>
                    </a:p>
                  </a:txBody>
                  <a:tcPr marL="103082" marR="103082" marT="51541" marB="51541"/>
                </a:tc>
              </a:tr>
              <a:tr h="418053">
                <a:tc>
                  <a:txBody>
                    <a:bodyPr/>
                    <a:lstStyle/>
                    <a:p>
                      <a:r>
                        <a:rPr lang="en-US" sz="2000" dirty="0" smtClean="0"/>
                        <a:t>&lt;</a:t>
                      </a:r>
                      <a:endParaRPr lang="en-US" sz="2000" dirty="0"/>
                    </a:p>
                  </a:txBody>
                  <a:tcPr marL="103082" marR="103082" marT="51541" marB="51541"/>
                </a:tc>
                <a:tc>
                  <a:txBody>
                    <a:bodyPr/>
                    <a:lstStyle/>
                    <a:p>
                      <a:r>
                        <a:rPr lang="en-US" sz="2000" dirty="0" smtClean="0"/>
                        <a:t>Less than</a:t>
                      </a:r>
                      <a:endParaRPr lang="en-US" sz="2000" dirty="0"/>
                    </a:p>
                  </a:txBody>
                  <a:tcPr marL="103082" marR="103082" marT="51541" marB="51541"/>
                </a:tc>
              </a:tr>
              <a:tr h="418053">
                <a:tc>
                  <a:txBody>
                    <a:bodyPr/>
                    <a:lstStyle/>
                    <a:p>
                      <a:r>
                        <a:rPr lang="en-US" sz="2000" dirty="0" smtClean="0"/>
                        <a:t>&lt;=</a:t>
                      </a:r>
                      <a:endParaRPr lang="en-US" sz="2000" dirty="0"/>
                    </a:p>
                  </a:txBody>
                  <a:tcPr marL="103082" marR="103082" marT="51541" marB="51541"/>
                </a:tc>
                <a:tc>
                  <a:txBody>
                    <a:bodyPr/>
                    <a:lstStyle/>
                    <a:p>
                      <a:r>
                        <a:rPr lang="en-US" sz="2000" dirty="0" smtClean="0"/>
                        <a:t>Less than or equal to</a:t>
                      </a:r>
                      <a:endParaRPr lang="en-US" sz="2000" dirty="0"/>
                    </a:p>
                  </a:txBody>
                  <a:tcPr marL="103082" marR="103082" marT="51541" marB="51541"/>
                </a:tc>
              </a:tr>
            </a:tbl>
          </a:graphicData>
        </a:graphic>
      </p:graphicFrame>
    </p:spTree>
    <p:extLst>
      <p:ext uri="{BB962C8B-B14F-4D97-AF65-F5344CB8AC3E}">
        <p14:creationId xmlns:p14="http://schemas.microsoft.com/office/powerpoint/2010/main" val="2489913953"/>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Example</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000000"/>
                </a:solidFill>
                <a:latin typeface="News Gothic MT"/>
              </a:rPr>
              <a:t>a = 4</a:t>
            </a:r>
          </a:p>
          <a:p>
            <a:pPr>
              <a:lnSpc>
                <a:spcPct val="80000"/>
              </a:lnSpc>
              <a:buSzPct val="110000"/>
            </a:pPr>
            <a:r>
              <a:rPr lang="en-US" sz="2400" dirty="0" smtClean="0">
                <a:solidFill>
                  <a:srgbClr val="000000"/>
                </a:solidFill>
                <a:latin typeface="News Gothic MT"/>
              </a:rPr>
              <a:t>b = 5</a:t>
            </a:r>
          </a:p>
          <a:p>
            <a:pPr>
              <a:lnSpc>
                <a:spcPct val="80000"/>
              </a:lnSpc>
              <a:buSzPct val="110000"/>
            </a:pPr>
            <a:r>
              <a:rPr lang="en-US" sz="2400" dirty="0" smtClean="0">
                <a:solidFill>
                  <a:srgbClr val="000000"/>
                </a:solidFill>
                <a:latin typeface="News Gothic MT"/>
              </a:rPr>
              <a:t>c = 3</a:t>
            </a:r>
          </a:p>
          <a:p>
            <a:pPr>
              <a:lnSpc>
                <a:spcPct val="80000"/>
              </a:lnSpc>
              <a:buSzPct val="110000"/>
            </a:pPr>
            <a:endParaRPr lang="en-US" sz="2400" dirty="0">
              <a:solidFill>
                <a:srgbClr val="000000"/>
              </a:solidFill>
              <a:latin typeface="News Gothic MT"/>
            </a:endParaRPr>
          </a:p>
          <a:p>
            <a:pPr>
              <a:lnSpc>
                <a:spcPct val="80000"/>
              </a:lnSpc>
              <a:buSzPct val="110000"/>
            </a:pPr>
            <a:r>
              <a:rPr lang="en-US" sz="2400" dirty="0">
                <a:solidFill>
                  <a:srgbClr val="000000"/>
                </a:solidFill>
                <a:latin typeface="News Gothic MT"/>
              </a:rPr>
              <a:t>b</a:t>
            </a:r>
            <a:r>
              <a:rPr lang="en-US" sz="2400" dirty="0" smtClean="0">
                <a:solidFill>
                  <a:srgbClr val="000000"/>
                </a:solidFill>
                <a:latin typeface="News Gothic MT"/>
              </a:rPr>
              <a:t>ool1 = a == b</a:t>
            </a:r>
          </a:p>
          <a:p>
            <a:pPr>
              <a:lnSpc>
                <a:spcPct val="80000"/>
              </a:lnSpc>
              <a:buSzPct val="110000"/>
            </a:pPr>
            <a:r>
              <a:rPr lang="en-US" sz="2400" dirty="0">
                <a:solidFill>
                  <a:srgbClr val="000000"/>
                </a:solidFill>
                <a:latin typeface="News Gothic MT"/>
              </a:rPr>
              <a:t>b</a:t>
            </a:r>
            <a:r>
              <a:rPr lang="en-US" sz="2400" dirty="0" smtClean="0">
                <a:solidFill>
                  <a:srgbClr val="000000"/>
                </a:solidFill>
                <a:latin typeface="News Gothic MT"/>
              </a:rPr>
              <a:t>ool2 = c &lt; b</a:t>
            </a:r>
          </a:p>
          <a:p>
            <a:pPr>
              <a:lnSpc>
                <a:spcPct val="80000"/>
              </a:lnSpc>
              <a:buSzPct val="110000"/>
            </a:pPr>
            <a:r>
              <a:rPr lang="en-US" sz="2400" dirty="0" smtClean="0">
                <a:solidFill>
                  <a:srgbClr val="000000"/>
                </a:solidFill>
                <a:latin typeface="News Gothic MT"/>
              </a:rPr>
              <a:t>bool3 = c != a</a:t>
            </a:r>
          </a:p>
          <a:p>
            <a:pPr>
              <a:lnSpc>
                <a:spcPct val="80000"/>
              </a:lnSpc>
              <a:buSzPct val="110000"/>
            </a:pPr>
            <a:endParaRPr lang="en-US" sz="2400" dirty="0">
              <a:solidFill>
                <a:srgbClr val="000000"/>
              </a:solidFill>
              <a:latin typeface="News Gothic MT"/>
            </a:endParaRPr>
          </a:p>
          <a:p>
            <a:pPr>
              <a:lnSpc>
                <a:spcPct val="80000"/>
              </a:lnSpc>
              <a:buSzPct val="110000"/>
            </a:pPr>
            <a:r>
              <a:rPr lang="en-US" sz="2400" dirty="0">
                <a:solidFill>
                  <a:srgbClr val="000000"/>
                </a:solidFill>
                <a:latin typeface="News Gothic MT"/>
              </a:rPr>
              <a:t>p</a:t>
            </a:r>
            <a:r>
              <a:rPr lang="en-US" sz="2400" dirty="0" smtClean="0">
                <a:solidFill>
                  <a:srgbClr val="000000"/>
                </a:solidFill>
                <a:latin typeface="News Gothic MT"/>
              </a:rPr>
              <a:t>rint(a, b, c)</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Prints:</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False</a:t>
            </a:r>
          </a:p>
          <a:p>
            <a:pPr>
              <a:lnSpc>
                <a:spcPct val="80000"/>
              </a:lnSpc>
              <a:buSzPct val="110000"/>
            </a:pPr>
            <a:r>
              <a:rPr lang="en-US" sz="2400" dirty="0" smtClean="0">
                <a:solidFill>
                  <a:srgbClr val="595959"/>
                </a:solidFill>
                <a:latin typeface="News Gothic MT"/>
              </a:rPr>
              <a:t>True</a:t>
            </a:r>
          </a:p>
          <a:p>
            <a:pPr>
              <a:lnSpc>
                <a:spcPct val="80000"/>
              </a:lnSpc>
              <a:buSzPct val="110000"/>
            </a:pPr>
            <a:r>
              <a:rPr lang="en-US" sz="2400" dirty="0" smtClean="0">
                <a:solidFill>
                  <a:srgbClr val="595959"/>
                </a:solidFill>
                <a:latin typeface="News Gothic MT"/>
              </a:rPr>
              <a:t>True</a:t>
            </a:r>
          </a:p>
        </p:txBody>
      </p:sp>
    </p:spTree>
    <p:extLst>
      <p:ext uri="{BB962C8B-B14F-4D97-AF65-F5344CB8AC3E}">
        <p14:creationId xmlns:p14="http://schemas.microsoft.com/office/powerpoint/2010/main" val="2351611408"/>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Boolean Logic</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There are also three </a:t>
            </a:r>
            <a:r>
              <a:rPr lang="en-US" sz="2400" dirty="0" err="1" smtClean="0">
                <a:solidFill>
                  <a:srgbClr val="595959"/>
                </a:solidFill>
                <a:latin typeface="News Gothic MT"/>
              </a:rPr>
              <a:t>boolean</a:t>
            </a:r>
            <a:r>
              <a:rPr lang="en-US" sz="2400" dirty="0" smtClean="0">
                <a:solidFill>
                  <a:srgbClr val="595959"/>
                </a:solidFill>
                <a:latin typeface="News Gothic MT"/>
              </a:rPr>
              <a:t> operators, </a:t>
            </a:r>
            <a:r>
              <a:rPr lang="en-US" sz="2400" b="1" dirty="0" smtClean="0">
                <a:solidFill>
                  <a:srgbClr val="595959"/>
                </a:solidFill>
                <a:latin typeface="News Gothic MT"/>
              </a:rPr>
              <a:t>and</a:t>
            </a:r>
            <a:r>
              <a:rPr lang="en-US" sz="2400" dirty="0" smtClean="0">
                <a:solidFill>
                  <a:srgbClr val="595959"/>
                </a:solidFill>
                <a:latin typeface="News Gothic MT"/>
              </a:rPr>
              <a:t>, </a:t>
            </a:r>
            <a:r>
              <a:rPr lang="en-US" sz="2400" b="1" dirty="0" smtClean="0">
                <a:solidFill>
                  <a:srgbClr val="595959"/>
                </a:solidFill>
                <a:latin typeface="News Gothic MT"/>
              </a:rPr>
              <a:t>or</a:t>
            </a:r>
            <a:r>
              <a:rPr lang="en-US" sz="2400" dirty="0" smtClean="0">
                <a:solidFill>
                  <a:srgbClr val="595959"/>
                </a:solidFill>
                <a:latin typeface="News Gothic MT"/>
              </a:rPr>
              <a:t>, and </a:t>
            </a:r>
            <a:r>
              <a:rPr lang="en-US" sz="2400" b="1" dirty="0" smtClean="0">
                <a:solidFill>
                  <a:srgbClr val="595959"/>
                </a:solidFill>
                <a:latin typeface="News Gothic MT"/>
              </a:rPr>
              <a:t>not</a:t>
            </a:r>
            <a:r>
              <a:rPr lang="en-US" sz="2400" dirty="0" smtClean="0">
                <a:solidFill>
                  <a:srgbClr val="595959"/>
                </a:solidFill>
                <a:latin typeface="News Gothic MT"/>
              </a:rPr>
              <a: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These are ways of combining different </a:t>
            </a:r>
            <a:r>
              <a:rPr lang="en-US" sz="2400" dirty="0" err="1" smtClean="0">
                <a:solidFill>
                  <a:srgbClr val="595959"/>
                </a:solidFill>
                <a:latin typeface="News Gothic MT"/>
              </a:rPr>
              <a:t>boolean</a:t>
            </a:r>
            <a:r>
              <a:rPr lang="en-US" sz="2400" dirty="0" smtClean="0">
                <a:solidFill>
                  <a:srgbClr val="595959"/>
                </a:solidFill>
                <a:latin typeface="News Gothic MT"/>
              </a:rPr>
              <a:t> values.</a:t>
            </a:r>
          </a:p>
        </p:txBody>
      </p:sp>
    </p:spTree>
    <p:extLst>
      <p:ext uri="{BB962C8B-B14F-4D97-AF65-F5344CB8AC3E}">
        <p14:creationId xmlns:p14="http://schemas.microsoft.com/office/powerpoint/2010/main" val="4030574310"/>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35862"/>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And</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a:solidFill>
                  <a:srgbClr val="595959"/>
                </a:solidFill>
                <a:latin typeface="News Gothic MT"/>
              </a:rPr>
              <a:t>b</a:t>
            </a:r>
            <a:r>
              <a:rPr lang="en-US" sz="2400" dirty="0" smtClean="0">
                <a:solidFill>
                  <a:srgbClr val="595959"/>
                </a:solidFill>
                <a:latin typeface="News Gothic MT"/>
              </a:rPr>
              <a:t>ool1 = a and b</a:t>
            </a:r>
          </a:p>
        </p:txBody>
      </p:sp>
      <p:graphicFrame>
        <p:nvGraphicFramePr>
          <p:cNvPr id="2" name="Table 1"/>
          <p:cNvGraphicFramePr>
            <a:graphicFrameLocks noGrp="1"/>
          </p:cNvGraphicFramePr>
          <p:nvPr>
            <p:extLst>
              <p:ext uri="{D42A27DB-BD31-4B8C-83A1-F6EECF244321}">
                <p14:modId xmlns:p14="http://schemas.microsoft.com/office/powerpoint/2010/main" val="753326673"/>
              </p:ext>
            </p:extLst>
          </p:nvPr>
        </p:nvGraphicFramePr>
        <p:xfrm>
          <a:off x="762000" y="2525888"/>
          <a:ext cx="6096000" cy="1854200"/>
        </p:xfrm>
        <a:graphic>
          <a:graphicData uri="http://schemas.openxmlformats.org/drawingml/2006/table">
            <a:tbl>
              <a:tblPr firstRow="1" bandRow="1">
                <a:tableStyleId>{2D5ABB26-0587-4C30-8999-92F81FD0307C}</a:tableStyleId>
              </a:tblPr>
              <a:tblGrid>
                <a:gridCol w="2032000"/>
                <a:gridCol w="2032000"/>
                <a:gridCol w="2032000"/>
              </a:tblGrid>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34472081"/>
              </p:ext>
            </p:extLst>
          </p:nvPr>
        </p:nvGraphicFramePr>
        <p:xfrm>
          <a:off x="549360" y="2398888"/>
          <a:ext cx="6096000" cy="1854200"/>
        </p:xfrm>
        <a:graphic>
          <a:graphicData uri="http://schemas.openxmlformats.org/drawingml/2006/table">
            <a:tbl>
              <a:tblPr firstRow="1" bandRow="1">
                <a:tableStyleId>{5940675A-B579-460E-94D1-54222C63F5DA}</a:tableStyleId>
              </a:tblPr>
              <a:tblGrid>
                <a:gridCol w="2032000"/>
                <a:gridCol w="2032000"/>
                <a:gridCol w="2032000"/>
              </a:tblGrid>
              <a:tr h="370840">
                <a:tc>
                  <a:txBody>
                    <a:bodyPr/>
                    <a:lstStyle/>
                    <a:p>
                      <a:r>
                        <a:rPr lang="en-US" dirty="0" smtClean="0"/>
                        <a:t>Value of a</a:t>
                      </a:r>
                      <a:endParaRPr lang="en-US" dirty="0"/>
                    </a:p>
                  </a:txBody>
                  <a:tcPr/>
                </a:tc>
                <a:tc>
                  <a:txBody>
                    <a:bodyPr/>
                    <a:lstStyle/>
                    <a:p>
                      <a:r>
                        <a:rPr lang="en-US" dirty="0" smtClean="0"/>
                        <a:t>Value of b</a:t>
                      </a:r>
                      <a:endParaRPr lang="en-US" dirty="0"/>
                    </a:p>
                  </a:txBody>
                  <a:tcPr/>
                </a:tc>
                <a:tc>
                  <a:txBody>
                    <a:bodyPr/>
                    <a:lstStyle/>
                    <a:p>
                      <a:r>
                        <a:rPr lang="en-US" dirty="0" smtClean="0"/>
                        <a:t>Value of bool1</a:t>
                      </a:r>
                      <a:endParaRPr lang="en-US" dirty="0"/>
                    </a:p>
                  </a:txBody>
                  <a:tcPr/>
                </a:tc>
              </a:tr>
              <a:tr h="370840">
                <a:tc>
                  <a:txBody>
                    <a:bodyPr/>
                    <a:lstStyle/>
                    <a:p>
                      <a:r>
                        <a:rPr lang="en-US" dirty="0" smtClean="0">
                          <a:solidFill>
                            <a:schemeClr val="tx1">
                              <a:lumMod val="65000"/>
                              <a:lumOff val="35000"/>
                            </a:schemeClr>
                          </a:solidFill>
                        </a:rPr>
                        <a:t>True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True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True</a:t>
                      </a:r>
                      <a:endParaRPr lang="en-US" dirty="0">
                        <a:solidFill>
                          <a:schemeClr val="tx1">
                            <a:lumMod val="65000"/>
                            <a:lumOff val="35000"/>
                          </a:schemeClr>
                        </a:solidFill>
                      </a:endParaRPr>
                    </a:p>
                  </a:txBody>
                  <a:tcPr/>
                </a:tc>
              </a:tr>
              <a:tr h="370840">
                <a:tc>
                  <a:txBody>
                    <a:bodyPr/>
                    <a:lstStyle/>
                    <a:p>
                      <a:r>
                        <a:rPr lang="en-US" dirty="0" smtClean="0">
                          <a:solidFill>
                            <a:schemeClr val="tx1">
                              <a:lumMod val="65000"/>
                              <a:lumOff val="35000"/>
                            </a:schemeClr>
                          </a:solidFill>
                        </a:rPr>
                        <a:t>True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False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False</a:t>
                      </a:r>
                      <a:endParaRPr lang="en-US" dirty="0">
                        <a:solidFill>
                          <a:schemeClr val="tx1">
                            <a:lumMod val="65000"/>
                            <a:lumOff val="35000"/>
                          </a:schemeClr>
                        </a:solidFill>
                      </a:endParaRPr>
                    </a:p>
                  </a:txBody>
                  <a:tcPr/>
                </a:tc>
              </a:tr>
              <a:tr h="370840">
                <a:tc>
                  <a:txBody>
                    <a:bodyPr/>
                    <a:lstStyle/>
                    <a:p>
                      <a:r>
                        <a:rPr lang="en-US" dirty="0" smtClean="0">
                          <a:solidFill>
                            <a:schemeClr val="tx1">
                              <a:lumMod val="65000"/>
                              <a:lumOff val="35000"/>
                            </a:schemeClr>
                          </a:solidFill>
                        </a:rPr>
                        <a:t>False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True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False</a:t>
                      </a:r>
                      <a:endParaRPr lang="en-US" dirty="0">
                        <a:solidFill>
                          <a:schemeClr val="tx1">
                            <a:lumMod val="65000"/>
                            <a:lumOff val="35000"/>
                          </a:schemeClr>
                        </a:solidFill>
                      </a:endParaRPr>
                    </a:p>
                  </a:txBody>
                  <a:tcPr/>
                </a:tc>
              </a:tr>
              <a:tr h="370840">
                <a:tc>
                  <a:txBody>
                    <a:bodyPr/>
                    <a:lstStyle/>
                    <a:p>
                      <a:r>
                        <a:rPr lang="en-US" dirty="0" smtClean="0">
                          <a:solidFill>
                            <a:schemeClr val="tx1">
                              <a:lumMod val="65000"/>
                              <a:lumOff val="35000"/>
                            </a:schemeClr>
                          </a:solidFill>
                        </a:rPr>
                        <a:t>False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False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False</a:t>
                      </a:r>
                      <a:endParaRPr lang="en-US" dirty="0">
                        <a:solidFill>
                          <a:schemeClr val="tx1">
                            <a:lumMod val="65000"/>
                            <a:lumOff val="35000"/>
                          </a:schemeClr>
                        </a:solidFill>
                      </a:endParaRPr>
                    </a:p>
                  </a:txBody>
                  <a:tcPr/>
                </a:tc>
              </a:tr>
            </a:tbl>
          </a:graphicData>
        </a:graphic>
      </p:graphicFrame>
      <p:sp>
        <p:nvSpPr>
          <p:cNvPr id="4" name="TextBox 3"/>
          <p:cNvSpPr txBox="1"/>
          <p:nvPr/>
        </p:nvSpPr>
        <p:spPr>
          <a:xfrm>
            <a:off x="549360" y="4826000"/>
            <a:ext cx="6308640" cy="369332"/>
          </a:xfrm>
          <a:prstGeom prst="rect">
            <a:avLst/>
          </a:prstGeom>
          <a:noFill/>
        </p:spPr>
        <p:txBody>
          <a:bodyPr wrap="square" rtlCol="0">
            <a:spAutoFit/>
          </a:bodyPr>
          <a:lstStyle/>
          <a:p>
            <a:r>
              <a:rPr lang="en-US" dirty="0" smtClean="0">
                <a:solidFill>
                  <a:srgbClr val="595959"/>
                </a:solidFill>
              </a:rPr>
              <a:t>For “a and b” to be true, both a and b must be true.</a:t>
            </a:r>
            <a:endParaRPr lang="en-US" dirty="0">
              <a:solidFill>
                <a:srgbClr val="595959"/>
              </a:solidFill>
            </a:endParaRPr>
          </a:p>
        </p:txBody>
      </p:sp>
    </p:spTree>
    <p:extLst>
      <p:ext uri="{BB962C8B-B14F-4D97-AF65-F5344CB8AC3E}">
        <p14:creationId xmlns:p14="http://schemas.microsoft.com/office/powerpoint/2010/main" val="79302957"/>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35862"/>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Or</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a:solidFill>
                  <a:srgbClr val="595959"/>
                </a:solidFill>
                <a:latin typeface="News Gothic MT"/>
              </a:rPr>
              <a:t>b</a:t>
            </a:r>
            <a:r>
              <a:rPr lang="en-US" sz="2400" dirty="0" smtClean="0">
                <a:solidFill>
                  <a:srgbClr val="595959"/>
                </a:solidFill>
                <a:latin typeface="News Gothic MT"/>
              </a:rPr>
              <a:t>ool1 = a or b</a:t>
            </a:r>
          </a:p>
        </p:txBody>
      </p:sp>
      <p:graphicFrame>
        <p:nvGraphicFramePr>
          <p:cNvPr id="2" name="Table 1"/>
          <p:cNvGraphicFramePr>
            <a:graphicFrameLocks noGrp="1"/>
          </p:cNvGraphicFramePr>
          <p:nvPr>
            <p:extLst>
              <p:ext uri="{D42A27DB-BD31-4B8C-83A1-F6EECF244321}">
                <p14:modId xmlns:p14="http://schemas.microsoft.com/office/powerpoint/2010/main" val="3852964832"/>
              </p:ext>
            </p:extLst>
          </p:nvPr>
        </p:nvGraphicFramePr>
        <p:xfrm>
          <a:off x="762000" y="2525888"/>
          <a:ext cx="6096000" cy="1854200"/>
        </p:xfrm>
        <a:graphic>
          <a:graphicData uri="http://schemas.openxmlformats.org/drawingml/2006/table">
            <a:tbl>
              <a:tblPr firstRow="1" bandRow="1">
                <a:tableStyleId>{2D5ABB26-0587-4C30-8999-92F81FD0307C}</a:tableStyleId>
              </a:tblPr>
              <a:tblGrid>
                <a:gridCol w="2032000"/>
                <a:gridCol w="2032000"/>
                <a:gridCol w="2032000"/>
              </a:tblGrid>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26196291"/>
              </p:ext>
            </p:extLst>
          </p:nvPr>
        </p:nvGraphicFramePr>
        <p:xfrm>
          <a:off x="549360" y="2398888"/>
          <a:ext cx="6096000" cy="1854200"/>
        </p:xfrm>
        <a:graphic>
          <a:graphicData uri="http://schemas.openxmlformats.org/drawingml/2006/table">
            <a:tbl>
              <a:tblPr firstRow="1" bandRow="1">
                <a:tableStyleId>{5940675A-B579-460E-94D1-54222C63F5DA}</a:tableStyleId>
              </a:tblPr>
              <a:tblGrid>
                <a:gridCol w="2032000"/>
                <a:gridCol w="2032000"/>
                <a:gridCol w="2032000"/>
              </a:tblGrid>
              <a:tr h="370840">
                <a:tc>
                  <a:txBody>
                    <a:bodyPr/>
                    <a:lstStyle/>
                    <a:p>
                      <a:r>
                        <a:rPr lang="en-US" dirty="0" smtClean="0"/>
                        <a:t>Value of a</a:t>
                      </a:r>
                      <a:endParaRPr lang="en-US" dirty="0"/>
                    </a:p>
                  </a:txBody>
                  <a:tcPr/>
                </a:tc>
                <a:tc>
                  <a:txBody>
                    <a:bodyPr/>
                    <a:lstStyle/>
                    <a:p>
                      <a:r>
                        <a:rPr lang="en-US" dirty="0" smtClean="0"/>
                        <a:t>Value of b</a:t>
                      </a:r>
                      <a:endParaRPr lang="en-US" dirty="0"/>
                    </a:p>
                  </a:txBody>
                  <a:tcPr/>
                </a:tc>
                <a:tc>
                  <a:txBody>
                    <a:bodyPr/>
                    <a:lstStyle/>
                    <a:p>
                      <a:r>
                        <a:rPr lang="en-US" dirty="0" smtClean="0"/>
                        <a:t>Value of bool1</a:t>
                      </a:r>
                      <a:endParaRPr lang="en-US" dirty="0"/>
                    </a:p>
                  </a:txBody>
                  <a:tcPr/>
                </a:tc>
              </a:tr>
              <a:tr h="370840">
                <a:tc>
                  <a:txBody>
                    <a:bodyPr/>
                    <a:lstStyle/>
                    <a:p>
                      <a:r>
                        <a:rPr lang="en-US" dirty="0" smtClean="0">
                          <a:solidFill>
                            <a:schemeClr val="tx1">
                              <a:lumMod val="65000"/>
                              <a:lumOff val="35000"/>
                            </a:schemeClr>
                          </a:solidFill>
                        </a:rPr>
                        <a:t>True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True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True</a:t>
                      </a:r>
                      <a:endParaRPr lang="en-US" dirty="0">
                        <a:solidFill>
                          <a:schemeClr val="tx1">
                            <a:lumMod val="65000"/>
                            <a:lumOff val="35000"/>
                          </a:schemeClr>
                        </a:solidFill>
                      </a:endParaRPr>
                    </a:p>
                  </a:txBody>
                  <a:tcPr/>
                </a:tc>
              </a:tr>
              <a:tr h="370840">
                <a:tc>
                  <a:txBody>
                    <a:bodyPr/>
                    <a:lstStyle/>
                    <a:p>
                      <a:r>
                        <a:rPr lang="en-US" dirty="0" smtClean="0">
                          <a:solidFill>
                            <a:schemeClr val="tx1">
                              <a:lumMod val="65000"/>
                              <a:lumOff val="35000"/>
                            </a:schemeClr>
                          </a:solidFill>
                        </a:rPr>
                        <a:t>True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False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True</a:t>
                      </a:r>
                      <a:endParaRPr lang="en-US" dirty="0">
                        <a:solidFill>
                          <a:schemeClr val="tx1">
                            <a:lumMod val="65000"/>
                            <a:lumOff val="35000"/>
                          </a:schemeClr>
                        </a:solidFill>
                      </a:endParaRPr>
                    </a:p>
                  </a:txBody>
                  <a:tcPr/>
                </a:tc>
              </a:tr>
              <a:tr h="370840">
                <a:tc>
                  <a:txBody>
                    <a:bodyPr/>
                    <a:lstStyle/>
                    <a:p>
                      <a:r>
                        <a:rPr lang="en-US" dirty="0" smtClean="0">
                          <a:solidFill>
                            <a:schemeClr val="tx1">
                              <a:lumMod val="65000"/>
                              <a:lumOff val="35000"/>
                            </a:schemeClr>
                          </a:solidFill>
                        </a:rPr>
                        <a:t>False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True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True</a:t>
                      </a:r>
                      <a:endParaRPr lang="en-US" dirty="0">
                        <a:solidFill>
                          <a:schemeClr val="tx1">
                            <a:lumMod val="65000"/>
                            <a:lumOff val="35000"/>
                          </a:schemeClr>
                        </a:solidFill>
                      </a:endParaRPr>
                    </a:p>
                  </a:txBody>
                  <a:tcPr/>
                </a:tc>
              </a:tr>
              <a:tr h="370840">
                <a:tc>
                  <a:txBody>
                    <a:bodyPr/>
                    <a:lstStyle/>
                    <a:p>
                      <a:r>
                        <a:rPr lang="en-US" dirty="0" smtClean="0">
                          <a:solidFill>
                            <a:schemeClr val="tx1">
                              <a:lumMod val="65000"/>
                              <a:lumOff val="35000"/>
                            </a:schemeClr>
                          </a:solidFill>
                        </a:rPr>
                        <a:t>False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False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False</a:t>
                      </a:r>
                      <a:endParaRPr lang="en-US" dirty="0">
                        <a:solidFill>
                          <a:schemeClr val="tx1">
                            <a:lumMod val="65000"/>
                            <a:lumOff val="35000"/>
                          </a:schemeClr>
                        </a:solidFill>
                      </a:endParaRPr>
                    </a:p>
                  </a:txBody>
                  <a:tcPr/>
                </a:tc>
              </a:tr>
            </a:tbl>
          </a:graphicData>
        </a:graphic>
      </p:graphicFrame>
      <p:sp>
        <p:nvSpPr>
          <p:cNvPr id="4" name="TextBox 3"/>
          <p:cNvSpPr txBox="1"/>
          <p:nvPr/>
        </p:nvSpPr>
        <p:spPr>
          <a:xfrm>
            <a:off x="549360" y="4826000"/>
            <a:ext cx="6308640" cy="369332"/>
          </a:xfrm>
          <a:prstGeom prst="rect">
            <a:avLst/>
          </a:prstGeom>
          <a:noFill/>
        </p:spPr>
        <p:txBody>
          <a:bodyPr wrap="square" rtlCol="0">
            <a:spAutoFit/>
          </a:bodyPr>
          <a:lstStyle/>
          <a:p>
            <a:r>
              <a:rPr lang="en-US" dirty="0" smtClean="0">
                <a:solidFill>
                  <a:srgbClr val="595959"/>
                </a:solidFill>
              </a:rPr>
              <a:t>For “a </a:t>
            </a:r>
            <a:r>
              <a:rPr lang="en-US" dirty="0" smtClean="0">
                <a:solidFill>
                  <a:srgbClr val="595959"/>
                </a:solidFill>
              </a:rPr>
              <a:t>or b</a:t>
            </a:r>
            <a:r>
              <a:rPr lang="en-US" dirty="0" smtClean="0">
                <a:solidFill>
                  <a:srgbClr val="595959"/>
                </a:solidFill>
              </a:rPr>
              <a:t>” to be true, either a OR b must be true.</a:t>
            </a:r>
            <a:endParaRPr lang="en-US" dirty="0">
              <a:solidFill>
                <a:srgbClr val="595959"/>
              </a:solidFill>
            </a:endParaRPr>
          </a:p>
        </p:txBody>
      </p:sp>
    </p:spTree>
    <p:extLst>
      <p:ext uri="{BB962C8B-B14F-4D97-AF65-F5344CB8AC3E}">
        <p14:creationId xmlns:p14="http://schemas.microsoft.com/office/powerpoint/2010/main" val="4275177059"/>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35862"/>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Not</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a:solidFill>
                  <a:srgbClr val="595959"/>
                </a:solidFill>
                <a:latin typeface="News Gothic MT"/>
              </a:rPr>
              <a:t>b</a:t>
            </a:r>
            <a:r>
              <a:rPr lang="en-US" sz="2400" dirty="0" smtClean="0">
                <a:solidFill>
                  <a:srgbClr val="595959"/>
                </a:solidFill>
                <a:latin typeface="News Gothic MT"/>
              </a:rPr>
              <a:t>ool1 = not a</a:t>
            </a:r>
          </a:p>
        </p:txBody>
      </p:sp>
      <p:graphicFrame>
        <p:nvGraphicFramePr>
          <p:cNvPr id="3" name="Table 2"/>
          <p:cNvGraphicFramePr>
            <a:graphicFrameLocks noGrp="1"/>
          </p:cNvGraphicFramePr>
          <p:nvPr>
            <p:extLst>
              <p:ext uri="{D42A27DB-BD31-4B8C-83A1-F6EECF244321}">
                <p14:modId xmlns:p14="http://schemas.microsoft.com/office/powerpoint/2010/main" val="1173623749"/>
              </p:ext>
            </p:extLst>
          </p:nvPr>
        </p:nvGraphicFramePr>
        <p:xfrm>
          <a:off x="549360" y="2398888"/>
          <a:ext cx="4064000" cy="1112520"/>
        </p:xfrm>
        <a:graphic>
          <a:graphicData uri="http://schemas.openxmlformats.org/drawingml/2006/table">
            <a:tbl>
              <a:tblPr firstRow="1" bandRow="1">
                <a:tableStyleId>{5940675A-B579-460E-94D1-54222C63F5DA}</a:tableStyleId>
              </a:tblPr>
              <a:tblGrid>
                <a:gridCol w="2032000"/>
                <a:gridCol w="2032000"/>
              </a:tblGrid>
              <a:tr h="370840">
                <a:tc>
                  <a:txBody>
                    <a:bodyPr/>
                    <a:lstStyle/>
                    <a:p>
                      <a:r>
                        <a:rPr lang="en-US" dirty="0" smtClean="0"/>
                        <a:t>Value of a</a:t>
                      </a:r>
                      <a:endParaRPr lang="en-US" dirty="0"/>
                    </a:p>
                  </a:txBody>
                  <a:tcPr/>
                </a:tc>
                <a:tc>
                  <a:txBody>
                    <a:bodyPr/>
                    <a:lstStyle/>
                    <a:p>
                      <a:r>
                        <a:rPr lang="en-US" dirty="0" smtClean="0"/>
                        <a:t>Value of bool1</a:t>
                      </a:r>
                      <a:endParaRPr lang="en-US" dirty="0"/>
                    </a:p>
                  </a:txBody>
                  <a:tcPr/>
                </a:tc>
              </a:tr>
              <a:tr h="370840">
                <a:tc>
                  <a:txBody>
                    <a:bodyPr/>
                    <a:lstStyle/>
                    <a:p>
                      <a:r>
                        <a:rPr lang="en-US" dirty="0" smtClean="0">
                          <a:solidFill>
                            <a:schemeClr val="tx1">
                              <a:lumMod val="65000"/>
                              <a:lumOff val="35000"/>
                            </a:schemeClr>
                          </a:solidFill>
                        </a:rPr>
                        <a:t>True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False</a:t>
                      </a:r>
                      <a:endParaRPr lang="en-US" dirty="0">
                        <a:solidFill>
                          <a:schemeClr val="tx1">
                            <a:lumMod val="65000"/>
                            <a:lumOff val="35000"/>
                          </a:schemeClr>
                        </a:solidFill>
                      </a:endParaRPr>
                    </a:p>
                  </a:txBody>
                  <a:tcPr/>
                </a:tc>
              </a:tr>
              <a:tr h="370840">
                <a:tc>
                  <a:txBody>
                    <a:bodyPr/>
                    <a:lstStyle/>
                    <a:p>
                      <a:r>
                        <a:rPr lang="en-US" dirty="0" smtClean="0">
                          <a:solidFill>
                            <a:schemeClr val="tx1">
                              <a:lumMod val="65000"/>
                              <a:lumOff val="35000"/>
                            </a:schemeClr>
                          </a:solidFill>
                        </a:rPr>
                        <a:t>False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True</a:t>
                      </a:r>
                      <a:endParaRPr lang="en-US" dirty="0">
                        <a:solidFill>
                          <a:schemeClr val="tx1">
                            <a:lumMod val="65000"/>
                            <a:lumOff val="35000"/>
                          </a:schemeClr>
                        </a:solidFill>
                      </a:endParaRPr>
                    </a:p>
                  </a:txBody>
                  <a:tcPr/>
                </a:tc>
              </a:tr>
            </a:tbl>
          </a:graphicData>
        </a:graphic>
      </p:graphicFrame>
      <p:sp>
        <p:nvSpPr>
          <p:cNvPr id="4" name="TextBox 3"/>
          <p:cNvSpPr txBox="1"/>
          <p:nvPr/>
        </p:nvSpPr>
        <p:spPr>
          <a:xfrm>
            <a:off x="549360" y="4826000"/>
            <a:ext cx="6308640" cy="369332"/>
          </a:xfrm>
          <a:prstGeom prst="rect">
            <a:avLst/>
          </a:prstGeom>
          <a:noFill/>
        </p:spPr>
        <p:txBody>
          <a:bodyPr wrap="square" rtlCol="0">
            <a:spAutoFit/>
          </a:bodyPr>
          <a:lstStyle/>
          <a:p>
            <a:r>
              <a:rPr lang="en-US" dirty="0" smtClean="0">
                <a:solidFill>
                  <a:srgbClr val="595959"/>
                </a:solidFill>
              </a:rPr>
              <a:t>Not a returns the opposite </a:t>
            </a:r>
            <a:r>
              <a:rPr lang="en-US" dirty="0" err="1" smtClean="0">
                <a:solidFill>
                  <a:srgbClr val="595959"/>
                </a:solidFill>
              </a:rPr>
              <a:t>boolean</a:t>
            </a:r>
            <a:r>
              <a:rPr lang="en-US" dirty="0" smtClean="0">
                <a:solidFill>
                  <a:srgbClr val="595959"/>
                </a:solidFill>
              </a:rPr>
              <a:t> from a</a:t>
            </a:r>
            <a:endParaRPr lang="en-US" dirty="0">
              <a:solidFill>
                <a:srgbClr val="595959"/>
              </a:solidFill>
            </a:endParaRPr>
          </a:p>
        </p:txBody>
      </p:sp>
    </p:spTree>
    <p:extLst>
      <p:ext uri="{BB962C8B-B14F-4D97-AF65-F5344CB8AC3E}">
        <p14:creationId xmlns:p14="http://schemas.microsoft.com/office/powerpoint/2010/main" val="3499706827"/>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1960</TotalTime>
  <Words>1009</Words>
  <Application>Microsoft Macintosh PowerPoint</Application>
  <PresentationFormat>On-screen Show (4:3)</PresentationFormat>
  <Paragraphs>330</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Max Morawski</cp:lastModifiedBy>
  <cp:revision>82</cp:revision>
  <dcterms:modified xsi:type="dcterms:W3CDTF">2014-09-17T18:50:44Z</dcterms:modified>
</cp:coreProperties>
</file>