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56" r:id="rId2"/>
    <p:sldId id="300" r:id="rId3"/>
    <p:sldId id="302" r:id="rId4"/>
    <p:sldId id="258" r:id="rId5"/>
    <p:sldId id="260" r:id="rId6"/>
    <p:sldId id="282" r:id="rId7"/>
    <p:sldId id="283" r:id="rId8"/>
    <p:sldId id="301" r:id="rId9"/>
    <p:sldId id="303" r:id="rId10"/>
    <p:sldId id="262" r:id="rId11"/>
    <p:sldId id="291" r:id="rId12"/>
    <p:sldId id="263" r:id="rId13"/>
    <p:sldId id="267" r:id="rId14"/>
    <p:sldId id="304" r:id="rId15"/>
    <p:sldId id="305" r:id="rId16"/>
    <p:sldId id="314" r:id="rId17"/>
    <p:sldId id="306" r:id="rId18"/>
    <p:sldId id="307" r:id="rId19"/>
    <p:sldId id="308" r:id="rId20"/>
    <p:sldId id="309" r:id="rId21"/>
    <p:sldId id="310" r:id="rId22"/>
    <p:sldId id="285" r:id="rId23"/>
    <p:sldId id="279" r:id="rId24"/>
    <p:sldId id="281" r:id="rId25"/>
    <p:sldId id="319" r:id="rId26"/>
    <p:sldId id="320" r:id="rId27"/>
    <p:sldId id="321" r:id="rId28"/>
    <p:sldId id="322" r:id="rId29"/>
    <p:sldId id="323" r:id="rId30"/>
    <p:sldId id="286" r:id="rId31"/>
    <p:sldId id="280" r:id="rId32"/>
    <p:sldId id="311" r:id="rId33"/>
    <p:sldId id="312" r:id="rId34"/>
    <p:sldId id="315" r:id="rId35"/>
    <p:sldId id="316" r:id="rId36"/>
    <p:sldId id="313" r:id="rId37"/>
    <p:sldId id="317" r:id="rId38"/>
    <p:sldId id="296" r:id="rId39"/>
    <p:sldId id="297" r:id="rId40"/>
    <p:sldId id="299" r:id="rId41"/>
    <p:sldId id="290" r:id="rId42"/>
  </p:sldIdLst>
  <p:sldSz cx="9144000" cy="6858000" type="screen4x3"/>
  <p:notesSz cx="9282113" cy="699135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EAEAEA"/>
    <a:srgbClr val="DDDDDD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038"/>
    <p:restoredTop sz="92521"/>
  </p:normalViewPr>
  <p:slideViewPr>
    <p:cSldViewPr showGuides="1">
      <p:cViewPr>
        <p:scale>
          <a:sx n="95" d="100"/>
          <a:sy n="95" d="100"/>
        </p:scale>
        <p:origin x="2056" y="8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3092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60975" y="0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3092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657975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3092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60975" y="6657975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23063C2-7FB8-9043-B863-3EC6DFAE0F5E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57697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129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60975" y="0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43213" y="515938"/>
            <a:ext cx="3519487" cy="26400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29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14438" y="3328988"/>
            <a:ext cx="6878637" cy="315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129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657975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129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60975" y="6657975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/>
              </a:defRPr>
            </a:lvl1pPr>
          </a:lstStyle>
          <a:p>
            <a:pPr>
              <a:defRPr/>
            </a:pPr>
            <a:fld id="{E5F2CAAE-8D7E-3049-AA7B-5E6F8017075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7412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F2CAAE-8D7E-3049-AA7B-5E6F80170752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715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/>
              <a:t>Set of </a:t>
            </a:r>
            <a:r>
              <a:rPr lang="en-US" sz="3200" b="1" dirty="0"/>
              <a:t>nodes </a:t>
            </a:r>
            <a:r>
              <a:rPr lang="en-US" sz="3200" dirty="0"/>
              <a:t> </a:t>
            </a:r>
          </a:p>
          <a:p>
            <a:pPr lvl="1"/>
            <a:r>
              <a:rPr lang="en-US" sz="2800" dirty="0"/>
              <a:t>Node have inputs and outputs</a:t>
            </a:r>
          </a:p>
          <a:p>
            <a:pPr lvl="1"/>
            <a:r>
              <a:rPr lang="en-US" sz="2800" dirty="0"/>
              <a:t>Nodes performs computation via its </a:t>
            </a:r>
            <a:r>
              <a:rPr lang="en-US" sz="2800" b="1" dirty="0"/>
              <a:t>activation function</a:t>
            </a:r>
          </a:p>
          <a:p>
            <a:r>
              <a:rPr lang="en-US" sz="3200" b="1" dirty="0"/>
              <a:t>Weighted</a:t>
            </a:r>
            <a:r>
              <a:rPr lang="en-US" sz="3200" dirty="0"/>
              <a:t> </a:t>
            </a:r>
            <a:r>
              <a:rPr lang="en-US" sz="3200" b="1" dirty="0"/>
              <a:t>connections</a:t>
            </a:r>
            <a:r>
              <a:rPr lang="en-US" sz="3200" dirty="0"/>
              <a:t> between nodes</a:t>
            </a:r>
          </a:p>
          <a:p>
            <a:pPr lvl="1"/>
            <a:r>
              <a:rPr lang="en-US" sz="2800" dirty="0"/>
              <a:t>Connectivity gives structure/architecture of net</a:t>
            </a:r>
          </a:p>
          <a:p>
            <a:pPr lvl="1"/>
            <a:r>
              <a:rPr lang="en-US" sz="2800" dirty="0"/>
              <a:t>What can be computed by a NN determined by the connections and their weights</a:t>
            </a:r>
          </a:p>
          <a:p>
            <a:r>
              <a:rPr lang="en-US" sz="3200" dirty="0"/>
              <a:t>Simplified version of networks of neurons in animal nerve systems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F2CAAE-8D7E-3049-AA7B-5E6F80170752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211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F2CAAE-8D7E-3049-AA7B-5E6F80170752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4969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Demo: MNIST CNN</a:t>
            </a:r>
          </a:p>
          <a:p>
            <a:r>
              <a:rPr lang="en-US" sz="1200" dirty="0"/>
              <a:t>Demo: RNN sentiment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F2CAAE-8D7E-3049-AA7B-5E6F80170752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6203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Demo: MNIST CNN</a:t>
            </a:r>
          </a:p>
          <a:p>
            <a:r>
              <a:rPr lang="en-US" sz="1200" dirty="0"/>
              <a:t>Demo: RNN sentiment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F2CAAE-8D7E-3049-AA7B-5E6F80170752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071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Demo: MNIST CNN</a:t>
            </a:r>
          </a:p>
          <a:p>
            <a:r>
              <a:rPr lang="en-US" sz="1200" dirty="0"/>
              <a:t>Demo: RNN sentiment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F2CAAE-8D7E-3049-AA7B-5E6F80170752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342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F2CAAE-8D7E-3049-AA7B-5E6F80170752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2241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F2CAAE-8D7E-3049-AA7B-5E6F80170752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692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5941B1-5B04-C343-8973-999E035FA7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448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2266B6-0F7A-9F46-B60C-84F7B3E2A4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663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B791E-88D2-5545-B9AC-A5710BD8C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8178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009348-41AA-B14A-80C2-68C4430679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012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B136B1-AE2F-2148-B18F-C02AEC536A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374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E6DC9E-26EA-F340-912C-3EC33178A6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784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E7B2A-4353-C44B-B34F-B92601C3E2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802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50EE47-38F9-8045-BD3B-D50DAB21D3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274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3385F5-FEAD-D845-8616-45CEF13344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11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28718F-DD3B-0A4A-9044-98E0738C39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706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9EEAF1-F2C7-6046-95E1-2FB0C2B927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07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80C249-820C-2748-8104-756FFDFACF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057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Calibri"/>
              </a:defRPr>
            </a:lvl1pPr>
          </a:lstStyle>
          <a:p>
            <a:pPr>
              <a:defRPr/>
            </a:pPr>
            <a:fld id="{5297025D-2A41-894A-AF3D-DD7EC42C643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alibri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</a:defRPr>
      </a:lvl9pPr>
    </p:titleStyle>
    <p:bodyStyle>
      <a:lvl1pPr marL="225425" indent="-22542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/>
          <a:ea typeface="ＭＳ Ｐゴシック" charset="-128"/>
          <a:cs typeface="ＭＳ Ｐゴシック" charset="-128"/>
        </a:defRPr>
      </a:lvl1pPr>
      <a:lvl2pPr marL="566738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/>
          <a:ea typeface="ＭＳ Ｐゴシック" charset="-128"/>
        </a:defRPr>
      </a:lvl2pPr>
      <a:lvl3pPr marL="914400" indent="-233363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Calibri"/>
          <a:ea typeface="ＭＳ Ｐゴシック" charset="-128"/>
        </a:defRPr>
      </a:lvl3pPr>
      <a:lvl4pPr marL="1254125" indent="-225425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Calibri"/>
          <a:ea typeface="ＭＳ Ｐゴシック" charset="-128"/>
        </a:defRPr>
      </a:lvl4pPr>
      <a:lvl5pPr marL="1601788" indent="-2333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Calibri"/>
          <a:ea typeface="ＭＳ Ｐゴシック" charset="-128"/>
        </a:defRPr>
      </a:lvl5pPr>
      <a:lvl6pPr marL="2058988" indent="-2333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516188" indent="-2333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2973388" indent="-2333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430588" indent="-2333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en.wikipedia.org/wiki/Perceptrons_(book)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toronto.edu/~hinton/absps/naturebp.pdf" TargetMode="External"/><Relationship Id="rId2" Type="http://schemas.openxmlformats.org/officeDocument/2006/relationships/hyperlink" Target="https://en.wikipedia.org/wiki/Backpropagation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ultilayer_perceptron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Backpropagation" TargetMode="External"/><Relationship Id="rId2" Type="http://schemas.openxmlformats.org/officeDocument/2006/relationships/hyperlink" Target="https://www.csee.umbc.edu/courses/undergraduate/471/spring21/02/resources/backprop_explained_scroll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SIMD" TargetMode="External"/><Relationship Id="rId2" Type="http://schemas.openxmlformats.org/officeDocument/2006/relationships/hyperlink" Target="https://en.wikipedia.org/wiki/Graphics_processing_uni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en.wikipedia.org/wiki/Amazon_Mechanical_Turk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Deep_learning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neurohive.io/en/popular-networks/vgg16/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hyperlink" Target="https://en.wikipedia.org/wiki/Feedforward_neural_network" TargetMode="Externa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playground.tensorflow.org/#activation=relu&amp;batchSize=10&amp;dataset=gauss&amp;regDataset=reg-plane&amp;learningRate=0.03&amp;regularizationRate=0&amp;noise=0&amp;networkShape=4,2&amp;seed=0.85428&amp;showTestData=false&amp;discretize=false&amp;percTrainData=50&amp;x=true&amp;y=true&amp;xTimesY=false&amp;xSquared=false&amp;ySquared=false&amp;cosX=false&amp;sinX=false&amp;cosY=false&amp;sinY=false&amp;collectStats=false&amp;problem=classification&amp;initZero=false&amp;hideText=fals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playground.tensorflow.org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playground.tensorflow.org/#activation=relu&amp;batchSize=10&amp;dataset=gauss&amp;regDataset=reg-plane&amp;learningRate=0.03&amp;regularizationRate=0&amp;noise=0&amp;networkShape=4,2&amp;seed=0.85428&amp;showTestData=false&amp;discretize=false&amp;percTrainData=50&amp;x=true&amp;y=true&amp;xTimesY=false&amp;xSquared=false&amp;ySquared=false&amp;cosX=false&amp;sinX=false&amp;cosY=false&amp;sinY=false&amp;collectStats=false&amp;problem=classification&amp;initZero=false&amp;hideText=fals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playground.tensorflow.org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playground.tensorflow.org/#activation=relu&amp;batchSize=10&amp;dataset=gauss&amp;regDataset=reg-plane&amp;learningRate=0.03&amp;regularizationRate=0&amp;noise=0&amp;networkShape=4,2&amp;seed=0.85428&amp;showTestData=false&amp;discretize=false&amp;percTrainData=50&amp;x=true&amp;y=true&amp;xTimesY=false&amp;xSquared=false&amp;ySquared=false&amp;cosX=false&amp;sinX=false&amp;cosY=false&amp;sinY=false&amp;collectStats=false&amp;problem=classification&amp;initZero=false&amp;hideText=fals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playground.tensorflow.org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playground.tensorflow.org/#activation=relu&amp;batchSize=10&amp;dataset=gauss&amp;regDataset=reg-plane&amp;learningRate=0.03&amp;regularizationRate=0&amp;noise=0&amp;networkShape=4,2&amp;seed=0.85428&amp;showTestData=false&amp;discretize=false&amp;percTrainData=50&amp;x=true&amp;y=true&amp;xTimesY=false&amp;xSquared=false&amp;ySquared=false&amp;cosX=false&amp;sinX=false&amp;cosY=false&amp;sinY=false&amp;collectStats=false&amp;problem=classification&amp;initZero=false&amp;hideText=fals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playground.tensorflow.org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playground.tensorflow.org/#activation=relu&amp;batchSize=10&amp;dataset=gauss&amp;regDataset=reg-plane&amp;learningRate=0.03&amp;regularizationRate=0&amp;noise=0&amp;networkShape=4,2&amp;seed=0.85428&amp;showTestData=false&amp;discretize=false&amp;percTrainData=50&amp;x=true&amp;y=true&amp;xTimesY=false&amp;xSquared=false&amp;ySquared=false&amp;cosX=false&amp;sinX=false&amp;cosY=false&amp;sinY=false&amp;collectStats=false&amp;problem=classification&amp;initZero=false&amp;hideText=fals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playground.tensorflow.org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playground.tensorflow.org/#activation=relu&amp;batchSize=10&amp;dataset=gauss&amp;regDataset=reg-plane&amp;learningRate=0.03&amp;regularizationRate=0&amp;noise=0&amp;networkShape=4,2&amp;seed=0.85428&amp;showTestData=false&amp;discretize=false&amp;percTrainData=50&amp;x=true&amp;y=true&amp;xTimesY=false&amp;xSquared=false&amp;ySquared=false&amp;cosX=false&amp;sinX=false&amp;cosY=false&amp;sinY=false&amp;collectStats=false&amp;problem=classification&amp;initZero=false&amp;hideText=fals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playground.tensorflow.org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NIST_database" TargetMode="External"/><Relationship Id="rId2" Type="http://schemas.openxmlformats.org/officeDocument/2006/relationships/hyperlink" Target="https://en.wikipedia.org/wiki/Convolutional_neural_network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hyperlink" Target="https://en.wikipedia.org/wiki/Recurrent_neural_network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edium.com/@ageitgey/machine-learning-is-fun-80ea3ec3c471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Generative_adversarial_network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Transformer_(machine_learning_model)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n.wikipedia.org/wiki/GPT-3" TargetMode="External"/><Relationship Id="rId4" Type="http://schemas.openxmlformats.org/officeDocument/2006/relationships/hyperlink" Target="https://en.wikipedia.org/wiki/BERT_(language_model)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nsorflow.org/" TargetMode="External"/><Relationship Id="rId7" Type="http://schemas.openxmlformats.org/officeDocument/2006/relationships/hyperlink" Target="https://keras.io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Caffe_(software)" TargetMode="External"/><Relationship Id="rId5" Type="http://schemas.openxmlformats.org/officeDocument/2006/relationships/hyperlink" Target="https://en.wikipedia.org/wiki/Apache_MXNet" TargetMode="External"/><Relationship Id="rId4" Type="http://schemas.openxmlformats.org/officeDocument/2006/relationships/hyperlink" Target="https://pytorch.org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realpython.com/pytorch-vs-tensorflow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keras.io/" TargetMode="External"/><Relationship Id="rId2" Type="http://schemas.openxmlformats.org/officeDocument/2006/relationships/hyperlink" Target="https://en.wikipedia.org/wiki/Kera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keras.io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Transfer_learning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ruder.io/transfer-learning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Neuron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catalog.umbc.edu/preview_course_nopop.php?catoid=15&amp;coid=44919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evelopers.google.com/machine-learning/crash-course/" TargetMode="External"/><Relationship Id="rId5" Type="http://schemas.openxmlformats.org/officeDocument/2006/relationships/hyperlink" Target="https://keras.io/" TargetMode="External"/><Relationship Id="rId4" Type="http://schemas.openxmlformats.org/officeDocument/2006/relationships/hyperlink" Target="https://scikit-learn.org/stable/modules/neural_networks_supervised.html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en.wikipedia.org/wiki/Activation_function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Perceptron#Learning_algorithm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Gradient_descent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ee.umbc.edu/courses/undergraduate/471/spring18/01/resources/MBC-Rosenblatt-Perceptron-NYT-article.jpg.pdf" TargetMode="External"/><Relationship Id="rId2" Type="http://schemas.openxmlformats.org/officeDocument/2006/relationships/hyperlink" Target="https://en.wikipedia.org/wiki/Perceptron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4763" y="0"/>
            <a:ext cx="9144000" cy="3200400"/>
          </a:xfrm>
        </p:spPr>
        <p:txBody>
          <a:bodyPr/>
          <a:lstStyle/>
          <a:p>
            <a:r>
              <a:rPr lang="en-US" sz="6000" dirty="0">
                <a:ea typeface="ＭＳ Ｐゴシック" charset="0"/>
                <a:cs typeface="ＭＳ Ｐゴシック" charset="0"/>
              </a:rPr>
              <a:t>Neural Networks for Machine Learning</a:t>
            </a:r>
            <a:br>
              <a:rPr lang="en-US" sz="6600" dirty="0">
                <a:ea typeface="ＭＳ Ｐゴシック" charset="0"/>
                <a:cs typeface="ＭＳ Ｐゴシック" charset="0"/>
              </a:rPr>
            </a:br>
            <a:r>
              <a:rPr lang="en-US" sz="4800" dirty="0">
                <a:ea typeface="ＭＳ Ｐゴシック" charset="0"/>
                <a:cs typeface="ＭＳ Ｐゴシック" charset="0"/>
              </a:rPr>
              <a:t>History and Concepts</a:t>
            </a:r>
            <a:endParaRPr lang="en-US" sz="6600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BF07AD-E472-7A41-A4FC-03390881A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337" y="3657601"/>
            <a:ext cx="7543800" cy="277234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686800" cy="990600"/>
          </a:xfrm>
        </p:spPr>
        <p:txBody>
          <a:bodyPr/>
          <a:lstStyle/>
          <a:p>
            <a:pPr algn="l"/>
            <a:r>
              <a:rPr lang="en-US" dirty="0"/>
              <a:t>Setback in mid 60s – late 70s</a:t>
            </a:r>
            <a:endParaRPr lang="en-US" b="1" dirty="0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5715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200" dirty="0">
                <a:hlinkClick r:id="rId2"/>
              </a:rPr>
              <a:t>Perceptrons</a:t>
            </a:r>
            <a:r>
              <a:rPr lang="en-US" sz="3200" dirty="0"/>
              <a:t>, Minsky and </a:t>
            </a:r>
            <a:r>
              <a:rPr lang="en-US" sz="3200" dirty="0" err="1"/>
              <a:t>Papert</a:t>
            </a:r>
            <a:r>
              <a:rPr lang="en-US" sz="3200" dirty="0"/>
              <a:t>, 1969</a:t>
            </a:r>
          </a:p>
          <a:p>
            <a:pPr>
              <a:lnSpc>
                <a:spcPct val="90000"/>
              </a:lnSpc>
            </a:pPr>
            <a:r>
              <a:rPr lang="en-US" sz="3200" dirty="0"/>
              <a:t>Described serious problems with</a:t>
            </a:r>
            <a:br>
              <a:rPr lang="en-US" sz="3200" dirty="0"/>
            </a:br>
            <a:r>
              <a:rPr lang="en-US" sz="3200" dirty="0"/>
              <a:t>perceptron model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Single-layer </a:t>
            </a:r>
            <a:r>
              <a:rPr lang="en-US" sz="2400" dirty="0" err="1"/>
              <a:t>perceptrons</a:t>
            </a:r>
            <a:r>
              <a:rPr lang="en-US" sz="2400" dirty="0"/>
              <a:t> cannot represent (learn) simple functions that are not linearly separable, such as XOR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Multi-layers of non-linear units may have greater power but there is no </a:t>
            </a:r>
            <a:r>
              <a:rPr lang="en-US" sz="2400" i="1" dirty="0"/>
              <a:t>learning rule </a:t>
            </a:r>
            <a:r>
              <a:rPr lang="en-US" sz="2400" dirty="0"/>
              <a:t>for such nets 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Scaling problem: connection weights may grow infinitely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First two problems overcame by latter effort in 80s, but  scaling problem persists</a:t>
            </a:r>
          </a:p>
          <a:p>
            <a:pPr>
              <a:lnSpc>
                <a:spcPct val="90000"/>
              </a:lnSpc>
            </a:pPr>
            <a:r>
              <a:rPr lang="en-US" sz="3200" dirty="0"/>
              <a:t>Death of Rosenblatt (1964)</a:t>
            </a:r>
          </a:p>
          <a:p>
            <a:pPr>
              <a:lnSpc>
                <a:spcPct val="90000"/>
              </a:lnSpc>
            </a:pPr>
            <a:r>
              <a:rPr lang="en-US" sz="3200" dirty="0"/>
              <a:t>AI focused on programming intelligent systems on traditional von Neuman computers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2463E68-F64C-404C-BD0E-A9C25A212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52400"/>
            <a:ext cx="1607587" cy="2413794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20622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Not with a perceptron </a:t>
            </a:r>
            <a:r>
              <a:rPr lang="en-US" dirty="0">
                <a:solidFill>
                  <a:srgbClr val="FF0000"/>
                </a:solidFill>
                <a:sym typeface="Wingdings"/>
              </a:rPr>
              <a:t>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759" y="1542081"/>
            <a:ext cx="7696200" cy="990600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Consider Boolean operators (and, or, </a:t>
            </a:r>
            <a:r>
              <a:rPr lang="en-US" sz="3200" dirty="0" err="1"/>
              <a:t>xor</a:t>
            </a:r>
            <a:r>
              <a:rPr lang="en-US" sz="3200" dirty="0"/>
              <a:t>) with four possible inputs: 00 01 10 11</a:t>
            </a:r>
            <a:endParaRPr lang="en-US" sz="32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6" name="Picture 5" descr="perceptron-linear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819400"/>
            <a:ext cx="7740877" cy="27178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71C6094-464A-FF43-A10E-9C518D3B6343}"/>
              </a:ext>
            </a:extLst>
          </p:cNvPr>
          <p:cNvSpPr txBox="1">
            <a:spLocks/>
          </p:cNvSpPr>
          <p:nvPr/>
        </p:nvSpPr>
        <p:spPr bwMode="auto">
          <a:xfrm>
            <a:off x="806677" y="5658603"/>
            <a:ext cx="7696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ＭＳ Ｐゴシック" charset="-128"/>
              </a:defRPr>
            </a:lvl1pPr>
            <a:lvl2pPr marL="566738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/>
                <a:ea typeface="ＭＳ Ｐゴシック" charset="-128"/>
              </a:defRPr>
            </a:lvl2pPr>
            <a:lvl3pPr marL="914400" indent="-23336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Calibri"/>
                <a:ea typeface="ＭＳ Ｐゴシック" charset="-128"/>
              </a:defRPr>
            </a:lvl3pPr>
            <a:lvl4pPr marL="12541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charset="-128"/>
              </a:defRPr>
            </a:lvl4pPr>
            <a:lvl5pPr marL="1601788" indent="-23336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charset="-128"/>
              </a:defRPr>
            </a:lvl5pPr>
            <a:lvl6pPr marL="2058988" indent="-23336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516188" indent="-23336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973388" indent="-23336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430588" indent="-23336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FontTx/>
              <a:buNone/>
            </a:pPr>
            <a:r>
              <a:rPr lang="en-US" sz="3200" kern="0" dirty="0"/>
              <a:t>Training examples are </a:t>
            </a:r>
            <a:r>
              <a:rPr lang="en-US" sz="3200" b="1" kern="0" dirty="0">
                <a:solidFill>
                  <a:srgbClr val="FF0000"/>
                </a:solidFill>
              </a:rPr>
              <a:t>not linearly separable </a:t>
            </a:r>
            <a:r>
              <a:rPr lang="en-US" sz="3200" kern="0" dirty="0"/>
              <a:t>for one case: </a:t>
            </a:r>
            <a:r>
              <a:rPr lang="en-US" sz="3200" i="1" kern="0" dirty="0"/>
              <a:t>sum=1 </a:t>
            </a:r>
            <a:r>
              <a:rPr lang="en-US" sz="3200" i="1" kern="0" dirty="0" err="1"/>
              <a:t>iff</a:t>
            </a:r>
            <a:r>
              <a:rPr lang="en-US" sz="3200" i="1" kern="0" dirty="0"/>
              <a:t> x1 </a:t>
            </a:r>
            <a:r>
              <a:rPr lang="en-US" sz="3200" i="1" kern="0" dirty="0" err="1"/>
              <a:t>xor</a:t>
            </a:r>
            <a:r>
              <a:rPr lang="en-US" sz="3200" i="1" kern="0" dirty="0"/>
              <a:t> x2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E376D9-4105-0C46-8BC6-D8D1CFE8BB51}"/>
              </a:ext>
            </a:extLst>
          </p:cNvPr>
          <p:cNvSpPr/>
          <p:nvPr/>
        </p:nvSpPr>
        <p:spPr bwMode="auto">
          <a:xfrm>
            <a:off x="6096000" y="2667000"/>
            <a:ext cx="2743200" cy="2991603"/>
          </a:xfrm>
          <a:prstGeom prst="rect">
            <a:avLst/>
          </a:prstGeom>
          <a:noFill/>
          <a:ln w="603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1494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458200" cy="800100"/>
          </a:xfrm>
        </p:spPr>
        <p:txBody>
          <a:bodyPr/>
          <a:lstStyle/>
          <a:p>
            <a:r>
              <a:rPr lang="en-US" dirty="0"/>
              <a:t>Renewed enthusiasm 1980s</a:t>
            </a:r>
            <a:r>
              <a:rPr lang="en-US" b="1" dirty="0"/>
              <a:t> 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4126" y="1271155"/>
            <a:ext cx="8499249" cy="52959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000" dirty="0"/>
              <a:t>Use </a:t>
            </a:r>
            <a:r>
              <a:rPr lang="en-US" sz="3000" b="1" dirty="0"/>
              <a:t>multi-layer perceptron</a:t>
            </a:r>
          </a:p>
          <a:p>
            <a:pPr marL="127000" indent="-282575">
              <a:lnSpc>
                <a:spcPct val="90000"/>
              </a:lnSpc>
            </a:pPr>
            <a:r>
              <a:rPr lang="en-US" sz="3000" dirty="0">
                <a:hlinkClick r:id="rId2"/>
              </a:rPr>
              <a:t>Backpropagation</a:t>
            </a:r>
            <a:r>
              <a:rPr lang="en-US" sz="3000" dirty="0"/>
              <a:t> for multi-layer feed forward nets, with non-linear, differentiable node functions</a:t>
            </a:r>
          </a:p>
          <a:p>
            <a:pPr marL="468313" lvl="1" indent="-282575">
              <a:lnSpc>
                <a:spcPct val="90000"/>
              </a:lnSpc>
            </a:pPr>
            <a:r>
              <a:rPr lang="en-US" sz="2600" dirty="0" err="1"/>
              <a:t>Rumelhart</a:t>
            </a:r>
            <a:r>
              <a:rPr lang="en-US" sz="2600" dirty="0"/>
              <a:t>, Hinton, Williams, </a:t>
            </a:r>
            <a:r>
              <a:rPr lang="en-US" sz="2600" dirty="0">
                <a:hlinkClick r:id="rId3"/>
              </a:rPr>
              <a:t>Learning representations by back-propagating errors</a:t>
            </a:r>
            <a:r>
              <a:rPr lang="en-US" sz="2600" dirty="0"/>
              <a:t>, Nature, 1986. </a:t>
            </a:r>
          </a:p>
          <a:p>
            <a:pPr marL="127000" indent="-282575">
              <a:lnSpc>
                <a:spcPct val="90000"/>
              </a:lnSpc>
            </a:pPr>
            <a:r>
              <a:rPr lang="en-US" sz="3000" dirty="0"/>
              <a:t>Other ideas:</a:t>
            </a:r>
          </a:p>
          <a:p>
            <a:pPr marL="468313" lvl="1" indent="-282575">
              <a:lnSpc>
                <a:spcPct val="90000"/>
              </a:lnSpc>
            </a:pPr>
            <a:r>
              <a:rPr lang="en-US" sz="2600" dirty="0"/>
              <a:t>Thermodynamic models (Hopfield net, Boltzmann machine …) </a:t>
            </a:r>
          </a:p>
          <a:p>
            <a:pPr marL="468313" lvl="1" indent="-282575">
              <a:lnSpc>
                <a:spcPct val="90000"/>
              </a:lnSpc>
            </a:pPr>
            <a:r>
              <a:rPr lang="en-US" sz="2600" dirty="0"/>
              <a:t>Unsupervised learning</a:t>
            </a:r>
          </a:p>
          <a:p>
            <a:pPr>
              <a:lnSpc>
                <a:spcPct val="90000"/>
              </a:lnSpc>
            </a:pPr>
            <a:r>
              <a:rPr lang="en-US" sz="3000" dirty="0"/>
              <a:t>Applications to character recognition, speech recognition, text-to-speech, etc.</a:t>
            </a:r>
          </a:p>
        </p:txBody>
      </p:sp>
    </p:spTree>
    <p:extLst>
      <p:ext uri="{BB962C8B-B14F-4D97-AF65-F5344CB8AC3E}">
        <p14:creationId xmlns:p14="http://schemas.microsoft.com/office/powerpoint/2010/main" val="34086162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D2498DF-E759-974C-80B9-E7CA582E7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539" y="203638"/>
            <a:ext cx="6372383" cy="37133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0" y="203638"/>
            <a:ext cx="3026764" cy="2302641"/>
          </a:xfrm>
        </p:spPr>
        <p:txBody>
          <a:bodyPr/>
          <a:lstStyle/>
          <a:p>
            <a:pPr algn="r"/>
            <a:r>
              <a:rPr lang="en-US" sz="4400" dirty="0">
                <a:hlinkClick r:id="rId3"/>
              </a:rPr>
              <a:t>MLP</a:t>
            </a:r>
            <a:r>
              <a:rPr lang="en-US" sz="4400" dirty="0"/>
              <a:t>:</a:t>
            </a:r>
            <a:br>
              <a:rPr lang="en-US" sz="4400" dirty="0"/>
            </a:br>
            <a:r>
              <a:rPr lang="en-US" sz="4400" dirty="0"/>
              <a:t>Multilayer</a:t>
            </a:r>
            <a:br>
              <a:rPr lang="en-US" sz="4400" dirty="0"/>
            </a:br>
            <a:r>
              <a:rPr lang="en-US" sz="4400" dirty="0"/>
              <a:t>Perceptron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679A37-F7E4-E24B-BC40-5544E33E7B0B}"/>
              </a:ext>
            </a:extLst>
          </p:cNvPr>
          <p:cNvSpPr txBox="1"/>
          <p:nvPr/>
        </p:nvSpPr>
        <p:spPr>
          <a:xfrm>
            <a:off x="419100" y="4099817"/>
            <a:ext cx="8305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 ≥ 1 “hidden layers” between inputs &amp; output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Can compute 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non-linear functions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(why?)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Training: adjust weights slightly to reduce error between output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and target value 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t;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repeat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Introduced in 1980s, still used today</a:t>
            </a:r>
          </a:p>
        </p:txBody>
      </p:sp>
    </p:spTree>
    <p:extLst>
      <p:ext uri="{BB962C8B-B14F-4D97-AF65-F5344CB8AC3E}">
        <p14:creationId xmlns:p14="http://schemas.microsoft.com/office/powerpoint/2010/main" val="28076917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1FFCA-4005-6F4A-8183-4E1DCF137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FCFB6-D11C-7448-8D90-4FBEB52FA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9144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6DD48B-EFD3-E44C-9CFF-AF94A5561AD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62466" name="Picture 2" descr="Feed Forward Neural Network">
            <a:extLst>
              <a:ext uri="{FF2B5EF4-FFF2-40B4-BE49-F238E27FC236}">
                <a16:creationId xmlns:a16="http://schemas.microsoft.com/office/drawing/2014/main" id="{8AC67EFB-E486-6541-AFBE-E238D9983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0640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B7BE9-0E46-684B-BE58-6881B29B2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E0458B-6EE5-5B4F-8F0E-83EACF4C7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533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564E22-7D2A-7F45-9E18-FA22CB2740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63490" name="Picture 2" descr="Backpropagation">
            <a:extLst>
              <a:ext uri="{FF2B5EF4-FFF2-40B4-BE49-F238E27FC236}">
                <a16:creationId xmlns:a16="http://schemas.microsoft.com/office/drawing/2014/main" id="{D33EF8E0-612D-0446-B65F-695498962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90565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2CB7A-C8C1-9E43-8207-D5DA8FA1B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04634"/>
            <a:ext cx="7772400" cy="1143000"/>
          </a:xfrm>
        </p:spPr>
        <p:txBody>
          <a:bodyPr/>
          <a:lstStyle/>
          <a:p>
            <a:r>
              <a:rPr lang="en-US" dirty="0"/>
              <a:t>Backpropagation Explained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023EE-69FD-D74D-8194-7FC015DD77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644743"/>
            <a:ext cx="3276600" cy="4413156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Click on image (or </a:t>
            </a:r>
            <a:r>
              <a:rPr lang="en-US" sz="2800" dirty="0">
                <a:hlinkClick r:id="rId2"/>
              </a:rPr>
              <a:t>here</a:t>
            </a:r>
            <a:r>
              <a:rPr lang="en-US" sz="2800" dirty="0"/>
              <a:t>) for a simple interactive demo in your browser of how </a:t>
            </a:r>
            <a:r>
              <a:rPr lang="en-US" sz="2800" dirty="0">
                <a:hlinkClick r:id="rId3"/>
              </a:rPr>
              <a:t>backpropagation</a:t>
            </a:r>
            <a:r>
              <a:rPr lang="en-US" sz="2800" dirty="0"/>
              <a:t> updates weights in a neural network to reduce errors when processing training data</a:t>
            </a:r>
          </a:p>
        </p:txBody>
      </p:sp>
      <p:pic>
        <p:nvPicPr>
          <p:cNvPr id="6" name="Picture 5" descr="Diagram, engineering drawing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2E28BE07-D08D-CE43-BE91-1909E65460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0" y="1520777"/>
            <a:ext cx="5188871" cy="4661089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11736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E2F85-C01C-AF41-AF90-16421096C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22564"/>
            <a:ext cx="7772400" cy="1143000"/>
          </a:xfrm>
        </p:spPr>
        <p:txBody>
          <a:bodyPr/>
          <a:lstStyle/>
          <a:p>
            <a:r>
              <a:rPr lang="en-US" sz="4400" dirty="0"/>
              <a:t>But problems remained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B0F76-3A98-D44E-8F17-A47CEE7C32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47800"/>
            <a:ext cx="7772400" cy="5081155"/>
          </a:xfrm>
        </p:spPr>
        <p:txBody>
          <a:bodyPr/>
          <a:lstStyle/>
          <a:p>
            <a:r>
              <a:rPr lang="en-US" sz="3200" dirty="0"/>
              <a:t>It’s often the case that solving a problem just reveals a new one that needs solving</a:t>
            </a:r>
          </a:p>
          <a:p>
            <a:r>
              <a:rPr lang="en-US" sz="3200" dirty="0"/>
              <a:t>For a large MLPs, backpropagation takes forever to converge!</a:t>
            </a:r>
          </a:p>
          <a:p>
            <a:r>
              <a:rPr lang="en-US" sz="3200" dirty="0"/>
              <a:t>Two issues:</a:t>
            </a:r>
          </a:p>
          <a:p>
            <a:pPr lvl="1"/>
            <a:r>
              <a:rPr lang="en-US" sz="2800" dirty="0"/>
              <a:t>Not enough compute power to train the model</a:t>
            </a:r>
          </a:p>
          <a:p>
            <a:pPr lvl="1"/>
            <a:r>
              <a:rPr lang="en-US" sz="2800" dirty="0"/>
              <a:t>Not enough labeled data to train the neural net</a:t>
            </a:r>
          </a:p>
          <a:p>
            <a:r>
              <a:rPr lang="en-US" sz="3200" dirty="0"/>
              <a:t>SVMs are better, since they converge to global optimum in O(n^2)</a:t>
            </a:r>
          </a:p>
          <a:p>
            <a:pPr marL="339725" lvl="1" indent="0">
              <a:buNone/>
            </a:pPr>
            <a:endParaRPr lang="en-US" sz="3200" dirty="0"/>
          </a:p>
          <a:p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77655D-FBAC-6240-BF61-82A2263E72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6802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127C7-EBAC-3F4F-906C-240722E0B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318655"/>
            <a:ext cx="8305800" cy="1143000"/>
          </a:xfrm>
        </p:spPr>
        <p:txBody>
          <a:bodyPr/>
          <a:lstStyle/>
          <a:p>
            <a:pPr algn="l"/>
            <a:r>
              <a:rPr lang="en-US" sz="4400" dirty="0"/>
              <a:t>GPUs solve compute</a:t>
            </a:r>
            <a:br>
              <a:rPr lang="en-US" sz="4400" dirty="0"/>
            </a:br>
            <a:r>
              <a:rPr lang="en-US" sz="4400" dirty="0"/>
              <a:t>power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6382AF-1A49-5A48-A513-5226095EF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828800"/>
            <a:ext cx="8686800" cy="4800600"/>
          </a:xfrm>
        </p:spPr>
        <p:txBody>
          <a:bodyPr/>
          <a:lstStyle/>
          <a:p>
            <a:r>
              <a:rPr lang="en-US" sz="3200" dirty="0">
                <a:hlinkClick r:id="rId2"/>
              </a:rPr>
              <a:t>GPUs</a:t>
            </a:r>
            <a:r>
              <a:rPr lang="en-US" sz="3200" dirty="0"/>
              <a:t> (Graphical Processing</a:t>
            </a:r>
            <a:br>
              <a:rPr lang="en-US" sz="3200" dirty="0"/>
            </a:br>
            <a:r>
              <a:rPr lang="en-US" sz="3200" dirty="0"/>
              <a:t>Units) became popular in</a:t>
            </a:r>
            <a:br>
              <a:rPr lang="en-US" sz="3200" dirty="0"/>
            </a:br>
            <a:r>
              <a:rPr lang="en-US" sz="3200" dirty="0"/>
              <a:t>the 1990s to handle computing needed for better computer graphics</a:t>
            </a:r>
          </a:p>
          <a:p>
            <a:r>
              <a:rPr lang="en-US" sz="3200" dirty="0"/>
              <a:t>GPUs are </a:t>
            </a:r>
            <a:r>
              <a:rPr lang="en-US" sz="3200" dirty="0">
                <a:hlinkClick r:id="rId3"/>
              </a:rPr>
              <a:t>SIMD</a:t>
            </a:r>
            <a:r>
              <a:rPr lang="en-US" sz="3200" dirty="0"/>
              <a:t> (single instruction, multiple data) processors</a:t>
            </a:r>
          </a:p>
          <a:p>
            <a:r>
              <a:rPr lang="en-US" sz="3200" dirty="0"/>
              <a:t>Cheap, fast, and easy to program</a:t>
            </a:r>
          </a:p>
          <a:p>
            <a:r>
              <a:rPr lang="en-US" sz="3200" dirty="0"/>
              <a:t>GPUs can do matrix multiplication and other matrix computations very fast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3FEAC4-2A94-DA4C-A5C9-8588AFA137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7" name="Google Shape;212;p36">
            <a:extLst>
              <a:ext uri="{FF2B5EF4-FFF2-40B4-BE49-F238E27FC236}">
                <a16:creationId xmlns:a16="http://schemas.microsoft.com/office/drawing/2014/main" id="{F4427916-BF92-C94C-B137-2221A498563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86988" y="165389"/>
            <a:ext cx="3880812" cy="218295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14401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9D345-EE00-2744-8FE1-6758B16BB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473" y="266700"/>
            <a:ext cx="4398819" cy="1143000"/>
          </a:xfrm>
        </p:spPr>
        <p:txBody>
          <a:bodyPr/>
          <a:lstStyle/>
          <a:p>
            <a:pPr algn="l"/>
            <a:r>
              <a:rPr lang="en-US" dirty="0"/>
              <a:t>Need lots of data!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EC75AA-15C1-D04F-89C3-DD8BF39A14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963" y="1409700"/>
            <a:ext cx="7772400" cy="5202382"/>
          </a:xfrm>
        </p:spPr>
        <p:txBody>
          <a:bodyPr/>
          <a:lstStyle/>
          <a:p>
            <a:r>
              <a:rPr lang="en-US" sz="3200" dirty="0"/>
              <a:t>2000s introduced big</a:t>
            </a:r>
            <a:br>
              <a:rPr lang="en-US" sz="3200" dirty="0"/>
            </a:br>
            <a:r>
              <a:rPr lang="en-US" sz="3200" dirty="0"/>
              <a:t>data</a:t>
            </a:r>
          </a:p>
          <a:p>
            <a:r>
              <a:rPr lang="en-US" sz="3200" dirty="0"/>
              <a:t>Cheaper storage</a:t>
            </a:r>
          </a:p>
          <a:p>
            <a:r>
              <a:rPr lang="en-US" sz="3200" dirty="0"/>
              <a:t>Parallel processing</a:t>
            </a:r>
            <a:br>
              <a:rPr lang="en-US" sz="3200" dirty="0"/>
            </a:br>
            <a:r>
              <a:rPr lang="en-US" sz="3200" dirty="0"/>
              <a:t>(e.g., MapReduce, Hadoop, Spark)</a:t>
            </a:r>
          </a:p>
          <a:p>
            <a:r>
              <a:rPr lang="en-US" sz="3200" dirty="0"/>
              <a:t>Data sharing via the Web</a:t>
            </a:r>
          </a:p>
          <a:p>
            <a:pPr lvl="1"/>
            <a:r>
              <a:rPr lang="en-US" sz="2800" dirty="0"/>
              <a:t>Lots of images, many with captions</a:t>
            </a:r>
          </a:p>
          <a:p>
            <a:pPr lvl="1"/>
            <a:r>
              <a:rPr lang="en-US" sz="2800" dirty="0"/>
              <a:t>Lots of text, some with labels</a:t>
            </a:r>
          </a:p>
          <a:p>
            <a:r>
              <a:rPr lang="en-US" sz="3200" dirty="0"/>
              <a:t>Crowdsourcing systems (e.g., </a:t>
            </a:r>
            <a:r>
              <a:rPr lang="en-US" sz="3200" dirty="0">
                <a:hlinkClick r:id="rId2"/>
              </a:rPr>
              <a:t>Mechanical Turk</a:t>
            </a:r>
            <a:r>
              <a:rPr lang="en-US" sz="3200" dirty="0"/>
              <a:t>) provided a way to get more labels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A6CD1C-EDAB-BA4D-B788-438699203F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3767A1F1-256A-8C46-9A72-70AD17391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0437" y="245918"/>
            <a:ext cx="4419600" cy="3314700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1859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90426-E7DA-BA4C-96B1-490D962B9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59" y="284136"/>
            <a:ext cx="7772400" cy="1143000"/>
          </a:xfrm>
        </p:spPr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677D1B-EE08-7C4E-A567-799097C84C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841" y="1423262"/>
            <a:ext cx="7772400" cy="5105400"/>
          </a:xfrm>
        </p:spPr>
        <p:txBody>
          <a:bodyPr/>
          <a:lstStyle/>
          <a:p>
            <a:r>
              <a:rPr lang="en-US" sz="3200" dirty="0"/>
              <a:t>The neural network computing model has a long history</a:t>
            </a:r>
          </a:p>
          <a:p>
            <a:r>
              <a:rPr lang="en-US" sz="3200" dirty="0"/>
              <a:t>Evolved over 75 years to solve its inherent problems, becoming the dominant model for machine learning in the 2010s</a:t>
            </a:r>
          </a:p>
          <a:p>
            <a:r>
              <a:rPr lang="en-US" sz="3200" dirty="0"/>
              <a:t>Neural network models typically give better results than earlier ML models</a:t>
            </a:r>
          </a:p>
          <a:p>
            <a:r>
              <a:rPr lang="en-US" sz="3200" dirty="0"/>
              <a:t>But they are expensive to train and apply</a:t>
            </a:r>
          </a:p>
          <a:p>
            <a:r>
              <a:rPr lang="en-US" sz="3200" dirty="0"/>
              <a:t>The field is still evolving rapidly</a:t>
            </a:r>
          </a:p>
          <a:p>
            <a:endParaRPr lang="en-US" sz="3200" dirty="0"/>
          </a:p>
          <a:p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23B4BA-AC8F-1C46-AAAB-2DADA1CD7B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1901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84C5A-8F49-694F-8790-DDAF9D7AB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sz="4400" dirty="0"/>
              <a:t>New problems are surfaced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DF1E40-683A-B84D-95E1-AA5915C547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524000"/>
            <a:ext cx="8001000" cy="4800600"/>
          </a:xfrm>
        </p:spPr>
        <p:txBody>
          <a:bodyPr/>
          <a:lstStyle/>
          <a:p>
            <a:pPr marL="293688" indent="-293688">
              <a:lnSpc>
                <a:spcPct val="110000"/>
              </a:lnSpc>
            </a:pPr>
            <a:r>
              <a:rPr lang="en" sz="3200" dirty="0"/>
              <a:t>2010s was a decade of domain applications</a:t>
            </a:r>
          </a:p>
          <a:p>
            <a:pPr marL="293688" indent="-293688">
              <a:lnSpc>
                <a:spcPct val="110000"/>
              </a:lnSpc>
            </a:pPr>
            <a:r>
              <a:rPr lang="en" sz="3200" dirty="0"/>
              <a:t>These came with new problems, e.g.,</a:t>
            </a:r>
          </a:p>
          <a:p>
            <a:pPr marL="463550" lvl="1" indent="-231775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sz="2800" dirty="0"/>
              <a:t>Images are too high dimensional!</a:t>
            </a:r>
          </a:p>
          <a:p>
            <a:pPr marL="463550" lvl="1" indent="-231775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sz="2800" dirty="0"/>
              <a:t>Variable-length problems cause gradient problems</a:t>
            </a:r>
          </a:p>
          <a:p>
            <a:pPr marL="463550" lvl="1" indent="-231775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sz="2800" dirty="0"/>
              <a:t>Training data is rarely labeled</a:t>
            </a:r>
          </a:p>
          <a:p>
            <a:pPr marL="463550" lvl="1" indent="-231775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sz="2800" dirty="0"/>
              <a:t>Neural nets are uninterpretable</a:t>
            </a:r>
          </a:p>
          <a:p>
            <a:pPr marL="463550" lvl="1" indent="-231775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sz="2800" dirty="0"/>
              <a:t>Training complex models required days or weeks</a:t>
            </a:r>
          </a:p>
          <a:p>
            <a:pPr marL="293688" indent="-279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" sz="3200" dirty="0"/>
              <a:t>This led to many new “deep learning” neural network models</a:t>
            </a:r>
          </a:p>
          <a:p>
            <a:pPr marL="0" indent="-10953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en-US" sz="3200" dirty="0"/>
          </a:p>
          <a:p>
            <a:pPr marL="0" indent="0">
              <a:lnSpc>
                <a:spcPct val="110000"/>
              </a:lnSpc>
              <a:buNone/>
            </a:pP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E7114D-D83F-3A4B-A701-AB61D3228E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7609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Picture 4" descr="The architecture of VGG-16 model. To represent different depth levels,... |  Download Scientific Diagram">
            <a:extLst>
              <a:ext uri="{FF2B5EF4-FFF2-40B4-BE49-F238E27FC236}">
                <a16:creationId xmlns:a16="http://schemas.microsoft.com/office/drawing/2014/main" id="{CC1CF72B-F2E8-3D4F-9B5E-49210E21E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455670"/>
            <a:ext cx="7543800" cy="3478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EDA310-4524-5C47-8D39-EF812DAE6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>
                <a:hlinkClick r:id="rId3"/>
              </a:rPr>
              <a:t>Deep Learning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E86FA7-69AF-2D41-A5CC-9A7AA245A7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990600"/>
            <a:ext cx="8305800" cy="2715492"/>
          </a:xfrm>
        </p:spPr>
        <p:txBody>
          <a:bodyPr/>
          <a:lstStyle/>
          <a:p>
            <a:r>
              <a:rPr lang="en-US" sz="3200" dirty="0"/>
              <a:t>Deep learning refers to models going beyond simple feed-forward multi-level perceptron</a:t>
            </a:r>
          </a:p>
          <a:p>
            <a:pPr lvl="1"/>
            <a:r>
              <a:rPr lang="en-US" sz="2800" dirty="0"/>
              <a:t>Though it was used in a ML context as early as 1986</a:t>
            </a:r>
          </a:p>
          <a:p>
            <a:r>
              <a:rPr lang="en-US" sz="3200" dirty="0"/>
              <a:t> “deep” refers to the models having many layers (e.g., 10-20) that do different things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2F2119-27E5-9642-BBFD-4C327E61C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88F9F9-E5FA-7149-844E-EE8AEC5C7E98}"/>
              </a:ext>
            </a:extLst>
          </p:cNvPr>
          <p:cNvSpPr txBox="1"/>
          <p:nvPr/>
        </p:nvSpPr>
        <p:spPr>
          <a:xfrm>
            <a:off x="228600" y="6322367"/>
            <a:ext cx="6015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</a:t>
            </a:r>
            <a:r>
              <a:rPr lang="en-US" dirty="0">
                <a:hlinkClick r:id="rId4"/>
              </a:rPr>
              <a:t>VGG16 CNN model </a:t>
            </a:r>
            <a:r>
              <a:rPr lang="en-US" dirty="0"/>
              <a:t>for image processing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8518E0-C604-DD42-BF5F-DFE2842E6568}"/>
              </a:ext>
            </a:extLst>
          </p:cNvPr>
          <p:cNvSpPr txBox="1"/>
          <p:nvPr/>
        </p:nvSpPr>
        <p:spPr>
          <a:xfrm>
            <a:off x="3813190" y="5591654"/>
            <a:ext cx="1441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22 layers!</a:t>
            </a:r>
          </a:p>
        </p:txBody>
      </p:sp>
    </p:spTree>
    <p:extLst>
      <p:ext uri="{BB962C8B-B14F-4D97-AF65-F5344CB8AC3E}">
        <p14:creationId xmlns:p14="http://schemas.microsoft.com/office/powerpoint/2010/main" val="21636165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0E030-A5B4-6944-8F14-3451F1A91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Neural Network Architectures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63B8A-CB46-1043-8DC5-9BD91E57A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95400"/>
            <a:ext cx="7924800" cy="5410200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Current focus on large networks with different “architectures” suited for different kinds of tasks</a:t>
            </a:r>
          </a:p>
          <a:p>
            <a:pPr marL="347663" indent="-222250"/>
            <a:r>
              <a:rPr lang="en-US" sz="3200" dirty="0"/>
              <a:t>Feedforward Neural Network</a:t>
            </a:r>
          </a:p>
          <a:p>
            <a:pPr marL="347663" indent="-222250"/>
            <a:r>
              <a:rPr lang="en-US" sz="3200" dirty="0"/>
              <a:t>CNN: </a:t>
            </a:r>
            <a:r>
              <a:rPr lang="en-US" sz="3200" b="1" dirty="0"/>
              <a:t>C</a:t>
            </a:r>
            <a:r>
              <a:rPr lang="en-US" sz="3200" dirty="0"/>
              <a:t>onvolutional </a:t>
            </a:r>
            <a:r>
              <a:rPr lang="en-US" sz="3200" b="1" dirty="0"/>
              <a:t>N</a:t>
            </a:r>
            <a:r>
              <a:rPr lang="en-US" sz="3200" dirty="0"/>
              <a:t>eural </a:t>
            </a:r>
            <a:r>
              <a:rPr lang="en-US" sz="3200" b="1" dirty="0"/>
              <a:t>N</a:t>
            </a:r>
            <a:r>
              <a:rPr lang="en-US" sz="3200" dirty="0"/>
              <a:t>etwork</a:t>
            </a:r>
          </a:p>
          <a:p>
            <a:pPr marL="347663" indent="-222250"/>
            <a:r>
              <a:rPr lang="en-US" sz="3200" dirty="0"/>
              <a:t>RNN: </a:t>
            </a:r>
            <a:r>
              <a:rPr lang="en-US" sz="3200" b="1" dirty="0"/>
              <a:t>R</a:t>
            </a:r>
            <a:r>
              <a:rPr lang="en-US" sz="3200" dirty="0"/>
              <a:t>ecurrent </a:t>
            </a:r>
            <a:r>
              <a:rPr lang="en-US" sz="3200" b="1" dirty="0"/>
              <a:t>N</a:t>
            </a:r>
            <a:r>
              <a:rPr lang="en-US" sz="3200" dirty="0"/>
              <a:t>eural </a:t>
            </a:r>
            <a:r>
              <a:rPr lang="en-US" sz="3200" b="1" dirty="0"/>
              <a:t>N</a:t>
            </a:r>
            <a:r>
              <a:rPr lang="en-US" sz="3200" dirty="0"/>
              <a:t>etwork</a:t>
            </a:r>
          </a:p>
          <a:p>
            <a:pPr marL="347663" indent="-222250"/>
            <a:r>
              <a:rPr lang="en-US" sz="3200" dirty="0"/>
              <a:t>LSTM: </a:t>
            </a:r>
            <a:r>
              <a:rPr lang="en-US" sz="3200" b="1" dirty="0"/>
              <a:t>L</a:t>
            </a:r>
            <a:r>
              <a:rPr lang="en-US" sz="3200" dirty="0"/>
              <a:t>ong Short </a:t>
            </a:r>
            <a:r>
              <a:rPr lang="en-US" sz="3200" b="1" dirty="0"/>
              <a:t>T</a:t>
            </a:r>
            <a:r>
              <a:rPr lang="en-US" sz="3200" dirty="0"/>
              <a:t>erm </a:t>
            </a:r>
            <a:r>
              <a:rPr lang="en-US" sz="3200" b="1" dirty="0"/>
              <a:t>M</a:t>
            </a:r>
            <a:r>
              <a:rPr lang="en-US" sz="3200" dirty="0"/>
              <a:t>emory</a:t>
            </a:r>
          </a:p>
          <a:p>
            <a:pPr marL="347663" indent="-222250"/>
            <a:r>
              <a:rPr lang="en-US" sz="3200" dirty="0"/>
              <a:t>GAN: </a:t>
            </a:r>
            <a:r>
              <a:rPr lang="en-US" sz="3200" b="1" dirty="0"/>
              <a:t>G</a:t>
            </a:r>
            <a:r>
              <a:rPr lang="en-US" sz="3200" dirty="0"/>
              <a:t>enerative </a:t>
            </a:r>
            <a:r>
              <a:rPr lang="en-US" sz="3200" b="1" dirty="0"/>
              <a:t>A</a:t>
            </a:r>
            <a:r>
              <a:rPr lang="en-US" sz="3200" dirty="0"/>
              <a:t>dversarial </a:t>
            </a:r>
            <a:r>
              <a:rPr lang="en-US" sz="3200" b="1" dirty="0"/>
              <a:t>N</a:t>
            </a:r>
            <a:r>
              <a:rPr lang="en-US" sz="3200" dirty="0"/>
              <a:t>etwork</a:t>
            </a:r>
          </a:p>
          <a:p>
            <a:pPr marL="347663" indent="-222250"/>
            <a:r>
              <a:rPr lang="en-US" sz="3200" dirty="0"/>
              <a:t>Transformers: generating output sequence from input sequence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333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86569" y="1143000"/>
            <a:ext cx="8170862" cy="2212975"/>
          </a:xfrm>
          <a:ln/>
        </p:spPr>
        <p:txBody>
          <a:bodyPr/>
          <a:lstStyle/>
          <a:p>
            <a:pPr>
              <a:lnSpc>
                <a:spcPct val="95000"/>
              </a:lnSpc>
            </a:pPr>
            <a:r>
              <a:rPr lang="en-US" sz="3200" dirty="0"/>
              <a:t>Connections allowed from a node in layer </a:t>
            </a:r>
            <a:r>
              <a:rPr lang="en-US" sz="3200" i="1" dirty="0"/>
              <a:t>i</a:t>
            </a:r>
            <a:r>
              <a:rPr lang="en-US" sz="3200" dirty="0"/>
              <a:t> only to nodes in layer </a:t>
            </a:r>
            <a:r>
              <a:rPr lang="en-US" sz="3200" i="1" dirty="0"/>
              <a:t>i</a:t>
            </a:r>
            <a:r>
              <a:rPr lang="en-US" sz="3200" dirty="0"/>
              <a:t>+1</a:t>
            </a:r>
          </a:p>
          <a:p>
            <a:pPr marL="341313" lvl="1" indent="0">
              <a:lnSpc>
                <a:spcPct val="95000"/>
              </a:lnSpc>
              <a:buNone/>
            </a:pPr>
            <a:r>
              <a:rPr lang="en-US" sz="3200" dirty="0">
                <a:sym typeface="Symbol" charset="0"/>
              </a:rPr>
              <a:t>i.e., no cycles or loops</a:t>
            </a:r>
          </a:p>
          <a:p>
            <a:pPr>
              <a:lnSpc>
                <a:spcPct val="95000"/>
              </a:lnSpc>
            </a:pPr>
            <a:r>
              <a:rPr lang="en-US" sz="3200" dirty="0">
                <a:sym typeface="Symbol" charset="0"/>
              </a:rPr>
              <a:t>Simple, widely used architecture, provides a good baseline</a:t>
            </a:r>
          </a:p>
        </p:txBody>
      </p:sp>
      <p:sp>
        <p:nvSpPr>
          <p:cNvPr id="81924" name="Text Box 4"/>
          <p:cNvSpPr txBox="1">
            <a:spLocks noChangeArrowheads="1"/>
          </p:cNvSpPr>
          <p:nvPr/>
        </p:nvSpPr>
        <p:spPr bwMode="auto">
          <a:xfrm>
            <a:off x="6019800" y="4373940"/>
            <a:ext cx="2968051" cy="1569660"/>
          </a:xfrm>
          <a:prstGeom prst="rect">
            <a:avLst/>
          </a:prstGeom>
          <a:solidFill>
            <a:schemeClr val="bg1">
              <a:lumMod val="95000"/>
              <a:alpha val="3894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25425" indent="-2254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14288" indent="-14288"/>
            <a:r>
              <a:rPr lang="en-US" dirty="0">
                <a:latin typeface="Calibri Regular"/>
                <a:sym typeface="Symbol" charset="0"/>
              </a:rPr>
              <a:t>downstream nodes tend to successively abstract features from preceding layers</a:t>
            </a:r>
          </a:p>
        </p:txBody>
      </p:sp>
      <p:graphicFrame>
        <p:nvGraphicFramePr>
          <p:cNvPr id="81927" name="Object 7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09157789"/>
              </p:ext>
            </p:extLst>
          </p:nvPr>
        </p:nvGraphicFramePr>
        <p:xfrm>
          <a:off x="447675" y="3813175"/>
          <a:ext cx="5451475" cy="296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44" name="Bitmap Image" r:id="rId3" imgW="4266667" imgH="2324424" progId="Paint.Picture">
                  <p:embed/>
                </p:oleObj>
              </mc:Choice>
              <mc:Fallback>
                <p:oleObj name="Bitmap Image" r:id="rId3" imgW="4266667" imgH="2324424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675" y="3813175"/>
                        <a:ext cx="5451475" cy="296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31" name="Rectangle 11"/>
          <p:cNvSpPr>
            <a:spLocks noGrp="1" noChangeArrowheads="1"/>
          </p:cNvSpPr>
          <p:nvPr>
            <p:ph type="title"/>
          </p:nvPr>
        </p:nvSpPr>
        <p:spPr>
          <a:xfrm>
            <a:off x="752475" y="76200"/>
            <a:ext cx="7772400" cy="1150937"/>
          </a:xfrm>
          <a:noFill/>
          <a:ln/>
        </p:spPr>
        <p:txBody>
          <a:bodyPr/>
          <a:lstStyle/>
          <a:p>
            <a:r>
              <a:rPr lang="en-US" sz="4400" b="1" dirty="0">
                <a:hlinkClick r:id="rId5"/>
              </a:rPr>
              <a:t>Feedforward Neural Network 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26876403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B7C3F408-FEC0-944F-914F-BC9BAAB396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7200" y="-226369"/>
            <a:ext cx="10134600" cy="77826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349067"/>
            <a:ext cx="5459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cap="small" dirty="0">
                <a:latin typeface="Calibri Regular"/>
                <a:hlinkClick r:id="rId4"/>
              </a:rPr>
              <a:t>http://playground.tensorflow.org/</a:t>
            </a:r>
            <a:endParaRPr lang="en-US" sz="2800" b="1" cap="small" dirty="0">
              <a:latin typeface="Calibri Regular"/>
            </a:endParaRPr>
          </a:p>
        </p:txBody>
      </p:sp>
    </p:spTree>
    <p:extLst>
      <p:ext uri="{BB962C8B-B14F-4D97-AF65-F5344CB8AC3E}">
        <p14:creationId xmlns:p14="http://schemas.microsoft.com/office/powerpoint/2010/main" val="42452729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B7C3F408-FEC0-944F-914F-BC9BAAB396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5300" y="-228600"/>
            <a:ext cx="10134600" cy="77826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029980"/>
            <a:ext cx="5459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cap="small" dirty="0">
                <a:latin typeface="Calibri Regular"/>
                <a:hlinkClick r:id="rId4"/>
              </a:rPr>
              <a:t>http://playground.tensorflow.org/</a:t>
            </a:r>
            <a:endParaRPr lang="en-US" sz="2800" b="1" cap="small" dirty="0">
              <a:latin typeface="Calibri Regular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043C1B-A1F9-7F48-96A0-69F7D6DC82CA}"/>
              </a:ext>
            </a:extLst>
          </p:cNvPr>
          <p:cNvSpPr txBox="1"/>
          <p:nvPr/>
        </p:nvSpPr>
        <p:spPr>
          <a:xfrm>
            <a:off x="152400" y="1346766"/>
            <a:ext cx="1905000" cy="40011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Select dataset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69A4AC6-8498-FC46-8130-635552AC449D}"/>
              </a:ext>
            </a:extLst>
          </p:cNvPr>
          <p:cNvCxnSpPr>
            <a:cxnSpLocks/>
            <a:stCxn id="2" idx="2"/>
          </p:cNvCxnSpPr>
          <p:nvPr/>
        </p:nvCxnSpPr>
        <p:spPr bwMode="auto">
          <a:xfrm flipH="1">
            <a:off x="914400" y="1746876"/>
            <a:ext cx="190500" cy="189323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588142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B7C3F408-FEC0-944F-914F-BC9BAAB396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5300" y="-228600"/>
            <a:ext cx="10134600" cy="77826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044267"/>
            <a:ext cx="5459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cap="small" dirty="0">
                <a:latin typeface="Calibri Regular"/>
                <a:hlinkClick r:id="rId4"/>
              </a:rPr>
              <a:t>http://playground.tensorflow.org/</a:t>
            </a:r>
            <a:endParaRPr lang="en-US" sz="2800" b="1" cap="small" dirty="0">
              <a:latin typeface="Calibri Regular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043C1B-A1F9-7F48-96A0-69F7D6DC82CA}"/>
              </a:ext>
            </a:extLst>
          </p:cNvPr>
          <p:cNvSpPr txBox="1"/>
          <p:nvPr/>
        </p:nvSpPr>
        <p:spPr>
          <a:xfrm>
            <a:off x="152400" y="1361053"/>
            <a:ext cx="1905000" cy="40011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Select dataset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69A4AC6-8498-FC46-8130-635552AC449D}"/>
              </a:ext>
            </a:extLst>
          </p:cNvPr>
          <p:cNvCxnSpPr>
            <a:cxnSpLocks/>
            <a:stCxn id="2" idx="2"/>
          </p:cNvCxnSpPr>
          <p:nvPr/>
        </p:nvCxnSpPr>
        <p:spPr bwMode="auto">
          <a:xfrm flipH="1">
            <a:off x="914400" y="1761163"/>
            <a:ext cx="190500" cy="189323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E495EF7-CFF9-0C48-84FA-9115B09E5B73}"/>
              </a:ext>
            </a:extLst>
          </p:cNvPr>
          <p:cNvSpPr txBox="1"/>
          <p:nvPr/>
        </p:nvSpPr>
        <p:spPr>
          <a:xfrm>
            <a:off x="2146871" y="1358213"/>
            <a:ext cx="2133600" cy="40011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Choose features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854F367-34E2-4B47-8C3A-DD3DBF25FCF7}"/>
              </a:ext>
            </a:extLst>
          </p:cNvPr>
          <p:cNvCxnSpPr>
            <a:cxnSpLocks/>
            <a:stCxn id="7" idx="2"/>
          </p:cNvCxnSpPr>
          <p:nvPr/>
        </p:nvCxnSpPr>
        <p:spPr bwMode="auto">
          <a:xfrm flipH="1">
            <a:off x="2514600" y="1758323"/>
            <a:ext cx="699071" cy="189607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747180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B7C3F408-FEC0-944F-914F-BC9BAAB396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5300" y="-228600"/>
            <a:ext cx="10134600" cy="77826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044267"/>
            <a:ext cx="5459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cap="small" dirty="0">
                <a:latin typeface="Calibri Regular"/>
                <a:hlinkClick r:id="rId4"/>
              </a:rPr>
              <a:t>http://playground.tensorflow.org/</a:t>
            </a:r>
            <a:endParaRPr lang="en-US" sz="2800" b="1" cap="small" dirty="0">
              <a:latin typeface="Calibri Regular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043C1B-A1F9-7F48-96A0-69F7D6DC82CA}"/>
              </a:ext>
            </a:extLst>
          </p:cNvPr>
          <p:cNvSpPr txBox="1"/>
          <p:nvPr/>
        </p:nvSpPr>
        <p:spPr>
          <a:xfrm>
            <a:off x="152400" y="1361053"/>
            <a:ext cx="1905000" cy="40011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Select dataset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69A4AC6-8498-FC46-8130-635552AC449D}"/>
              </a:ext>
            </a:extLst>
          </p:cNvPr>
          <p:cNvCxnSpPr>
            <a:cxnSpLocks/>
            <a:stCxn id="2" idx="2"/>
          </p:cNvCxnSpPr>
          <p:nvPr/>
        </p:nvCxnSpPr>
        <p:spPr bwMode="auto">
          <a:xfrm flipH="1">
            <a:off x="914400" y="1761163"/>
            <a:ext cx="190500" cy="189323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E495EF7-CFF9-0C48-84FA-9115B09E5B73}"/>
              </a:ext>
            </a:extLst>
          </p:cNvPr>
          <p:cNvSpPr txBox="1"/>
          <p:nvPr/>
        </p:nvSpPr>
        <p:spPr>
          <a:xfrm>
            <a:off x="2146871" y="1358213"/>
            <a:ext cx="2133600" cy="40011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Choose features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854F367-34E2-4B47-8C3A-DD3DBF25FCF7}"/>
              </a:ext>
            </a:extLst>
          </p:cNvPr>
          <p:cNvCxnSpPr>
            <a:cxnSpLocks/>
            <a:stCxn id="7" idx="2"/>
          </p:cNvCxnSpPr>
          <p:nvPr/>
        </p:nvCxnSpPr>
        <p:spPr bwMode="auto">
          <a:xfrm flipH="1">
            <a:off x="2514600" y="1758323"/>
            <a:ext cx="699071" cy="189607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E500204-F0F6-8842-B7EA-ECE19449DA63}"/>
              </a:ext>
            </a:extLst>
          </p:cNvPr>
          <p:cNvSpPr txBox="1"/>
          <p:nvPr/>
        </p:nvSpPr>
        <p:spPr>
          <a:xfrm>
            <a:off x="4369942" y="1358213"/>
            <a:ext cx="1573658" cy="40011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Add layers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425A5EF-2BB4-5147-9DFC-444867ADDE8D}"/>
              </a:ext>
            </a:extLst>
          </p:cNvPr>
          <p:cNvCxnSpPr>
            <a:cxnSpLocks/>
            <a:stCxn id="9" idx="2"/>
          </p:cNvCxnSpPr>
          <p:nvPr/>
        </p:nvCxnSpPr>
        <p:spPr bwMode="auto">
          <a:xfrm flipH="1">
            <a:off x="3810000" y="1758323"/>
            <a:ext cx="1346771" cy="182307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9506673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B7C3F408-FEC0-944F-914F-BC9BAAB396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5300" y="-228600"/>
            <a:ext cx="10134600" cy="77826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044267"/>
            <a:ext cx="5459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cap="small" dirty="0">
                <a:latin typeface="Calibri Regular"/>
                <a:hlinkClick r:id="rId4"/>
              </a:rPr>
              <a:t>http://playground.tensorflow.org/</a:t>
            </a:r>
            <a:endParaRPr lang="en-US" sz="2800" b="1" cap="small" dirty="0">
              <a:latin typeface="Calibri Regular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043C1B-A1F9-7F48-96A0-69F7D6DC82CA}"/>
              </a:ext>
            </a:extLst>
          </p:cNvPr>
          <p:cNvSpPr txBox="1"/>
          <p:nvPr/>
        </p:nvSpPr>
        <p:spPr>
          <a:xfrm>
            <a:off x="152400" y="1361053"/>
            <a:ext cx="1905000" cy="40011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Select dataset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69A4AC6-8498-FC46-8130-635552AC449D}"/>
              </a:ext>
            </a:extLst>
          </p:cNvPr>
          <p:cNvCxnSpPr>
            <a:cxnSpLocks/>
            <a:stCxn id="2" idx="2"/>
          </p:cNvCxnSpPr>
          <p:nvPr/>
        </p:nvCxnSpPr>
        <p:spPr bwMode="auto">
          <a:xfrm flipH="1">
            <a:off x="914400" y="1761163"/>
            <a:ext cx="190500" cy="189323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E495EF7-CFF9-0C48-84FA-9115B09E5B73}"/>
              </a:ext>
            </a:extLst>
          </p:cNvPr>
          <p:cNvSpPr txBox="1"/>
          <p:nvPr/>
        </p:nvSpPr>
        <p:spPr>
          <a:xfrm>
            <a:off x="2146871" y="1358213"/>
            <a:ext cx="2133600" cy="40011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Choose features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854F367-34E2-4B47-8C3A-DD3DBF25FCF7}"/>
              </a:ext>
            </a:extLst>
          </p:cNvPr>
          <p:cNvCxnSpPr>
            <a:cxnSpLocks/>
            <a:stCxn id="7" idx="2"/>
          </p:cNvCxnSpPr>
          <p:nvPr/>
        </p:nvCxnSpPr>
        <p:spPr bwMode="auto">
          <a:xfrm flipH="1">
            <a:off x="2514600" y="1758323"/>
            <a:ext cx="699071" cy="189607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E500204-F0F6-8842-B7EA-ECE19449DA63}"/>
              </a:ext>
            </a:extLst>
          </p:cNvPr>
          <p:cNvSpPr txBox="1"/>
          <p:nvPr/>
        </p:nvSpPr>
        <p:spPr>
          <a:xfrm>
            <a:off x="4369942" y="1358213"/>
            <a:ext cx="1573658" cy="40011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Add layers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425A5EF-2BB4-5147-9DFC-444867ADDE8D}"/>
              </a:ext>
            </a:extLst>
          </p:cNvPr>
          <p:cNvCxnSpPr>
            <a:cxnSpLocks/>
            <a:stCxn id="9" idx="2"/>
          </p:cNvCxnSpPr>
          <p:nvPr/>
        </p:nvCxnSpPr>
        <p:spPr bwMode="auto">
          <a:xfrm flipH="1">
            <a:off x="3810000" y="1758323"/>
            <a:ext cx="1346771" cy="182307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C4458EF-904B-3345-9646-5DC494B77490}"/>
              </a:ext>
            </a:extLst>
          </p:cNvPr>
          <p:cNvSpPr txBox="1"/>
          <p:nvPr/>
        </p:nvSpPr>
        <p:spPr>
          <a:xfrm>
            <a:off x="6033070" y="1358213"/>
            <a:ext cx="1663129" cy="40011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Parameters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FFF794A-940C-2E48-A11B-EA1E78646541}"/>
              </a:ext>
            </a:extLst>
          </p:cNvPr>
          <p:cNvCxnSpPr>
            <a:cxnSpLocks/>
            <a:stCxn id="11" idx="2"/>
          </p:cNvCxnSpPr>
          <p:nvPr/>
        </p:nvCxnSpPr>
        <p:spPr bwMode="auto">
          <a:xfrm flipH="1">
            <a:off x="6819902" y="1758323"/>
            <a:ext cx="44733" cy="29907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538647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B7C3F408-FEC0-944F-914F-BC9BAAB396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5300" y="-228600"/>
            <a:ext cx="10134600" cy="77826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044267"/>
            <a:ext cx="5459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cap="small" dirty="0">
                <a:latin typeface="Calibri Regular"/>
                <a:hlinkClick r:id="rId4"/>
              </a:rPr>
              <a:t>http://playground.tensorflow.org/</a:t>
            </a:r>
            <a:endParaRPr lang="en-US" sz="2800" b="1" cap="small" dirty="0">
              <a:latin typeface="Calibri Regular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043C1B-A1F9-7F48-96A0-69F7D6DC82CA}"/>
              </a:ext>
            </a:extLst>
          </p:cNvPr>
          <p:cNvSpPr txBox="1"/>
          <p:nvPr/>
        </p:nvSpPr>
        <p:spPr>
          <a:xfrm>
            <a:off x="152400" y="1361053"/>
            <a:ext cx="1905000" cy="40011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Select dataset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69A4AC6-8498-FC46-8130-635552AC449D}"/>
              </a:ext>
            </a:extLst>
          </p:cNvPr>
          <p:cNvCxnSpPr>
            <a:cxnSpLocks/>
            <a:stCxn id="2" idx="2"/>
          </p:cNvCxnSpPr>
          <p:nvPr/>
        </p:nvCxnSpPr>
        <p:spPr bwMode="auto">
          <a:xfrm flipH="1">
            <a:off x="914400" y="1761163"/>
            <a:ext cx="190500" cy="189323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E495EF7-CFF9-0C48-84FA-9115B09E5B73}"/>
              </a:ext>
            </a:extLst>
          </p:cNvPr>
          <p:cNvSpPr txBox="1"/>
          <p:nvPr/>
        </p:nvSpPr>
        <p:spPr>
          <a:xfrm>
            <a:off x="2146871" y="1358213"/>
            <a:ext cx="2133600" cy="40011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Choose features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854F367-34E2-4B47-8C3A-DD3DBF25FCF7}"/>
              </a:ext>
            </a:extLst>
          </p:cNvPr>
          <p:cNvCxnSpPr>
            <a:cxnSpLocks/>
            <a:stCxn id="7" idx="2"/>
          </p:cNvCxnSpPr>
          <p:nvPr/>
        </p:nvCxnSpPr>
        <p:spPr bwMode="auto">
          <a:xfrm flipH="1">
            <a:off x="2514600" y="1758323"/>
            <a:ext cx="699071" cy="189607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E500204-F0F6-8842-B7EA-ECE19449DA63}"/>
              </a:ext>
            </a:extLst>
          </p:cNvPr>
          <p:cNvSpPr txBox="1"/>
          <p:nvPr/>
        </p:nvSpPr>
        <p:spPr>
          <a:xfrm>
            <a:off x="4369942" y="1358213"/>
            <a:ext cx="1573658" cy="40011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Add layers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425A5EF-2BB4-5147-9DFC-444867ADDE8D}"/>
              </a:ext>
            </a:extLst>
          </p:cNvPr>
          <p:cNvCxnSpPr>
            <a:cxnSpLocks/>
            <a:stCxn id="9" idx="2"/>
          </p:cNvCxnSpPr>
          <p:nvPr/>
        </p:nvCxnSpPr>
        <p:spPr bwMode="auto">
          <a:xfrm flipH="1">
            <a:off x="3810000" y="1758323"/>
            <a:ext cx="1346771" cy="182307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C4458EF-904B-3345-9646-5DC494B77490}"/>
              </a:ext>
            </a:extLst>
          </p:cNvPr>
          <p:cNvSpPr txBox="1"/>
          <p:nvPr/>
        </p:nvSpPr>
        <p:spPr>
          <a:xfrm>
            <a:off x="6033070" y="1358213"/>
            <a:ext cx="1663129" cy="40011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Parameters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FFF794A-940C-2E48-A11B-EA1E78646541}"/>
              </a:ext>
            </a:extLst>
          </p:cNvPr>
          <p:cNvCxnSpPr>
            <a:cxnSpLocks/>
            <a:stCxn id="11" idx="2"/>
          </p:cNvCxnSpPr>
          <p:nvPr/>
        </p:nvCxnSpPr>
        <p:spPr bwMode="auto">
          <a:xfrm flipH="1">
            <a:off x="6819902" y="1758323"/>
            <a:ext cx="44733" cy="29907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CD1D59C-A7DF-964E-ABDF-9E350B9525C3}"/>
              </a:ext>
            </a:extLst>
          </p:cNvPr>
          <p:cNvSpPr txBox="1"/>
          <p:nvPr/>
        </p:nvSpPr>
        <p:spPr>
          <a:xfrm>
            <a:off x="7766618" y="1358213"/>
            <a:ext cx="901131" cy="40011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Task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5642D62-BEC3-0344-B0D5-E5DE9CC37484}"/>
              </a:ext>
            </a:extLst>
          </p:cNvPr>
          <p:cNvCxnSpPr>
            <a:cxnSpLocks/>
            <a:stCxn id="13" idx="2"/>
          </p:cNvCxnSpPr>
          <p:nvPr/>
        </p:nvCxnSpPr>
        <p:spPr bwMode="auto">
          <a:xfrm flipH="1">
            <a:off x="8155434" y="1758323"/>
            <a:ext cx="61750" cy="45147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5895567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12ED79-3E7E-B54A-A21F-A5B7781319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60418" name="Picture 2" descr="Image for post">
            <a:extLst>
              <a:ext uri="{FF2B5EF4-FFF2-40B4-BE49-F238E27FC236}">
                <a16:creationId xmlns:a16="http://schemas.microsoft.com/office/drawing/2014/main" id="{0DDAAFA9-8615-C742-B0DC-EEEE92FF8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45158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EFC56-6B6E-9C43-BC4C-0518D74B6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-76200"/>
            <a:ext cx="8458200" cy="1143000"/>
          </a:xfrm>
        </p:spPr>
        <p:txBody>
          <a:bodyPr/>
          <a:lstStyle/>
          <a:p>
            <a:r>
              <a:rPr lang="en-US" dirty="0">
                <a:hlinkClick r:id="rId2"/>
              </a:rPr>
              <a:t>CNN: Convolutional Neural Network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103C6-3B07-3742-8261-06512570A8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442" y="3581400"/>
            <a:ext cx="7914958" cy="1828800"/>
          </a:xfrm>
        </p:spPr>
        <p:txBody>
          <a:bodyPr/>
          <a:lstStyle/>
          <a:p>
            <a:r>
              <a:rPr lang="en-US" dirty="0"/>
              <a:t>Good for 2D image processing: classification, object recognition, automobile lane tracking, etc.</a:t>
            </a:r>
          </a:p>
          <a:p>
            <a:r>
              <a:rPr lang="en-US" dirty="0"/>
              <a:t>Successive convolution layers learn higher-level features</a:t>
            </a:r>
          </a:p>
          <a:p>
            <a:r>
              <a:rPr lang="en-US" dirty="0"/>
              <a:t>Classic demo: learn to recognize hand-written digits from </a:t>
            </a:r>
            <a:r>
              <a:rPr lang="en-US" dirty="0">
                <a:hlinkClick r:id="rId3"/>
              </a:rPr>
              <a:t>MNIST</a:t>
            </a:r>
            <a:r>
              <a:rPr lang="en-US" dirty="0"/>
              <a:t> data with 70K examples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FBDD18-35C0-364B-95F5-74E87FF293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0" y="5699956"/>
            <a:ext cx="4038600" cy="1003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76A62B-87C5-EF43-9EBC-BF598EEB44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1143000"/>
            <a:ext cx="70358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4024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228600"/>
            <a:ext cx="8305800" cy="1143000"/>
          </a:xfrm>
        </p:spPr>
        <p:txBody>
          <a:bodyPr/>
          <a:lstStyle/>
          <a:p>
            <a:r>
              <a:rPr lang="en-US" dirty="0">
                <a:hlinkClick r:id="rId2"/>
              </a:rPr>
              <a:t>RNN: Recurrent Neural Networks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85800" y="1327371"/>
            <a:ext cx="7772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3200" dirty="0">
                <a:latin typeface="Calibri Regular"/>
              </a:rPr>
              <a:t>Good for learning over sequences of data, e.g., a sentence of words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>
                <a:latin typeface="Calibri Regular"/>
              </a:rPr>
              <a:t>LSTM (Long Short Term Memory) a popular architecture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E5BCD6-6441-A44D-A542-D4BC5D1F1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8950" y="3389474"/>
            <a:ext cx="5626100" cy="3365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EB2CAC-5426-2E48-A54A-37C3A2CC7F60}"/>
              </a:ext>
            </a:extLst>
          </p:cNvPr>
          <p:cNvSpPr txBox="1"/>
          <p:nvPr/>
        </p:nvSpPr>
        <p:spPr>
          <a:xfrm>
            <a:off x="5853701" y="6293309"/>
            <a:ext cx="3062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gif from </a:t>
            </a:r>
            <a:r>
              <a:rPr lang="en-US" dirty="0">
                <a:hlinkClick r:id="rId4"/>
              </a:rPr>
              <a:t>Adam Geitgey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7188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8A0F2-44C9-8E40-ACDD-F3078D5B8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25464"/>
            <a:ext cx="8534400" cy="1143000"/>
          </a:xfrm>
        </p:spPr>
        <p:txBody>
          <a:bodyPr/>
          <a:lstStyle/>
          <a:p>
            <a:r>
              <a:rPr lang="en-US" dirty="0"/>
              <a:t>GAN: </a:t>
            </a:r>
            <a:r>
              <a:rPr lang="en-US" dirty="0">
                <a:hlinkClick r:id="rId2"/>
              </a:rPr>
              <a:t>Generative Adversarial Network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4DF16-01CB-FF43-B54F-91ABE5CBF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752600"/>
            <a:ext cx="8001000" cy="4800600"/>
          </a:xfrm>
        </p:spPr>
        <p:txBody>
          <a:bodyPr/>
          <a:lstStyle/>
          <a:p>
            <a:r>
              <a:rPr lang="en-US" sz="3200" dirty="0"/>
              <a:t>System of </a:t>
            </a:r>
            <a:r>
              <a:rPr lang="en-US" sz="3200" b="1" dirty="0"/>
              <a:t>two neural networks </a:t>
            </a:r>
            <a:r>
              <a:rPr lang="en-US" sz="3200" dirty="0"/>
              <a:t>competing against each other in a zero-sum game framework</a:t>
            </a:r>
          </a:p>
          <a:p>
            <a:r>
              <a:rPr lang="en-US" sz="3200" dirty="0"/>
              <a:t>Provides a kind of </a:t>
            </a:r>
            <a:r>
              <a:rPr lang="en-US" sz="3200" b="1" dirty="0"/>
              <a:t>unsupervised learning</a:t>
            </a:r>
            <a:r>
              <a:rPr lang="en-US" sz="3200" dirty="0"/>
              <a:t> that improves the network</a:t>
            </a:r>
          </a:p>
          <a:p>
            <a:r>
              <a:rPr lang="en-US" sz="3200" dirty="0"/>
              <a:t>Introduced by Ian Goodfellow et al. in 2014</a:t>
            </a:r>
          </a:p>
          <a:p>
            <a:r>
              <a:rPr lang="en-US" sz="3200" dirty="0"/>
              <a:t>Can learn to draw samples from a model that is similar to data that we give them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384C36-B548-EF48-B1C1-BBB71199D7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2092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Use Transformer Neural Nets: New in Wolfram Language 12">
            <a:extLst>
              <a:ext uri="{FF2B5EF4-FFF2-40B4-BE49-F238E27FC236}">
                <a16:creationId xmlns:a16="http://schemas.microsoft.com/office/drawing/2014/main" id="{7B89F127-E5AC-6F44-8EF0-5F4E1CF8F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669826"/>
            <a:ext cx="3733801" cy="538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B89895-43D6-3B43-BE08-84224B067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82695"/>
            <a:ext cx="7772400" cy="1143000"/>
          </a:xfrm>
        </p:spPr>
        <p:txBody>
          <a:bodyPr/>
          <a:lstStyle/>
          <a:p>
            <a:r>
              <a:rPr lang="en-US" dirty="0">
                <a:hlinkClick r:id="rId3"/>
              </a:rPr>
              <a:t>Transformer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E2C752-4394-174F-AED5-91E970019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632190"/>
            <a:ext cx="7772400" cy="4876800"/>
          </a:xfrm>
        </p:spPr>
        <p:txBody>
          <a:bodyPr/>
          <a:lstStyle/>
          <a:p>
            <a:r>
              <a:rPr lang="en-US" sz="2800" dirty="0"/>
              <a:t>Introduced in 2017</a:t>
            </a:r>
          </a:p>
          <a:p>
            <a:r>
              <a:rPr lang="en-US" sz="2800" dirty="0"/>
              <a:t>Used primarily for natural language</a:t>
            </a:r>
            <a:br>
              <a:rPr lang="en-US" sz="2800" dirty="0"/>
            </a:br>
            <a:r>
              <a:rPr lang="en-US" sz="2800" dirty="0"/>
              <a:t>processing tasks</a:t>
            </a:r>
          </a:p>
          <a:p>
            <a:r>
              <a:rPr lang="en-US" sz="2800" dirty="0"/>
              <a:t>NLP applications ”transform” an</a:t>
            </a:r>
            <a:br>
              <a:rPr lang="en-US" sz="2800" dirty="0"/>
            </a:br>
            <a:r>
              <a:rPr lang="en-US" sz="2800" dirty="0"/>
              <a:t>input text into an output text</a:t>
            </a:r>
          </a:p>
          <a:p>
            <a:pPr lvl="1"/>
            <a:r>
              <a:rPr lang="en-US" sz="2400" dirty="0"/>
              <a:t>E.g., translation, text summarization,</a:t>
            </a:r>
            <a:br>
              <a:rPr lang="en-US" sz="2400" dirty="0"/>
            </a:br>
            <a:r>
              <a:rPr lang="en-US" sz="2400" dirty="0"/>
              <a:t>question answering</a:t>
            </a:r>
          </a:p>
          <a:p>
            <a:r>
              <a:rPr lang="en-US" sz="2800" dirty="0"/>
              <a:t>Uses encoder-decoder architecture</a:t>
            </a:r>
          </a:p>
          <a:p>
            <a:r>
              <a:rPr lang="en-US" sz="2800" dirty="0"/>
              <a:t>Popular </a:t>
            </a:r>
            <a:r>
              <a:rPr lang="en-US" sz="2800" dirty="0" err="1"/>
              <a:t>pretrainted</a:t>
            </a:r>
            <a:r>
              <a:rPr lang="en-US" sz="2800" dirty="0"/>
              <a:t> models available,</a:t>
            </a:r>
            <a:br>
              <a:rPr lang="en-US" sz="2800" dirty="0"/>
            </a:br>
            <a:r>
              <a:rPr lang="en-US" sz="2800" dirty="0"/>
              <a:t>e.g. </a:t>
            </a:r>
            <a:r>
              <a:rPr lang="en-US" sz="2800" dirty="0">
                <a:hlinkClick r:id="rId4"/>
              </a:rPr>
              <a:t>BERT</a:t>
            </a:r>
            <a:r>
              <a:rPr lang="en-US" sz="2800" dirty="0"/>
              <a:t> and </a:t>
            </a:r>
            <a:r>
              <a:rPr lang="en-US" sz="2800" dirty="0">
                <a:hlinkClick r:id="rId5"/>
              </a:rPr>
              <a:t>GPT</a:t>
            </a:r>
            <a:r>
              <a:rPr lang="en-US" sz="2800" dirty="0"/>
              <a:t> </a:t>
            </a:r>
          </a:p>
          <a:p>
            <a:pPr marL="339725" lvl="1" indent="0">
              <a:buNone/>
            </a:pP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83764C-4837-EC4F-AC54-38033257F1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9079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746D1-3521-2048-849A-EBCF1321B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45989"/>
            <a:ext cx="7772400" cy="1143000"/>
          </a:xfrm>
        </p:spPr>
        <p:txBody>
          <a:bodyPr/>
          <a:lstStyle/>
          <a:p>
            <a:r>
              <a:rPr lang="en-US" sz="4400" dirty="0"/>
              <a:t>Deep Learning Frameworks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E21C25-38EB-0D48-BFBC-10D2BE56C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371600"/>
            <a:ext cx="8229600" cy="5257800"/>
          </a:xfrm>
        </p:spPr>
        <p:txBody>
          <a:bodyPr/>
          <a:lstStyle/>
          <a:p>
            <a:r>
              <a:rPr lang="en-US" sz="3200" dirty="0"/>
              <a:t>Popular open-source deep learning frame-works use Python at top-level; C++ in backend</a:t>
            </a:r>
          </a:p>
          <a:p>
            <a:pPr lvl="1"/>
            <a:r>
              <a:rPr lang="en-US" sz="2800" dirty="0">
                <a:hlinkClick r:id="rId3"/>
              </a:rPr>
              <a:t>TensorFlow</a:t>
            </a:r>
            <a:r>
              <a:rPr lang="en-US" sz="2800" dirty="0"/>
              <a:t> (via Google)</a:t>
            </a:r>
          </a:p>
          <a:p>
            <a:pPr lvl="1"/>
            <a:r>
              <a:rPr lang="en-US" sz="2800" dirty="0">
                <a:hlinkClick r:id="rId4"/>
              </a:rPr>
              <a:t>PyTorch</a:t>
            </a:r>
            <a:r>
              <a:rPr lang="en-US" sz="2800" dirty="0"/>
              <a:t> (via Facebook)</a:t>
            </a:r>
          </a:p>
          <a:p>
            <a:pPr lvl="1"/>
            <a:r>
              <a:rPr lang="en-US" sz="2800" dirty="0">
                <a:hlinkClick r:id="rId5"/>
              </a:rPr>
              <a:t>MxNet</a:t>
            </a:r>
            <a:r>
              <a:rPr lang="en-US" sz="2800" dirty="0"/>
              <a:t> (Apache)</a:t>
            </a:r>
          </a:p>
          <a:p>
            <a:pPr lvl="1"/>
            <a:r>
              <a:rPr lang="en-US" sz="2800" dirty="0">
                <a:hlinkClick r:id="rId6"/>
              </a:rPr>
              <a:t>Caffe</a:t>
            </a:r>
            <a:r>
              <a:rPr lang="en-US" sz="2800" dirty="0"/>
              <a:t> (Berkeley) </a:t>
            </a:r>
          </a:p>
          <a:p>
            <a:pPr lvl="1"/>
            <a:r>
              <a:rPr lang="en-US" sz="2800" dirty="0" err="1">
                <a:hlinkClick r:id="rId7"/>
              </a:rPr>
              <a:t>Keras</a:t>
            </a:r>
            <a:r>
              <a:rPr lang="en-US" sz="2800" dirty="0"/>
              <a:t> (Open Source) </a:t>
            </a:r>
            <a:endParaRPr lang="en-US" sz="3200" dirty="0"/>
          </a:p>
          <a:p>
            <a:r>
              <a:rPr lang="en-US" sz="3200" dirty="0"/>
              <a:t>TensorFlow and PyTorch now dominate; both make it easy to specify a complicated network</a:t>
            </a:r>
          </a:p>
        </p:txBody>
      </p:sp>
    </p:spTree>
    <p:extLst>
      <p:ext uri="{BB962C8B-B14F-4D97-AF65-F5344CB8AC3E}">
        <p14:creationId xmlns:p14="http://schemas.microsoft.com/office/powerpoint/2010/main" val="18346192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746D1-3521-2048-849A-EBCF1321B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sz="4400" dirty="0"/>
              <a:t>Deep Learning Frameworks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E21C25-38EB-0D48-BFBC-10D2BE56C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0600"/>
            <a:ext cx="8305800" cy="685800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dirty="0"/>
              <a:t>See this article for a good comparison</a:t>
            </a:r>
          </a:p>
        </p:txBody>
      </p:sp>
      <p:pic>
        <p:nvPicPr>
          <p:cNvPr id="59394" name="Picture 2" descr="PyTorch vs Tensorflow for Your Python Deep Learning Project">
            <a:hlinkClick r:id="rId3"/>
            <a:extLst>
              <a:ext uri="{FF2B5EF4-FFF2-40B4-BE49-F238E27FC236}">
                <a16:creationId xmlns:a16="http://schemas.microsoft.com/office/drawing/2014/main" id="{4F5E8116-8ADD-A344-B33C-D17A97011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017" y="1828800"/>
            <a:ext cx="6781800" cy="38147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A21CD7-C474-3A41-AD56-086CD4689523}"/>
              </a:ext>
            </a:extLst>
          </p:cNvPr>
          <p:cNvSpPr txBox="1"/>
          <p:nvPr/>
        </p:nvSpPr>
        <p:spPr>
          <a:xfrm>
            <a:off x="1045181" y="5818086"/>
            <a:ext cx="71298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hlinkClick r:id="rId3"/>
              </a:rPr>
              <a:t>PyTorch vs TensorFlow for Your Python Deep Learning Project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0055460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3CD95-0D1B-4147-9C0D-3AD59C2D9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>
                <a:hlinkClick r:id="rId2"/>
              </a:rPr>
              <a:t>Keras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19DAB5-A7BA-704E-8162-F9EB0211D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120" y="1295400"/>
            <a:ext cx="8133080" cy="5105400"/>
          </a:xfrm>
        </p:spPr>
        <p:txBody>
          <a:bodyPr/>
          <a:lstStyle/>
          <a:p>
            <a:r>
              <a:rPr lang="en-US" sz="3200" dirty="0"/>
              <a:t>“Deep learning for humans”</a:t>
            </a:r>
          </a:p>
          <a:p>
            <a:r>
              <a:rPr lang="en-US" sz="3200" dirty="0"/>
              <a:t>A popular API works with TensorFlow 2.0, provides good support at architecture level</a:t>
            </a:r>
          </a:p>
          <a:p>
            <a:r>
              <a:rPr lang="en-US" sz="3200" dirty="0" err="1"/>
              <a:t>Keras</a:t>
            </a:r>
            <a:r>
              <a:rPr lang="en-US" sz="3200" dirty="0"/>
              <a:t> now (v2.4) only supports </a:t>
            </a:r>
            <a:r>
              <a:rPr lang="en-US" sz="3200" dirty="0" err="1"/>
              <a:t>TensorFLow</a:t>
            </a:r>
            <a:endParaRPr lang="en-US" sz="3200" dirty="0"/>
          </a:p>
          <a:p>
            <a:r>
              <a:rPr lang="en-US" sz="3200" dirty="0"/>
              <a:t>Supports CNNs and RNNs and common utility layers like dropout, batch normalization and pooling</a:t>
            </a:r>
          </a:p>
          <a:p>
            <a:r>
              <a:rPr lang="en-US" sz="3200" dirty="0"/>
              <a:t>Coding neural networks used to be a LOT harder; </a:t>
            </a:r>
            <a:r>
              <a:rPr lang="en-US" sz="3200" dirty="0" err="1"/>
              <a:t>Keras</a:t>
            </a:r>
            <a:r>
              <a:rPr lang="en-US" sz="3200" dirty="0"/>
              <a:t> makes it easy and accessible!</a:t>
            </a:r>
          </a:p>
          <a:p>
            <a:r>
              <a:rPr lang="en-US" sz="3200" dirty="0"/>
              <a:t>Documentation: </a:t>
            </a:r>
            <a:r>
              <a:rPr lang="en-US" sz="3200" dirty="0">
                <a:hlinkClick r:id="rId3"/>
              </a:rPr>
              <a:t>https://keras.io/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464BAF-7BA8-7942-BE82-C1AEA3BEE6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60418" name="Picture 2" descr="Keras - Wikipedia">
            <a:extLst>
              <a:ext uri="{FF2B5EF4-FFF2-40B4-BE49-F238E27FC236}">
                <a16:creationId xmlns:a16="http://schemas.microsoft.com/office/drawing/2014/main" id="{FE286723-8350-614F-B307-94A9DC6AC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228600"/>
            <a:ext cx="10668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56460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746D1-3521-2048-849A-EBCF1321B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19408"/>
            <a:ext cx="8534400" cy="11430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hlinkClick r:id="rId3"/>
              </a:rPr>
              <a:t>Keras</a:t>
            </a:r>
            <a:r>
              <a:rPr lang="en-US" dirty="0"/>
              <a:t>: API works with TensorFlow 2.0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F8CE25D7-5C4B-AA4D-9D82-48E449FCB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706" y="1181916"/>
            <a:ext cx="6724650" cy="3055788"/>
          </a:xfrm>
          <a:prstGeom prst="rect">
            <a:avLst/>
          </a:prstGeom>
        </p:spPr>
      </p:pic>
      <p:pic>
        <p:nvPicPr>
          <p:cNvPr id="60418" name="Picture 2" descr="Keras tutorial – build a convolutional neural network in 11 lines –  Adventures in Machine Learning">
            <a:extLst>
              <a:ext uri="{FF2B5EF4-FFF2-40B4-BE49-F238E27FC236}">
                <a16:creationId xmlns:a16="http://schemas.microsoft.com/office/drawing/2014/main" id="{80344E24-7191-3645-A253-6E73E3CAC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175141"/>
            <a:ext cx="8077200" cy="2678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7411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37A85B31-E688-C748-B898-36774FEC3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7434" y="3446033"/>
            <a:ext cx="4949132" cy="34630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5A947F-8B23-8C4A-9600-DE8C3E99C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704" y="316992"/>
            <a:ext cx="7772400" cy="1143000"/>
          </a:xfrm>
        </p:spPr>
        <p:txBody>
          <a:bodyPr/>
          <a:lstStyle/>
          <a:p>
            <a:r>
              <a:rPr lang="en-US" dirty="0"/>
              <a:t>NNs Good at Transfer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C3B043-58EB-8F4E-9AF3-0C6C436A38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153400" cy="2209800"/>
          </a:xfrm>
        </p:spPr>
        <p:txBody>
          <a:bodyPr/>
          <a:lstStyle/>
          <a:p>
            <a:r>
              <a:rPr lang="en-US" sz="3200" dirty="0"/>
              <a:t>Neural networks effective for </a:t>
            </a:r>
            <a:r>
              <a:rPr lang="en-US" sz="3200" dirty="0">
                <a:hlinkClick r:id="rId3"/>
              </a:rPr>
              <a:t>transfer learning</a:t>
            </a:r>
            <a:endParaRPr lang="en-US" sz="3200" dirty="0"/>
          </a:p>
          <a:p>
            <a:pPr marL="339725" lvl="1" indent="0">
              <a:buNone/>
            </a:pPr>
            <a:r>
              <a:rPr lang="en-US" sz="2800" dirty="0"/>
              <a:t>Using parts of a model trained on a task as an initial model to train on a different task</a:t>
            </a:r>
          </a:p>
          <a:p>
            <a:r>
              <a:rPr lang="en-US" sz="3200" dirty="0"/>
              <a:t>Particularly effective for image recognition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6A7F14-B28C-B945-B772-546A36F530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5796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A947F-8B23-8C4A-9600-DE8C3E99C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704" y="316992"/>
            <a:ext cx="7772400" cy="1143000"/>
          </a:xfrm>
        </p:spPr>
        <p:txBody>
          <a:bodyPr/>
          <a:lstStyle/>
          <a:p>
            <a:r>
              <a:rPr lang="en-US" dirty="0"/>
              <a:t>Good at Transfer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C3B043-58EB-8F4E-9AF3-0C6C436A38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896" y="1219200"/>
            <a:ext cx="8528304" cy="2209800"/>
          </a:xfrm>
        </p:spPr>
        <p:txBody>
          <a:bodyPr/>
          <a:lstStyle/>
          <a:p>
            <a:r>
              <a:rPr lang="en-US" sz="3000" dirty="0"/>
              <a:t>For images,  the initial stages of a model  learn high-level visual features (lines, edges) from pixels</a:t>
            </a:r>
          </a:p>
          <a:p>
            <a:r>
              <a:rPr lang="en-US" sz="3000" dirty="0"/>
              <a:t>Final stages predict task-specific labels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6A7F14-B28C-B945-B772-546A36F530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F8A903-51E0-6741-B727-DCD597C56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182" y="2807208"/>
            <a:ext cx="8893443" cy="36240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7361B3-1282-2345-969D-74BDC8030E48}"/>
              </a:ext>
            </a:extLst>
          </p:cNvPr>
          <p:cNvSpPr txBox="1"/>
          <p:nvPr/>
        </p:nvSpPr>
        <p:spPr>
          <a:xfrm>
            <a:off x="3886200" y="6383790"/>
            <a:ext cx="50426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dirty="0" err="1"/>
              <a:t>source:</a:t>
            </a:r>
            <a:r>
              <a:rPr lang="en-US" dirty="0" err="1">
                <a:hlinkClick r:id="rId4"/>
              </a:rPr>
              <a:t>http</a:t>
            </a:r>
            <a:r>
              <a:rPr lang="en-US" dirty="0">
                <a:hlinkClick r:id="rId4"/>
              </a:rPr>
              <a:t>://ruder.io/transfer-learning/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6680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6" name="Rectangle 8"/>
          <p:cNvSpPr>
            <a:spLocks noGrp="1" noChangeArrowheads="1"/>
          </p:cNvSpPr>
          <p:nvPr>
            <p:ph type="title"/>
          </p:nvPr>
        </p:nvSpPr>
        <p:spPr>
          <a:xfrm>
            <a:off x="304800" y="257536"/>
            <a:ext cx="7772400" cy="2438400"/>
          </a:xfrm>
        </p:spPr>
        <p:txBody>
          <a:bodyPr/>
          <a:lstStyle/>
          <a:p>
            <a:pPr algn="l"/>
            <a:r>
              <a:rPr lang="en-US" sz="4400" b="1" dirty="0"/>
              <a:t>How do</a:t>
            </a:r>
            <a:br>
              <a:rPr lang="en-US" sz="4400" b="1" dirty="0"/>
            </a:br>
            <a:r>
              <a:rPr lang="en-US" sz="4400" b="1" dirty="0"/>
              <a:t>animal brains</a:t>
            </a:r>
            <a:br>
              <a:rPr lang="en-US" sz="4400" b="1" dirty="0"/>
            </a:br>
            <a:r>
              <a:rPr lang="en-US" sz="4400" b="1" dirty="0"/>
              <a:t>work?</a:t>
            </a:r>
          </a:p>
        </p:txBody>
      </p:sp>
      <p:sp>
        <p:nvSpPr>
          <p:cNvPr id="58380" name="Rectangle 12"/>
          <p:cNvSpPr>
            <a:spLocks noChangeArrowheads="1"/>
          </p:cNvSpPr>
          <p:nvPr/>
        </p:nvSpPr>
        <p:spPr bwMode="auto">
          <a:xfrm>
            <a:off x="457199" y="3298892"/>
            <a:ext cx="8229600" cy="3330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3200" dirty="0">
                <a:latin typeface="Calibri Regular"/>
                <a:hlinkClick r:id="rId3"/>
              </a:rPr>
              <a:t>Neurons</a:t>
            </a:r>
            <a:r>
              <a:rPr lang="en-US" sz="3200" dirty="0">
                <a:latin typeface="Calibri Regular"/>
              </a:rPr>
              <a:t> have body, axon and many dendrites</a:t>
            </a:r>
          </a:p>
          <a:p>
            <a:pPr marL="292100" lvl="1" indent="-176213">
              <a:spcBef>
                <a:spcPct val="20000"/>
              </a:spcBef>
              <a:buFontTx/>
              <a:buChar char="•"/>
            </a:pPr>
            <a:r>
              <a:rPr lang="en-US" sz="2800" dirty="0">
                <a:latin typeface="Calibri Regular"/>
              </a:rPr>
              <a:t>In one of two states: firing and rest</a:t>
            </a:r>
          </a:p>
          <a:p>
            <a:pPr marL="292100" lvl="1" indent="-176213">
              <a:spcBef>
                <a:spcPct val="20000"/>
              </a:spcBef>
              <a:buFontTx/>
              <a:buChar char="•"/>
            </a:pPr>
            <a:r>
              <a:rPr lang="en-US" sz="2800" dirty="0">
                <a:latin typeface="Calibri Regular"/>
              </a:rPr>
              <a:t>They fire if total incoming stimulus &gt; threshold</a:t>
            </a:r>
          </a:p>
          <a:p>
            <a:pPr>
              <a:spcBef>
                <a:spcPct val="20000"/>
              </a:spcBef>
            </a:pPr>
            <a:r>
              <a:rPr lang="en-US" sz="3200" dirty="0">
                <a:latin typeface="Calibri Regular"/>
              </a:rPr>
              <a:t>Synapse: thin gap between axon of one neuron and dendrite of another</a:t>
            </a:r>
          </a:p>
          <a:p>
            <a:pPr marL="350838" lvl="1" indent="-176213">
              <a:spcBef>
                <a:spcPct val="20000"/>
              </a:spcBef>
              <a:buFontTx/>
              <a:buChar char="•"/>
            </a:pPr>
            <a:r>
              <a:rPr lang="en-US" sz="2800" dirty="0">
                <a:latin typeface="Calibri Regular"/>
              </a:rPr>
              <a:t>Signal exchange</a:t>
            </a:r>
          </a:p>
        </p:txBody>
      </p:sp>
      <p:pic>
        <p:nvPicPr>
          <p:cNvPr id="59394" name="Picture 2">
            <a:extLst>
              <a:ext uri="{FF2B5EF4-FFF2-40B4-BE49-F238E27FC236}">
                <a16:creationId xmlns:a16="http://schemas.microsoft.com/office/drawing/2014/main" id="{33832097-8B58-234D-A722-57EFEBF6E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76200"/>
            <a:ext cx="4953000" cy="260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FF584B-05CE-A94D-B5BD-B5C202BFD182}"/>
              </a:ext>
            </a:extLst>
          </p:cNvPr>
          <p:cNvSpPr txBox="1"/>
          <p:nvPr/>
        </p:nvSpPr>
        <p:spPr>
          <a:xfrm>
            <a:off x="4038600" y="2743200"/>
            <a:ext cx="4533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Neuron and myelinated axon, with signal flow from inputs at dendrites to outputs at axon terminals</a:t>
            </a:r>
          </a:p>
        </p:txBody>
      </p:sp>
    </p:spTree>
    <p:extLst>
      <p:ext uri="{BB962C8B-B14F-4D97-AF65-F5344CB8AC3E}">
        <p14:creationId xmlns:p14="http://schemas.microsoft.com/office/powerpoint/2010/main" val="23530206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9CC41-6D63-8340-93C6-3F7D3E01E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algn="l"/>
            <a:r>
              <a:rPr lang="en-US" dirty="0"/>
              <a:t>Fine Tuning a NN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2B17B2-F3EA-A644-B4D7-7100671618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42720"/>
            <a:ext cx="8077200" cy="4953000"/>
          </a:xfrm>
        </p:spPr>
        <p:txBody>
          <a:bodyPr/>
          <a:lstStyle/>
          <a:p>
            <a:r>
              <a:rPr lang="en-US" sz="3200" dirty="0"/>
              <a:t>Special kind of transfer learning</a:t>
            </a:r>
          </a:p>
          <a:p>
            <a:pPr lvl="1"/>
            <a:r>
              <a:rPr lang="en-US" sz="2600" dirty="0"/>
              <a:t>Start with a pre-trained model</a:t>
            </a:r>
          </a:p>
          <a:p>
            <a:pPr lvl="1"/>
            <a:r>
              <a:rPr lang="en-US" sz="2600" dirty="0"/>
              <a:t>Replace last output layer with a new one</a:t>
            </a:r>
          </a:p>
          <a:p>
            <a:pPr lvl="1"/>
            <a:r>
              <a:rPr lang="en-US" sz="2600" dirty="0"/>
              <a:t>One option: Fix all but last layer by marking as </a:t>
            </a:r>
            <a:r>
              <a:rPr lang="en-US" sz="2600" dirty="0" err="1"/>
              <a:t>trainable:false</a:t>
            </a:r>
            <a:endParaRPr lang="en-US" sz="2600" dirty="0"/>
          </a:p>
          <a:p>
            <a:r>
              <a:rPr lang="en-US" sz="3200" dirty="0"/>
              <a:t>Retraining on new task and data very fast</a:t>
            </a:r>
          </a:p>
          <a:p>
            <a:pPr lvl="1"/>
            <a:r>
              <a:rPr lang="en-US" sz="2600" dirty="0"/>
              <a:t>Only the weights for the last layer are adjusted</a:t>
            </a:r>
          </a:p>
          <a:p>
            <a:r>
              <a:rPr lang="en-US" sz="3200" dirty="0"/>
              <a:t>Example</a:t>
            </a:r>
          </a:p>
          <a:p>
            <a:pPr lvl="1"/>
            <a:r>
              <a:rPr lang="en-US" sz="2600" dirty="0"/>
              <a:t>Start: NN to classify animal pix with 100s of categories</a:t>
            </a:r>
          </a:p>
          <a:p>
            <a:pPr lvl="1"/>
            <a:r>
              <a:rPr lang="en-US" sz="2600" dirty="0"/>
              <a:t>Finetune on new task: classify pix of 10 common pets</a:t>
            </a:r>
          </a:p>
          <a:p>
            <a:pPr lvl="1"/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43365C-6A02-244C-84BE-54ADA816EB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pic>
        <p:nvPicPr>
          <p:cNvPr id="59394" name="Picture 2" descr="Transfering knowledge through finetuning — The Straight Dope 0.1  documentation">
            <a:extLst>
              <a:ext uri="{FF2B5EF4-FFF2-40B4-BE49-F238E27FC236}">
                <a16:creationId xmlns:a16="http://schemas.microsoft.com/office/drawing/2014/main" id="{862A8B7E-3F5D-0640-8161-094E01986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0399" y="146448"/>
            <a:ext cx="2777401" cy="1682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8371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1C020-2052-8F44-AB94-3E553527D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634" y="228600"/>
            <a:ext cx="7772400" cy="1143000"/>
          </a:xfrm>
        </p:spPr>
        <p:txBody>
          <a:bodyPr/>
          <a:lstStyle/>
          <a:p>
            <a:r>
              <a:rPr lang="en-US" sz="4400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A66284-183D-F349-BF2B-7ECFAEBB79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524000"/>
            <a:ext cx="8229600" cy="5105400"/>
          </a:xfrm>
        </p:spPr>
        <p:txBody>
          <a:bodyPr/>
          <a:lstStyle/>
          <a:p>
            <a:r>
              <a:rPr lang="en-US" sz="3200" dirty="0"/>
              <a:t>Quick intro to neural networks &amp; deep learning</a:t>
            </a:r>
          </a:p>
          <a:p>
            <a:r>
              <a:rPr lang="en-US" sz="3200" dirty="0"/>
              <a:t>Learn more by </a:t>
            </a:r>
          </a:p>
          <a:p>
            <a:pPr lvl="1"/>
            <a:r>
              <a:rPr lang="en-US" sz="2800" dirty="0"/>
              <a:t>Take UMBC’s </a:t>
            </a:r>
            <a:r>
              <a:rPr lang="en-US" sz="2800" dirty="0">
                <a:hlinkClick r:id="rId3"/>
              </a:rPr>
              <a:t>CMSC 478 </a:t>
            </a:r>
            <a:r>
              <a:rPr lang="en-US" sz="2800" dirty="0"/>
              <a:t>machine learning class</a:t>
            </a:r>
          </a:p>
          <a:p>
            <a:pPr lvl="1"/>
            <a:r>
              <a:rPr lang="en-US" sz="2800" dirty="0"/>
              <a:t>Try scikit-</a:t>
            </a:r>
            <a:r>
              <a:rPr lang="en-US" sz="2800" dirty="0" err="1"/>
              <a:t>learn’s</a:t>
            </a:r>
            <a:r>
              <a:rPr lang="en-US" sz="2800" dirty="0"/>
              <a:t> </a:t>
            </a:r>
            <a:r>
              <a:rPr lang="en-US" sz="2800" dirty="0">
                <a:hlinkClick r:id="rId4"/>
              </a:rPr>
              <a:t>neural network models</a:t>
            </a:r>
            <a:endParaRPr lang="en-US" sz="2800" dirty="0"/>
          </a:p>
          <a:p>
            <a:pPr lvl="1"/>
            <a:r>
              <a:rPr lang="en-US" sz="2800" dirty="0"/>
              <a:t>Explore </a:t>
            </a:r>
            <a:r>
              <a:rPr lang="en-US" sz="2800" dirty="0" err="1"/>
              <a:t>Keras</a:t>
            </a:r>
            <a:r>
              <a:rPr lang="en-US" sz="2800" dirty="0"/>
              <a:t> as : </a:t>
            </a:r>
            <a:r>
              <a:rPr lang="en-US" sz="2800" dirty="0">
                <a:hlinkClick r:id="rId5"/>
              </a:rPr>
              <a:t>https://keras.io/</a:t>
            </a:r>
            <a:endParaRPr lang="en-US" sz="2800" dirty="0"/>
          </a:p>
          <a:p>
            <a:pPr lvl="1"/>
            <a:r>
              <a:rPr lang="en-US" sz="2800" dirty="0"/>
              <a:t>Explore Google’s </a:t>
            </a:r>
            <a:r>
              <a:rPr lang="en-US" sz="2800" dirty="0">
                <a:hlinkClick r:id="rId6"/>
              </a:rPr>
              <a:t>Machine Learning Crash Course</a:t>
            </a:r>
            <a:endParaRPr lang="en-US" sz="2800" dirty="0"/>
          </a:p>
          <a:p>
            <a:pPr lvl="1"/>
            <a:r>
              <a:rPr lang="en-US" sz="2800" dirty="0"/>
              <a:t>Work through examples</a:t>
            </a:r>
          </a:p>
          <a:p>
            <a:r>
              <a:rPr lang="en-US" sz="3200" dirty="0"/>
              <a:t>and then try your own project idea</a:t>
            </a:r>
          </a:p>
        </p:txBody>
      </p:sp>
    </p:spTree>
    <p:extLst>
      <p:ext uri="{BB962C8B-B14F-4D97-AF65-F5344CB8AC3E}">
        <p14:creationId xmlns:p14="http://schemas.microsoft.com/office/powerpoint/2010/main" val="28232496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283611" y="291935"/>
            <a:ext cx="4495800" cy="1295400"/>
          </a:xfrm>
        </p:spPr>
        <p:txBody>
          <a:bodyPr/>
          <a:lstStyle/>
          <a:p>
            <a:pPr algn="l"/>
            <a:r>
              <a:rPr lang="en-US" sz="4400" dirty="0"/>
              <a:t>McCulloch &amp; Pitts</a:t>
            </a:r>
            <a:endParaRPr lang="en-US" sz="4400" b="1" dirty="0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7674" y="1839502"/>
            <a:ext cx="7810500" cy="4762500"/>
          </a:xfrm>
        </p:spPr>
        <p:txBody>
          <a:bodyPr/>
          <a:lstStyle/>
          <a:p>
            <a:pPr marL="0" indent="0">
              <a:buNone/>
            </a:pPr>
            <a:endParaRPr lang="en-US" sz="3200" b="1" dirty="0"/>
          </a:p>
          <a:p>
            <a:r>
              <a:rPr lang="en-US" sz="3200" dirty="0"/>
              <a:t>First mathematical model of biological neurons, </a:t>
            </a:r>
            <a:r>
              <a:rPr lang="en-US" sz="3200" b="1" dirty="0"/>
              <a:t>1943</a:t>
            </a:r>
          </a:p>
          <a:p>
            <a:r>
              <a:rPr lang="en-US" sz="3200" dirty="0"/>
              <a:t>All Boolean operations can be implemented by these neuron-like nodes</a:t>
            </a:r>
          </a:p>
          <a:p>
            <a:r>
              <a:rPr lang="en-US" sz="3200" dirty="0"/>
              <a:t>Competitor to Von Neumann model for general purpose computing device </a:t>
            </a:r>
          </a:p>
          <a:p>
            <a:r>
              <a:rPr lang="en-US" sz="3200" dirty="0"/>
              <a:t>Origin of automata theory</a:t>
            </a:r>
          </a:p>
        </p:txBody>
      </p:sp>
      <p:pic>
        <p:nvPicPr>
          <p:cNvPr id="3074" name="Picture 2" descr="2.3.1 The McCulloch-Pitts Model of Neuron">
            <a:extLst>
              <a:ext uri="{FF2B5EF4-FFF2-40B4-BE49-F238E27FC236}">
                <a16:creationId xmlns:a16="http://schemas.microsoft.com/office/drawing/2014/main" id="{AE022C76-6679-CB40-9583-E636DA78C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924" y="152400"/>
            <a:ext cx="4259214" cy="19050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02221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0380D5-71D8-3941-9A22-447E8D9CC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0"/>
            <a:ext cx="7315200" cy="3657600"/>
          </a:xfrm>
          <a:prstGeom prst="rect">
            <a:avLst/>
          </a:prstGeom>
        </p:spPr>
      </p:pic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3124200" y="0"/>
            <a:ext cx="6019800" cy="1066800"/>
          </a:xfrm>
        </p:spPr>
        <p:txBody>
          <a:bodyPr/>
          <a:lstStyle/>
          <a:p>
            <a:pPr algn="r"/>
            <a:r>
              <a:rPr lang="en-US" sz="4400" dirty="0"/>
              <a:t>Artificial neural network</a:t>
            </a:r>
            <a:endParaRPr lang="en-US" sz="4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3703D5-D9EF-AF48-9526-D4B1BAAF2BD3}"/>
              </a:ext>
            </a:extLst>
          </p:cNvPr>
          <p:cNvSpPr txBox="1"/>
          <p:nvPr/>
        </p:nvSpPr>
        <p:spPr>
          <a:xfrm>
            <a:off x="133350" y="3733800"/>
            <a:ext cx="8858250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900" dirty="0">
                <a:latin typeface="Calibri" panose="020F0502020204030204" pitchFamily="34" charset="0"/>
                <a:cs typeface="Calibri" panose="020F0502020204030204" pitchFamily="34" charset="0"/>
              </a:rPr>
              <a:t>Model still used today!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900" dirty="0">
                <a:latin typeface="Calibri" panose="020F0502020204030204" pitchFamily="34" charset="0"/>
                <a:cs typeface="Calibri" panose="020F0502020204030204" pitchFamily="34" charset="0"/>
              </a:rPr>
              <a:t>Set of </a:t>
            </a:r>
            <a:r>
              <a:rPr lang="en-US" sz="2900" b="1" dirty="0">
                <a:latin typeface="Calibri" panose="020F0502020204030204" pitchFamily="34" charset="0"/>
                <a:cs typeface="Calibri" panose="020F0502020204030204" pitchFamily="34" charset="0"/>
              </a:rPr>
              <a:t>nodes </a:t>
            </a:r>
            <a:r>
              <a:rPr lang="en-US" sz="2900" dirty="0">
                <a:latin typeface="Calibri" panose="020F0502020204030204" pitchFamily="34" charset="0"/>
                <a:cs typeface="Calibri" panose="020F0502020204030204" pitchFamily="34" charset="0"/>
              </a:rPr>
              <a:t>with inputs and outputs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900" dirty="0">
                <a:latin typeface="Calibri" panose="020F0502020204030204" pitchFamily="34" charset="0"/>
                <a:cs typeface="Calibri" panose="020F0502020204030204" pitchFamily="34" charset="0"/>
              </a:rPr>
              <a:t>Node performs computation via an </a:t>
            </a:r>
            <a:r>
              <a:rPr lang="en-US" sz="2900" b="1" dirty="0">
                <a:latin typeface="Calibri" panose="020F0502020204030204" pitchFamily="34" charset="0"/>
                <a:cs typeface="Calibri" panose="020F0502020204030204" pitchFamily="34" charset="0"/>
              </a:rPr>
              <a:t>activation function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900" b="1" dirty="0">
                <a:latin typeface="Calibri" panose="020F0502020204030204" pitchFamily="34" charset="0"/>
                <a:cs typeface="Calibri" panose="020F0502020204030204" pitchFamily="34" charset="0"/>
              </a:rPr>
              <a:t>Weighted</a:t>
            </a:r>
            <a:r>
              <a:rPr lang="en-US" sz="2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00" b="1" dirty="0">
                <a:latin typeface="Calibri" panose="020F0502020204030204" pitchFamily="34" charset="0"/>
                <a:cs typeface="Calibri" panose="020F0502020204030204" pitchFamily="34" charset="0"/>
              </a:rPr>
              <a:t>connections</a:t>
            </a:r>
            <a:r>
              <a:rPr lang="en-US" sz="2900" dirty="0">
                <a:latin typeface="Calibri" panose="020F0502020204030204" pitchFamily="34" charset="0"/>
                <a:cs typeface="Calibri" panose="020F0502020204030204" pitchFamily="34" charset="0"/>
              </a:rPr>
              <a:t> between nodes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900" dirty="0">
                <a:latin typeface="Calibri" panose="020F0502020204030204" pitchFamily="34" charset="0"/>
                <a:cs typeface="Calibri" panose="020F0502020204030204" pitchFamily="34" charset="0"/>
              </a:rPr>
              <a:t>Connectivity gives network architecture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900" dirty="0">
                <a:latin typeface="Calibri" panose="020F0502020204030204" pitchFamily="34" charset="0"/>
                <a:cs typeface="Calibri" panose="020F0502020204030204" pitchFamily="34" charset="0"/>
              </a:rPr>
              <a:t>NN computations depend on connections, weights, and activation function</a:t>
            </a:r>
          </a:p>
        </p:txBody>
      </p:sp>
    </p:spTree>
    <p:extLst>
      <p:ext uri="{BB962C8B-B14F-4D97-AF65-F5344CB8AC3E}">
        <p14:creationId xmlns:p14="http://schemas.microsoft.com/office/powerpoint/2010/main" val="31072955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E1FDC-07DC-2647-B784-65FB9F6A3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57809"/>
            <a:ext cx="7772400" cy="1143000"/>
          </a:xfrm>
        </p:spPr>
        <p:txBody>
          <a:bodyPr/>
          <a:lstStyle/>
          <a:p>
            <a:r>
              <a:rPr lang="en-US" dirty="0"/>
              <a:t>Common </a:t>
            </a:r>
            <a:r>
              <a:rPr lang="en-US" dirty="0">
                <a:hlinkClick r:id="rId2"/>
              </a:rPr>
              <a:t>Activation Functions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B031AE0-88D6-FC4A-AF6E-C1C075C878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3811" y="2590800"/>
            <a:ext cx="8076377" cy="236220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413A73A-B8E6-8743-BC45-89E85A9F2DDA}"/>
              </a:ext>
            </a:extLst>
          </p:cNvPr>
          <p:cNvSpPr txBox="1"/>
          <p:nvPr/>
        </p:nvSpPr>
        <p:spPr>
          <a:xfrm>
            <a:off x="544108" y="5193196"/>
            <a:ext cx="81426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Choice of activation function depends on problem and available computational power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F10072-6A68-0E48-B65C-B925995C5600}"/>
              </a:ext>
            </a:extLst>
          </p:cNvPr>
          <p:cNvSpPr txBox="1"/>
          <p:nvPr/>
        </p:nvSpPr>
        <p:spPr>
          <a:xfrm>
            <a:off x="533811" y="1542711"/>
            <a:ext cx="8066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defines the output of that node given an input</a:t>
            </a:r>
          </a:p>
        </p:txBody>
      </p:sp>
    </p:spTree>
    <p:extLst>
      <p:ext uri="{BB962C8B-B14F-4D97-AF65-F5344CB8AC3E}">
        <p14:creationId xmlns:p14="http://schemas.microsoft.com/office/powerpoint/2010/main" val="10905528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127000" y="334962"/>
            <a:ext cx="9144000" cy="533400"/>
          </a:xfrm>
        </p:spPr>
        <p:txBody>
          <a:bodyPr/>
          <a:lstStyle/>
          <a:p>
            <a:pPr algn="l"/>
            <a:r>
              <a:rPr lang="en-US" dirty="0"/>
              <a:t>Rosenblatt’s </a:t>
            </a:r>
            <a:r>
              <a:rPr lang="en-US" dirty="0">
                <a:hlinkClick r:id="rId3"/>
              </a:rPr>
              <a:t>perceptron</a:t>
            </a:r>
            <a:r>
              <a:rPr lang="en-US" dirty="0"/>
              <a:t> (1958-60)</a:t>
            </a:r>
            <a:endParaRPr lang="en-US" b="1" dirty="0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5339" y="1043793"/>
            <a:ext cx="4876800" cy="2080407"/>
          </a:xfrm>
        </p:spPr>
        <p:txBody>
          <a:bodyPr/>
          <a:lstStyle/>
          <a:p>
            <a:pPr marL="290513" indent="-274638"/>
            <a:r>
              <a:rPr lang="en-US" sz="2800" dirty="0"/>
              <a:t>Single layer network of nodes </a:t>
            </a:r>
          </a:p>
          <a:p>
            <a:pPr marL="290513" indent="-274638"/>
            <a:r>
              <a:rPr lang="en-US" sz="2800" dirty="0"/>
              <a:t>Real valued weights +/-</a:t>
            </a:r>
          </a:p>
          <a:p>
            <a:pPr marL="290513" indent="-274638"/>
            <a:r>
              <a:rPr lang="en-US" sz="2800" dirty="0"/>
              <a:t>Supervised learning using a simple learning rule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819CC8-3D1C-0447-B8C4-89CA55E20C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8709" y="1143000"/>
            <a:ext cx="3822699" cy="477837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186AEA-2213-9548-A6E9-47D8B757E5B7}"/>
              </a:ext>
            </a:extLst>
          </p:cNvPr>
          <p:cNvSpPr txBox="1"/>
          <p:nvPr/>
        </p:nvSpPr>
        <p:spPr>
          <a:xfrm>
            <a:off x="5100609" y="6059269"/>
            <a:ext cx="3919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Mark 1 perceptron computer,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Cornell Aeronautical Lab, 1960</a:t>
            </a:r>
            <a:endParaRPr lang="en-US" sz="1800" dirty="0"/>
          </a:p>
        </p:txBody>
      </p:sp>
      <p:pic>
        <p:nvPicPr>
          <p:cNvPr id="61442" name="Picture 2" descr="Image for post">
            <a:extLst>
              <a:ext uri="{FF2B5EF4-FFF2-40B4-BE49-F238E27FC236}">
                <a16:creationId xmlns:a16="http://schemas.microsoft.com/office/drawing/2014/main" id="{E3DCA123-71EF-E849-BBA7-8B151A559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60" y="3048001"/>
            <a:ext cx="4724400" cy="1676400"/>
          </a:xfrm>
          <a:prstGeom prst="rect">
            <a:avLst/>
          </a:prstGeom>
          <a:noFill/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E4D7552C-F663-B44D-9407-FC02B760DC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624" y="4724400"/>
            <a:ext cx="4876800" cy="579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ＭＳ Ｐゴシック" charset="-128"/>
              </a:defRPr>
            </a:lvl1pPr>
            <a:lvl2pPr marL="566738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/>
                <a:ea typeface="ＭＳ Ｐゴシック" charset="-128"/>
              </a:defRPr>
            </a:lvl2pPr>
            <a:lvl3pPr marL="914400" indent="-23336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Calibri"/>
                <a:ea typeface="ＭＳ Ｐゴシック" charset="-128"/>
              </a:defRPr>
            </a:lvl3pPr>
            <a:lvl4pPr marL="12541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charset="-128"/>
              </a:defRPr>
            </a:lvl4pPr>
            <a:lvl5pPr marL="1601788" indent="-23336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charset="-128"/>
              </a:defRPr>
            </a:lvl5pPr>
            <a:lvl6pPr marL="2058988" indent="-23336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516188" indent="-23336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973388" indent="-23336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430588" indent="-23336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239713" indent="-223838"/>
            <a:r>
              <a:rPr lang="en-US" sz="2800" kern="0" dirty="0"/>
              <a:t>Essentially a linear classifier</a:t>
            </a:r>
          </a:p>
          <a:p>
            <a:pPr marL="239713" indent="-223838"/>
            <a:r>
              <a:rPr lang="en-US" sz="2800" dirty="0" err="1"/>
              <a:t>Widrow</a:t>
            </a:r>
            <a:r>
              <a:rPr lang="en-US" sz="2800" dirty="0"/>
              <a:t> &amp; Hoff (1960-62) added better learning rule using </a:t>
            </a:r>
            <a:r>
              <a:rPr lang="en-US" sz="2800" dirty="0">
                <a:hlinkClick r:id="rId6"/>
              </a:rPr>
              <a:t>gradient descent </a:t>
            </a:r>
            <a:endParaRPr lang="en-US" sz="2800" dirty="0"/>
          </a:p>
          <a:p>
            <a:pPr marL="9525"/>
            <a:endParaRPr lang="en-US" sz="2800" kern="0" dirty="0"/>
          </a:p>
        </p:txBody>
      </p:sp>
    </p:spTree>
    <p:extLst>
      <p:ext uri="{BB962C8B-B14F-4D97-AF65-F5344CB8AC3E}">
        <p14:creationId xmlns:p14="http://schemas.microsoft.com/office/powerpoint/2010/main" val="1381435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9F74E-172D-D341-B2AE-6B374217A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sz="4400" dirty="0"/>
              <a:t>Single Layer </a:t>
            </a:r>
            <a:r>
              <a:rPr lang="en-US" sz="4400" dirty="0">
                <a:hlinkClick r:id="rId2"/>
              </a:rPr>
              <a:t>Perceptron</a:t>
            </a:r>
            <a:endParaRPr lang="en-US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883B8E-D784-EB4A-8CCA-3D9E89AFF8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766" y="4534498"/>
            <a:ext cx="8278467" cy="2044700"/>
          </a:xfrm>
        </p:spPr>
        <p:txBody>
          <a:bodyPr/>
          <a:lstStyle/>
          <a:p>
            <a:r>
              <a:rPr lang="en-US" sz="3200" dirty="0"/>
              <a:t>See the full 1958 NYT article above </a:t>
            </a:r>
            <a:r>
              <a:rPr lang="en-US" sz="3200" dirty="0">
                <a:hlinkClick r:id="rId3"/>
              </a:rPr>
              <a:t>here</a:t>
            </a:r>
            <a:endParaRPr lang="en-US" sz="3200" dirty="0"/>
          </a:p>
          <a:p>
            <a:r>
              <a:rPr lang="en-US" sz="3200" dirty="0"/>
              <a:t>Rosenblatt: it can </a:t>
            </a:r>
            <a:r>
              <a:rPr lang="en-US" sz="3200" b="1" dirty="0"/>
              <a:t>learn</a:t>
            </a:r>
            <a:r>
              <a:rPr lang="en-US" sz="3200" dirty="0"/>
              <a:t> to compute functions by learning weights on inputs from examples</a:t>
            </a:r>
          </a:p>
        </p:txBody>
      </p:sp>
      <p:pic>
        <p:nvPicPr>
          <p:cNvPr id="8" name="Picture 7">
            <a:hlinkClick r:id="rId3"/>
            <a:extLst>
              <a:ext uri="{FF2B5EF4-FFF2-40B4-BE49-F238E27FC236}">
                <a16:creationId xmlns:a16="http://schemas.microsoft.com/office/drawing/2014/main" id="{DAFF9F53-1C43-6840-870C-0C1CF8C96D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1303" y="1325594"/>
            <a:ext cx="6041334" cy="2416534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35CF9F-54B6-A646-A4B5-C847419665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982" y="1324156"/>
            <a:ext cx="2461563" cy="241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34574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Custom 3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.po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.p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.po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15216</TotalTime>
  <Words>1728</Words>
  <Application>Microsoft Macintosh PowerPoint</Application>
  <PresentationFormat>On-screen Show (4:3)</PresentationFormat>
  <Paragraphs>239</Paragraphs>
  <Slides>41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Arial</vt:lpstr>
      <vt:lpstr>Calibri</vt:lpstr>
      <vt:lpstr>Calibri Regular</vt:lpstr>
      <vt:lpstr>Times New Roman</vt:lpstr>
      <vt:lpstr>Blank Presentation</vt:lpstr>
      <vt:lpstr>Bitmap Image</vt:lpstr>
      <vt:lpstr>Neural Networks for Machine Learning History and Concepts</vt:lpstr>
      <vt:lpstr>Overview</vt:lpstr>
      <vt:lpstr>PowerPoint Presentation</vt:lpstr>
      <vt:lpstr>How do animal brains work?</vt:lpstr>
      <vt:lpstr>McCulloch &amp; Pitts</vt:lpstr>
      <vt:lpstr>Artificial neural network</vt:lpstr>
      <vt:lpstr>Common Activation Functions</vt:lpstr>
      <vt:lpstr>Rosenblatt’s perceptron (1958-60)</vt:lpstr>
      <vt:lpstr>Single Layer Perceptron</vt:lpstr>
      <vt:lpstr>Setback in mid 60s – late 70s</vt:lpstr>
      <vt:lpstr>Not with a perceptron </vt:lpstr>
      <vt:lpstr>Renewed enthusiasm 1980s </vt:lpstr>
      <vt:lpstr>MLP: Multilayer Perceptron</vt:lpstr>
      <vt:lpstr>PowerPoint Presentation</vt:lpstr>
      <vt:lpstr>PowerPoint Presentation</vt:lpstr>
      <vt:lpstr>Backpropagation Explained</vt:lpstr>
      <vt:lpstr>But problems remained …</vt:lpstr>
      <vt:lpstr>GPUs solve compute power problem</vt:lpstr>
      <vt:lpstr>Need lots of data!</vt:lpstr>
      <vt:lpstr>New problems are surfaced</vt:lpstr>
      <vt:lpstr>Deep Learning</vt:lpstr>
      <vt:lpstr>Neural Network Architectures</vt:lpstr>
      <vt:lpstr>Feedforward Neural Network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CNN: Convolutional Neural Network</vt:lpstr>
      <vt:lpstr>RNN: Recurrent Neural Networks</vt:lpstr>
      <vt:lpstr>GAN: Generative Adversarial Network</vt:lpstr>
      <vt:lpstr>Transformer</vt:lpstr>
      <vt:lpstr>Deep Learning Frameworks (1)</vt:lpstr>
      <vt:lpstr>Deep Learning Frameworks (2)</vt:lpstr>
      <vt:lpstr>Keras</vt:lpstr>
      <vt:lpstr>Keras: API works with TensorFlow 2.0</vt:lpstr>
      <vt:lpstr>NNs Good at Transfer Learning</vt:lpstr>
      <vt:lpstr>Good at Transfer Learning</vt:lpstr>
      <vt:lpstr>Fine Tuning a NN Model</vt:lpstr>
      <vt:lpstr>Conclusions</vt:lpstr>
    </vt:vector>
  </TitlesOfParts>
  <Manager/>
  <Company>UMBC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Machine Learning II: k-NN / Bayesian</dc:title>
  <dc:subject/>
  <dc:creator>COGITO</dc:creator>
  <cp:keywords/>
  <dc:description/>
  <cp:lastModifiedBy>Tim Finin</cp:lastModifiedBy>
  <cp:revision>598</cp:revision>
  <cp:lastPrinted>2012-12-05T20:53:30Z</cp:lastPrinted>
  <dcterms:created xsi:type="dcterms:W3CDTF">2009-12-09T21:37:40Z</dcterms:created>
  <dcterms:modified xsi:type="dcterms:W3CDTF">2021-11-29T03:24:31Z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1</vt:i4>
  </property>
  <property fmtid="{D5CDD505-2E9C-101B-9397-08002B2CF9AE}" pid="6" name="ScreenUsage">
    <vt:i4>2</vt:i4>
  </property>
  <property fmtid="{D5CDD505-2E9C-101B-9397-08002B2CF9AE}" pid="7" name="MailAddress">
    <vt:lpwstr>finin@umbc.edu</vt:lpwstr>
  </property>
  <property fmtid="{D5CDD505-2E9C-101B-9397-08002B2CF9AE}" pid="8" name="HomePage">
    <vt:lpwstr>http://umbc.edu/~finin</vt:lpwstr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3</vt:i4>
  </property>
  <property fmtid="{D5CDD505-2E9C-101B-9397-08002B2CF9AE}" pid="19" name="ShowNotes">
    <vt:bool>false</vt:bool>
  </property>
  <property fmtid="{D5CDD505-2E9C-101B-9397-08002B2CF9AE}" pid="20" name="NavBtnPos">
    <vt:i4>1</vt:i4>
  </property>
  <property fmtid="{D5CDD505-2E9C-101B-9397-08002B2CF9AE}" pid="21" name="OutputDir">
    <vt:lpwstr>C:\Users\finin\teaching\AI\RN\</vt:lpwstr>
  </property>
</Properties>
</file>