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handoutMasterIdLst>
    <p:handoutMasterId r:id="rId78"/>
  </p:handoutMasterIdLst>
  <p:sldIdLst>
    <p:sldId id="256" r:id="rId2"/>
    <p:sldId id="335" r:id="rId3"/>
    <p:sldId id="259" r:id="rId4"/>
    <p:sldId id="342" r:id="rId5"/>
    <p:sldId id="336" r:id="rId6"/>
    <p:sldId id="369" r:id="rId7"/>
    <p:sldId id="287" r:id="rId8"/>
    <p:sldId id="288" r:id="rId9"/>
    <p:sldId id="289" r:id="rId10"/>
    <p:sldId id="353" r:id="rId11"/>
    <p:sldId id="332" r:id="rId12"/>
    <p:sldId id="365" r:id="rId13"/>
    <p:sldId id="364" r:id="rId14"/>
    <p:sldId id="367" r:id="rId15"/>
    <p:sldId id="362" r:id="rId16"/>
    <p:sldId id="368" r:id="rId17"/>
    <p:sldId id="257" r:id="rId18"/>
    <p:sldId id="276" r:id="rId19"/>
    <p:sldId id="352" r:id="rId20"/>
    <p:sldId id="274" r:id="rId21"/>
    <p:sldId id="275" r:id="rId22"/>
    <p:sldId id="361" r:id="rId23"/>
    <p:sldId id="337" r:id="rId24"/>
    <p:sldId id="338" r:id="rId25"/>
    <p:sldId id="258" r:id="rId26"/>
    <p:sldId id="296" r:id="rId27"/>
    <p:sldId id="261" r:id="rId28"/>
    <p:sldId id="339" r:id="rId29"/>
    <p:sldId id="262" r:id="rId30"/>
    <p:sldId id="263" r:id="rId31"/>
    <p:sldId id="297" r:id="rId32"/>
    <p:sldId id="264" r:id="rId33"/>
    <p:sldId id="363" r:id="rId34"/>
    <p:sldId id="371" r:id="rId35"/>
    <p:sldId id="277" r:id="rId36"/>
    <p:sldId id="278" r:id="rId37"/>
    <p:sldId id="372" r:id="rId38"/>
    <p:sldId id="298" r:id="rId39"/>
    <p:sldId id="299" r:id="rId40"/>
    <p:sldId id="300" r:id="rId41"/>
    <p:sldId id="301" r:id="rId42"/>
    <p:sldId id="302" r:id="rId43"/>
    <p:sldId id="303" r:id="rId44"/>
    <p:sldId id="267"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285" r:id="rId73"/>
    <p:sldId id="280" r:id="rId74"/>
    <p:sldId id="331" r:id="rId75"/>
    <p:sldId id="370" r:id="rId76"/>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CC"/>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59"/>
    <p:restoredTop sz="91434" autoAdjust="0"/>
  </p:normalViewPr>
  <p:slideViewPr>
    <p:cSldViewPr showGuides="1">
      <p:cViewPr varScale="1">
        <p:scale>
          <a:sx n="73" d="100"/>
          <a:sy n="73" d="100"/>
        </p:scale>
        <p:origin x="2448" y="176"/>
      </p:cViewPr>
      <p:guideLst>
        <p:guide orient="horz" pos="2112"/>
        <p:guide pos="30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5780" name="Rectangle 4"/>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1" name="Rectangle 5"/>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A29358-F91B-044C-BCE7-006DED29E33F}" type="slidenum">
              <a:rPr lang="en-US"/>
              <a:pPr>
                <a:defRPr/>
              </a:pPr>
              <a:t>‹#›</a:t>
            </a:fld>
            <a:endParaRPr lang="en-US"/>
          </a:p>
        </p:txBody>
      </p:sp>
    </p:spTree>
    <p:extLst>
      <p:ext uri="{BB962C8B-B14F-4D97-AF65-F5344CB8AC3E}">
        <p14:creationId xmlns:p14="http://schemas.microsoft.com/office/powerpoint/2010/main" val="351024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3667" name="Rectangle 3"/>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9" name="Rectangle 5"/>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3671" name="Rectangle 7"/>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2AB6A7-2C7D-514D-941C-DA17F743D2CB}" type="slidenum">
              <a:rPr lang="en-US"/>
              <a:pPr>
                <a:defRPr/>
              </a:pPr>
              <a:t>‹#›</a:t>
            </a:fld>
            <a:endParaRPr lang="en-US"/>
          </a:p>
        </p:txBody>
      </p:sp>
    </p:spTree>
    <p:extLst>
      <p:ext uri="{BB962C8B-B14F-4D97-AF65-F5344CB8AC3E}">
        <p14:creationId xmlns:p14="http://schemas.microsoft.com/office/powerpoint/2010/main" val="4033860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7893F6-E504-474C-9317-F669C9BCA2A5}" type="slidenum">
              <a:rPr lang="en-US" sz="1200"/>
              <a:pPr/>
              <a:t>1</a:t>
            </a:fld>
            <a:endParaRPr 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D691F53-83B1-B942-90F2-F603E5BE5315}" type="slidenum">
              <a:rPr lang="en-US" sz="1200"/>
              <a:pPr/>
              <a:t>18</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495ED95-313E-1F40-B172-A7CEFF2042FF}" type="slidenum">
              <a:rPr lang="en-US" sz="1200"/>
              <a:pPr/>
              <a:t>19</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B3CBE06A-589F-F14A-A7F4-3CA2D22E421A}" type="slidenum">
              <a:rPr lang="en-US" sz="1200"/>
              <a:pPr/>
              <a:t>20</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4BD64F3-93EB-5344-938C-FD1B8D8B9FEC}" type="slidenum">
              <a:rPr lang="en-US" sz="1200"/>
              <a:pPr/>
              <a:t>21</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0CFBC7E-FC18-8D4C-9F6B-740AED4EF3C6}" type="slidenum">
              <a:rPr lang="en-US" sz="1200"/>
              <a:pPr/>
              <a:t>22</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32FB298-F3F3-9149-9616-72AEBA81E6B7}" type="slidenum">
              <a:rPr lang="en-US" sz="1200"/>
              <a:pPr/>
              <a:t>25</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E25366C-CAD3-BB47-B795-63BE643EC695}" type="slidenum">
              <a:rPr lang="en-US" sz="1200"/>
              <a:pPr/>
              <a:t>26</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3914F3E-7A52-9C43-8F49-C84FE8364EA1}" type="slidenum">
              <a:rPr lang="en-US" sz="1200"/>
              <a:pPr/>
              <a:t>27</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BF8BD12-7C9F-5340-B946-EC1A4C9835DF}" type="slidenum">
              <a:rPr lang="en-US" sz="1200"/>
              <a:pPr/>
              <a:t>29</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01033AF-ADF1-DC46-85DE-DE138D8AFC14}" type="slidenum">
              <a:rPr lang="en-US" sz="1200"/>
              <a:pPr/>
              <a:t>30</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9D359B0-D88D-EB43-9C77-F1BE80FE6200}" type="slidenum">
              <a:rPr lang="en-US" sz="1200"/>
              <a:pPr/>
              <a:t>2</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B4975987-3ED5-5D47-A62E-5DBDFDC8B8F5}" type="slidenum">
              <a:rPr lang="en-US" sz="1200"/>
              <a:pPr/>
              <a:t>31</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1DBD2B8-E1C2-A44F-A3E1-5852BDD21BBF}" type="slidenum">
              <a:rPr lang="en-US" sz="1200"/>
              <a:pPr/>
              <a:t>32</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92732C9-9CDC-FB40-8867-C05AD1EED233}" type="slidenum">
              <a:rPr lang="en-US" sz="1200"/>
              <a:pPr/>
              <a:t>34</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97090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92732C9-9CDC-FB40-8867-C05AD1EED233}" type="slidenum">
              <a:rPr lang="en-US" sz="1200"/>
              <a:pPr/>
              <a:t>35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09B034B1-0B37-694A-BCB8-F334D29BB523}" type="slidenum">
              <a:rPr lang="en-US" sz="1200"/>
              <a:pPr/>
              <a:t>36</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09B034B1-0B37-694A-BCB8-F334D29BB523}" type="slidenum">
              <a:rPr lang="en-US" sz="1200"/>
              <a:pPr/>
              <a:t>37</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1686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2FDF311-CDC4-284D-B9FC-35EC98198152}" type="slidenum">
              <a:rPr lang="en-US" sz="1200"/>
              <a:pPr/>
              <a:t>38</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62E95E6-0DCD-1345-A251-0B0005042450}" type="slidenum">
              <a:rPr lang="en-US" sz="1200"/>
              <a:pPr/>
              <a:t>39</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2FFB71A-3AFF-474A-B4D4-6AC998299E39}" type="slidenum">
              <a:rPr lang="en-US" sz="1200"/>
              <a:pPr/>
              <a:t>40</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6CBBC79-C098-064D-9776-72CB6F630CED}" type="slidenum">
              <a:rPr lang="en-US" sz="1200"/>
              <a:pPr/>
              <a:t>41</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4E8D601-5294-AA40-899B-BEBE695179DB}" type="slidenum">
              <a:rPr lang="en-US" sz="1200"/>
              <a:pPr/>
              <a:t>3</a:t>
            </a:fld>
            <a:endParaRPr lang="en-US" sz="12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D685881-6113-7545-99AD-EF603DB99C06}" type="slidenum">
              <a:rPr lang="en-US" sz="1200"/>
              <a:pPr/>
              <a:t>42</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0E673B5-192B-424B-8CEE-B8447AD83DD6}" type="slidenum">
              <a:rPr lang="en-US" sz="1200"/>
              <a:pPr/>
              <a:t>43</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6BCA491-3DCE-DF46-9ECE-7AA5934D854E}" type="slidenum">
              <a:rPr lang="en-US" sz="1200"/>
              <a:pPr/>
              <a:t>44</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3186431-D6C6-D24C-BC5A-748B9943960C}" type="slidenum">
              <a:rPr lang="en-US" sz="1200"/>
              <a:pPr/>
              <a:t>45</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5054F81-94EE-E845-ACA1-A649E182CBF7}" type="slidenum">
              <a:rPr lang="en-US" sz="1200"/>
              <a:pPr/>
              <a:t>46</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FE0FCBC-AE15-6742-96F5-C657777CEDB1}" type="slidenum">
              <a:rPr lang="en-US" sz="1200"/>
              <a:pPr/>
              <a:t>47</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B403181-E0F0-1940-B8EB-D58E778BEE32}" type="slidenum">
              <a:rPr lang="en-US" sz="1200"/>
              <a:pPr/>
              <a:t>48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A2441AE-F3E0-1A45-AF12-9505D894EA2F}" type="slidenum">
              <a:rPr lang="en-US" sz="1200"/>
              <a:pPr/>
              <a:t>49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560E752-DCFB-1846-993D-7962574A56FF}" type="slidenum">
              <a:rPr lang="en-US" sz="1200"/>
              <a:pPr/>
              <a:t>50</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A14F26-5009-EE46-882C-C36166E84A0F}" type="slidenum">
              <a:rPr lang="en-US" sz="1200"/>
              <a:pPr/>
              <a:t>51</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AC09B9F-3B1E-C54A-B3D1-4238FC837830}" type="slidenum">
              <a:rPr lang="en-US" sz="1200"/>
              <a:pPr/>
              <a:t>5</a:t>
            </a:fld>
            <a:endParaRPr lang="en-US" sz="12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78AD93D-6928-144E-A10C-DFABA8CD4EC9}" type="slidenum">
              <a:rPr lang="en-US" sz="1200"/>
              <a:pPr/>
              <a:t>52</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E10C4D2-1EC4-DC40-ABEC-F6C8538FF32E}" type="slidenum">
              <a:rPr lang="en-US" sz="1200"/>
              <a:pPr/>
              <a:t>53</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F44AE3E-DF1F-F448-9468-CDFBCC3DF6DB}" type="slidenum">
              <a:rPr lang="en-US" sz="1200"/>
              <a:pPr/>
              <a:t>54</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28EB934-CE7C-DD42-905D-596CB3525825}" type="slidenum">
              <a:rPr lang="en-US" sz="1200"/>
              <a:pPr/>
              <a:t>55</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F90156F-3F47-B248-B603-1C0159A6BFB2}" type="slidenum">
              <a:rPr lang="en-US" sz="1200"/>
              <a:pPr/>
              <a:t>56</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834D9A5-A1BD-A447-B0B3-0BB4744CACFC}" type="slidenum">
              <a:rPr lang="en-US" sz="1200"/>
              <a:pPr/>
              <a:t>57</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2029CF7-7EAB-914F-BCCB-590580846C29}" type="slidenum">
              <a:rPr lang="en-US" sz="1200"/>
              <a:pPr/>
              <a:t>58</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0C01F42-8FFC-194B-ABAB-31898DA191FD}" type="slidenum">
              <a:rPr lang="en-US" sz="1200"/>
              <a:pPr/>
              <a:t>59</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2E08122-8310-2343-A75A-95CD6B2BD494}" type="slidenum">
              <a:rPr lang="en-US" sz="1200"/>
              <a:pPr/>
              <a:t>60</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41BA167-BB72-1E43-9A4C-F5CA58ABE9E9}" type="slidenum">
              <a:rPr lang="en-US" sz="1200"/>
              <a:pPr/>
              <a:t>61</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73EE5FD-170F-2348-BF9E-13A039E2785A}" type="slidenum">
              <a:rPr lang="en-US" sz="1200"/>
              <a:pPr/>
              <a:t>7</a:t>
            </a:fld>
            <a:endParaRPr lang="en-US" sz="1200"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0F71EE3-168D-0747-BCE2-351E4768BCF1}" type="slidenum">
              <a:rPr lang="en-US" sz="1200"/>
              <a:pPr/>
              <a:t>62</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181674D-1CC3-4243-BBB0-E12D5CA7472C}" type="slidenum">
              <a:rPr lang="en-US" sz="1200"/>
              <a:pPr/>
              <a:t>63</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1B83982-03E6-F74B-9509-6CBE30CA1C56}" type="slidenum">
              <a:rPr lang="en-US" sz="1200"/>
              <a:pPr/>
              <a:t>64</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8D8FA7F-B5FB-1A41-98E1-1872C5467497}" type="slidenum">
              <a:rPr lang="en-US" sz="1200"/>
              <a:pPr/>
              <a:t>65</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9AAF591-F19A-D741-BD15-D3E1E89A75CA}" type="slidenum">
              <a:rPr lang="en-US" sz="1200"/>
              <a:pPr/>
              <a:t>66</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9314B35-D575-474C-AD1F-D6B167E06238}" type="slidenum">
              <a:rPr lang="en-US" sz="1200"/>
              <a:pPr/>
              <a:t>67</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C0D2AA7-FC47-0A45-AF51-CA2CE122AA11}" type="slidenum">
              <a:rPr lang="en-US" sz="1200"/>
              <a:pPr/>
              <a:t>68</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DE59C83-C845-AF4B-A0BC-368DBD6E5377}" type="slidenum">
              <a:rPr lang="en-US" sz="1200"/>
              <a:pPr/>
              <a:t>69</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681C57C-E4F6-954E-B0EF-0B7186029AA4}" type="slidenum">
              <a:rPr lang="en-US" sz="1200"/>
              <a:pPr/>
              <a:t>70</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7A3F3D7-BCBF-614A-9DE4-D1FE3A249859}" type="slidenum">
              <a:rPr lang="en-US" sz="1200"/>
              <a:pPr/>
              <a:t>71</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0D4D80E-ADDB-B146-A598-76673E9925F6}" type="slidenum">
              <a:rPr lang="en-US" sz="1200"/>
              <a:pPr/>
              <a:t>8</a:t>
            </a:fld>
            <a:endParaRPr 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E3BEAA7-A343-3C44-ADFE-3A5591F94594}" type="slidenum">
              <a:rPr lang="en-US" sz="1200"/>
              <a:pPr/>
              <a:t>72</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A898420-91A2-EA4B-B9A0-172D228E8812}" type="slidenum">
              <a:rPr lang="en-US" sz="1200"/>
              <a:pPr/>
              <a:t>73</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F32284B-6522-6743-A131-BE905888339B}" type="slidenum">
              <a:rPr lang="en-US" sz="1200"/>
              <a:pPr/>
              <a:t>74</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B93379F-8C13-D342-9D8A-29CAEA5AF728}" type="slidenum">
              <a:rPr lang="en-US" sz="1200"/>
              <a:pPr/>
              <a:t>9</a:t>
            </a:fld>
            <a:endParaRPr 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10DBBEF-DECF-434E-AEB9-12AA489CAC79}" type="slidenum">
              <a:rPr lang="en-US" sz="1200"/>
              <a:pPr/>
              <a:t>11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79F753E-F233-B444-914E-7665DF70DE49}" type="slidenum">
              <a:rPr lang="en-US" sz="1200"/>
              <a:pPr/>
              <a:t>17</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BF372AC-E365-734D-8645-088D1FB27994}" type="slidenum">
              <a:rPr lang="en-US"/>
              <a:pPr>
                <a:defRPr/>
              </a:pPr>
              <a:t>‹#›</a:t>
            </a:fld>
            <a:endParaRPr lang="en-US"/>
          </a:p>
        </p:txBody>
      </p:sp>
    </p:spTree>
    <p:extLst>
      <p:ext uri="{BB962C8B-B14F-4D97-AF65-F5344CB8AC3E}">
        <p14:creationId xmlns:p14="http://schemas.microsoft.com/office/powerpoint/2010/main" val="334389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3980E14-839D-5946-806C-BB19C4A40008}" type="slidenum">
              <a:rPr lang="en-US"/>
              <a:pPr>
                <a:defRPr/>
              </a:pPr>
              <a:t>‹#›</a:t>
            </a:fld>
            <a:endParaRPr lang="en-US"/>
          </a:p>
        </p:txBody>
      </p:sp>
    </p:spTree>
    <p:extLst>
      <p:ext uri="{BB962C8B-B14F-4D97-AF65-F5344CB8AC3E}">
        <p14:creationId xmlns:p14="http://schemas.microsoft.com/office/powerpoint/2010/main" val="116149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A35E10-E9C9-534D-B5DF-10D586F400C1}" type="slidenum">
              <a:rPr lang="en-US"/>
              <a:pPr>
                <a:defRPr/>
              </a:pPr>
              <a:t>‹#›</a:t>
            </a:fld>
            <a:endParaRPr lang="en-US"/>
          </a:p>
        </p:txBody>
      </p:sp>
    </p:spTree>
    <p:extLst>
      <p:ext uri="{BB962C8B-B14F-4D97-AF65-F5344CB8AC3E}">
        <p14:creationId xmlns:p14="http://schemas.microsoft.com/office/powerpoint/2010/main" val="7229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77AE00-529F-E240-A4D1-93867398AC16}" type="slidenum">
              <a:rPr lang="en-US"/>
              <a:pPr>
                <a:defRPr/>
              </a:pPr>
              <a:t>‹#›</a:t>
            </a:fld>
            <a:endParaRPr lang="en-US"/>
          </a:p>
        </p:txBody>
      </p:sp>
    </p:spTree>
    <p:extLst>
      <p:ext uri="{BB962C8B-B14F-4D97-AF65-F5344CB8AC3E}">
        <p14:creationId xmlns:p14="http://schemas.microsoft.com/office/powerpoint/2010/main" val="33535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0DF1736-0741-A642-BD92-7802D11FE8C3}" type="slidenum">
              <a:rPr lang="en-US"/>
              <a:pPr>
                <a:defRPr/>
              </a:pPr>
              <a:t>‹#›</a:t>
            </a:fld>
            <a:endParaRPr lang="en-US"/>
          </a:p>
        </p:txBody>
      </p:sp>
    </p:spTree>
    <p:extLst>
      <p:ext uri="{BB962C8B-B14F-4D97-AF65-F5344CB8AC3E}">
        <p14:creationId xmlns:p14="http://schemas.microsoft.com/office/powerpoint/2010/main" val="18497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05B73C1-E818-DD4B-9ED8-857A317E8815}" type="slidenum">
              <a:rPr lang="en-US"/>
              <a:pPr>
                <a:defRPr/>
              </a:pPr>
              <a:t>‹#›</a:t>
            </a:fld>
            <a:endParaRPr lang="en-US"/>
          </a:p>
        </p:txBody>
      </p:sp>
    </p:spTree>
    <p:extLst>
      <p:ext uri="{BB962C8B-B14F-4D97-AF65-F5344CB8AC3E}">
        <p14:creationId xmlns:p14="http://schemas.microsoft.com/office/powerpoint/2010/main" val="28773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E817C58-7038-4C4C-BD14-E95CC1999B71}" type="slidenum">
              <a:rPr lang="en-US"/>
              <a:pPr>
                <a:defRPr/>
              </a:pPr>
              <a:t>‹#›</a:t>
            </a:fld>
            <a:endParaRPr lang="en-US"/>
          </a:p>
        </p:txBody>
      </p:sp>
    </p:spTree>
    <p:extLst>
      <p:ext uri="{BB962C8B-B14F-4D97-AF65-F5344CB8AC3E}">
        <p14:creationId xmlns:p14="http://schemas.microsoft.com/office/powerpoint/2010/main" val="38105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1CC48D8-3587-8C4E-9237-FE6A70133FF2}" type="slidenum">
              <a:rPr lang="en-US"/>
              <a:pPr>
                <a:defRPr/>
              </a:pPr>
              <a:t>‹#›</a:t>
            </a:fld>
            <a:endParaRPr lang="en-US"/>
          </a:p>
        </p:txBody>
      </p:sp>
    </p:spTree>
    <p:extLst>
      <p:ext uri="{BB962C8B-B14F-4D97-AF65-F5344CB8AC3E}">
        <p14:creationId xmlns:p14="http://schemas.microsoft.com/office/powerpoint/2010/main" val="32230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A20E78-D998-5A49-AE23-19694CF7240C}" type="slidenum">
              <a:rPr lang="en-US"/>
              <a:pPr>
                <a:defRPr/>
              </a:pPr>
              <a:t>‹#›</a:t>
            </a:fld>
            <a:endParaRPr lang="en-US"/>
          </a:p>
        </p:txBody>
      </p:sp>
    </p:spTree>
    <p:extLst>
      <p:ext uri="{BB962C8B-B14F-4D97-AF65-F5344CB8AC3E}">
        <p14:creationId xmlns:p14="http://schemas.microsoft.com/office/powerpoint/2010/main" val="13309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0045276-2B98-2C4A-9995-5902EB40C056}" type="slidenum">
              <a:rPr lang="en-US"/>
              <a:pPr>
                <a:defRPr/>
              </a:pPr>
              <a:t>‹#›</a:t>
            </a:fld>
            <a:endParaRPr lang="en-US"/>
          </a:p>
        </p:txBody>
      </p:sp>
    </p:spTree>
    <p:extLst>
      <p:ext uri="{BB962C8B-B14F-4D97-AF65-F5344CB8AC3E}">
        <p14:creationId xmlns:p14="http://schemas.microsoft.com/office/powerpoint/2010/main" val="70087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17AD9C-A1F9-A34F-BBF0-13E50215B695}" type="slidenum">
              <a:rPr lang="en-US"/>
              <a:pPr>
                <a:defRPr/>
              </a:pPr>
              <a:t>‹#›</a:t>
            </a:fld>
            <a:endParaRPr lang="en-US"/>
          </a:p>
        </p:txBody>
      </p:sp>
    </p:spTree>
    <p:extLst>
      <p:ext uri="{BB962C8B-B14F-4D97-AF65-F5344CB8AC3E}">
        <p14:creationId xmlns:p14="http://schemas.microsoft.com/office/powerpoint/2010/main" val="31726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63E2976-5970-E946-9411-4317EB44D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2pPr>
      <a:lvl3pPr marL="914400" indent="-233363" algn="l" rtl="0" eaLnBrk="0" fontAlgn="base" hangingPunct="0">
        <a:spcBef>
          <a:spcPct val="20000"/>
        </a:spcBef>
        <a:spcAft>
          <a:spcPct val="0"/>
        </a:spcAft>
        <a:buChar char="•"/>
        <a:defRPr>
          <a:solidFill>
            <a:schemeClr val="tx1"/>
          </a:solidFill>
          <a:latin typeface="+mn-lt"/>
          <a:ea typeface="ＭＳ Ｐゴシック" pitchFamily="-65" charset="-128"/>
        </a:defRPr>
      </a:lvl3pPr>
      <a:lvl4pPr marL="1254125" indent="-225425" algn="l" rtl="0" eaLnBrk="0" fontAlgn="base" hangingPunct="0">
        <a:spcBef>
          <a:spcPct val="20000"/>
        </a:spcBef>
        <a:spcAft>
          <a:spcPct val="0"/>
        </a:spcAft>
        <a:buChar char="–"/>
        <a:defRPr sz="1600">
          <a:solidFill>
            <a:schemeClr val="tx1"/>
          </a:solidFill>
          <a:latin typeface="+mn-lt"/>
          <a:ea typeface="ＭＳ Ｐゴシック" pitchFamily="-65" charset="-128"/>
        </a:defRPr>
      </a:lvl4pPr>
      <a:lvl5pPr marL="16017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s.ualberta.ca/~mburo/log.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deepmind.com/blog/alphago-zero-learning-scrat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i.facebook.com/blog/rebel-a-general-game-playing-ai-bot-that-excels-at-poker-and-more/" TargetMode="External"/><Relationship Id="rId2" Type="http://schemas.openxmlformats.org/officeDocument/2006/relationships/hyperlink" Target="https://deepmind.com/research/case-studies/alphago-the-story-so-far" TargetMode="External"/><Relationship Id="rId1" Type="http://schemas.openxmlformats.org/officeDocument/2006/relationships/slideLayout" Target="../slideLayouts/slideLayout2.xml"/><Relationship Id="rId4" Type="http://schemas.openxmlformats.org/officeDocument/2006/relationships/hyperlink" Target="https://en.wikipedia.org/wiki/Texas_hold_%27e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Zero-sum_ga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eep_Blue_(chess_compu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ly_(game_theory)" TargetMode="External"/><Relationship Id="rId2" Type="http://schemas.openxmlformats.org/officeDocument/2006/relationships/hyperlink" Target="http://en.wikipedia.org/wiki/Game_tre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Minima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John_von_Neuman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Alpha%E2%80%93beta_prun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Alpha%E2%80%93beta_prun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Deep_Blue_(chess_computer)" TargetMode="External"/><Relationship Id="rId3" Type="http://schemas.openxmlformats.org/officeDocument/2006/relationships/hyperlink" Target="http://www.csee.umbc.edu/courses/graduate/671/fall12/resources/ProgrammingaComputerforPlayingChess.pdf" TargetMode="External"/><Relationship Id="rId7" Type="http://schemas.openxmlformats.org/officeDocument/2006/relationships/hyperlink" Target="http://en.wikipedia.org/wiki/Mac_Hack" TargetMode="External"/><Relationship Id="rId2" Type="http://schemas.openxmlformats.org/officeDocument/2006/relationships/hyperlink" Target="https://en.wikipedia.org/wiki/Cybernetics:_Or_Control_and_Communication_in_the_Animal_and_the_Machine" TargetMode="External"/><Relationship Id="rId1" Type="http://schemas.openxmlformats.org/officeDocument/2006/relationships/slideLayout" Target="../slideLayouts/slideLayout2.xml"/><Relationship Id="rId6" Type="http://schemas.openxmlformats.org/officeDocument/2006/relationships/hyperlink" Target="https://en.wikipedia.org/wiki/Kotok-McCarthy" TargetMode="External"/><Relationship Id="rId5" Type="http://schemas.openxmlformats.org/officeDocument/2006/relationships/hyperlink" Target="https://www.youtube.com/watch?v=iT_Un3xo1qE" TargetMode="External"/><Relationship Id="rId4" Type="http://schemas.openxmlformats.org/officeDocument/2006/relationships/hyperlink" Target="https://en.wikipedia.org/wiki/Turochamp" TargetMode="Externa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ibratus" TargetMode="External"/><Relationship Id="rId3" Type="http://schemas.openxmlformats.org/officeDocument/2006/relationships/hyperlink" Target="http://www.bkgm.com/articles/Berliner/BackgammonProgramBeatsWorldChamp/" TargetMode="External"/><Relationship Id="rId7" Type="http://schemas.openxmlformats.org/officeDocument/2006/relationships/hyperlink" Target="https://en.wikipedia.org/wiki/AlphaG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s.nyu.edu/courses/spring13/CSCI-UA.0472-001/Checkers/checkers.solved.science.pdf" TargetMode="External"/><Relationship Id="rId5" Type="http://schemas.openxmlformats.org/officeDocument/2006/relationships/hyperlink" Target="https://en.wikipedia.org/wiki/Deep_Blue_(chess_computer)" TargetMode="External"/><Relationship Id="rId4" Type="http://schemas.openxmlformats.org/officeDocument/2006/relationships/hyperlink" Target="https://en.wikipedia.org/wiki/Chinook_(draughts_player)" TargetMode="External"/><Relationship Id="rId9" Type="http://schemas.openxmlformats.org/officeDocument/2006/relationships/hyperlink" Target="https://en.wikipedia.org/wiki/Computer_bridg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phagomovie.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ebdocs.cs.ualberta.ca/~chinook/play/"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csee.umbc.edu/671/current/resources/2007checkers-is-solved.pdf" TargetMode="External"/><Relationship Id="rId4" Type="http://schemas.openxmlformats.org/officeDocument/2006/relationships/hyperlink" Target="http://www.amazon.com/One-Jump-Ahead-Challenging-Supremacy/dp/0387949305"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Deep_Blue_(chess_compute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ozark.hendrix.edu/~ferrer/courses/335/f11/lectures/effective-branching.html"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Transposition_table"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981200"/>
            <a:ext cx="7772400" cy="2667000"/>
          </a:xfrm>
        </p:spPr>
        <p:txBody>
          <a:bodyPr/>
          <a:lstStyle/>
          <a:p>
            <a:pPr>
              <a:defRPr/>
            </a:pPr>
            <a: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Adversarial Search</a:t>
            </a:r>
            <a:b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br>
            <a: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(aka Games)</a:t>
            </a:r>
          </a:p>
        </p:txBody>
      </p:sp>
      <p:sp>
        <p:nvSpPr>
          <p:cNvPr id="15362" name="Rectangle 3"/>
          <p:cNvSpPr>
            <a:spLocks noGrp="1" noChangeArrowheads="1"/>
          </p:cNvSpPr>
          <p:nvPr>
            <p:ph type="subTitle" idx="1"/>
          </p:nvPr>
        </p:nvSpPr>
        <p:spPr>
          <a:xfrm>
            <a:off x="1371600" y="4724400"/>
            <a:ext cx="6400800" cy="1752600"/>
          </a:xfrm>
        </p:spPr>
        <p:txBody>
          <a:bodyPr/>
          <a:lstStyle/>
          <a:p>
            <a:r>
              <a:rPr lang="en-US" sz="4400" dirty="0">
                <a:latin typeface="Calibri" panose="020F0502020204030204" pitchFamily="34" charset="0"/>
                <a:ea typeface="ＭＳ Ｐゴシック" charset="0"/>
                <a:cs typeface="Calibri" panose="020F0502020204030204" pitchFamily="34" charset="0"/>
              </a:rPr>
              <a:t>Chapter 5</a:t>
            </a:r>
            <a:endParaRPr lang="en-US" dirty="0">
              <a:latin typeface="Calibri" panose="020F0502020204030204" pitchFamily="34" charset="0"/>
              <a:ea typeface="ＭＳ Ｐゴシック" charset="0"/>
              <a:cs typeface="Calibri" panose="020F0502020204030204" pitchFamily="34" charset="0"/>
            </a:endParaRPr>
          </a:p>
        </p:txBody>
      </p:sp>
      <p:sp>
        <p:nvSpPr>
          <p:cNvPr id="15363" name="Text Box 4"/>
          <p:cNvSpPr txBox="1">
            <a:spLocks noChangeArrowheads="1"/>
          </p:cNvSpPr>
          <p:nvPr/>
        </p:nvSpPr>
        <p:spPr bwMode="auto">
          <a:xfrm>
            <a:off x="533400" y="6324600"/>
            <a:ext cx="8534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1800" dirty="0">
                <a:latin typeface="Calibri" panose="020F0502020204030204" pitchFamily="34" charset="0"/>
                <a:cs typeface="Calibri" panose="020F0502020204030204" pitchFamily="34" charset="0"/>
              </a:rPr>
              <a:t>Some material adopted from notes by Charles R. Dyer, U of Wisconsin-Madison</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474787"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1" descr="Screen Shot 2012-10-01 at 3.50.3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408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TextBox 2"/>
          <p:cNvSpPr txBox="1">
            <a:spLocks noChangeArrowheads="1"/>
          </p:cNvSpPr>
          <p:nvPr/>
        </p:nvSpPr>
        <p:spPr bwMode="auto">
          <a:xfrm>
            <a:off x="6086475" y="31750"/>
            <a:ext cx="3048000" cy="132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8000" dirty="0">
                <a:solidFill>
                  <a:schemeClr val="bg1"/>
                </a:solidFill>
              </a:rPr>
              <a:t>1997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228600"/>
            <a:ext cx="7772400" cy="1143000"/>
          </a:xfrm>
        </p:spPr>
        <p:txBody>
          <a:bodyPr/>
          <a:lstStyle/>
          <a:p>
            <a:r>
              <a:rPr lang="en-US" sz="3600" dirty="0">
                <a:solidFill>
                  <a:schemeClr val="tx1"/>
                </a:solidFill>
                <a:latin typeface="Times New Roman" charset="0"/>
                <a:ea typeface="ＭＳ Ｐゴシック" charset="0"/>
                <a:cs typeface="ＭＳ Ｐゴシック" charset="0"/>
              </a:rPr>
              <a:t>Othello: Murakami vs. </a:t>
            </a:r>
            <a:r>
              <a:rPr lang="en-US" sz="3600" dirty="0" err="1">
                <a:solidFill>
                  <a:schemeClr val="tx1"/>
                </a:solidFill>
                <a:latin typeface="Times New Roman" charset="0"/>
                <a:ea typeface="ＭＳ Ｐゴシック" charset="0"/>
                <a:cs typeface="ＭＳ Ｐゴシック" charset="0"/>
              </a:rPr>
              <a:t>Logistello</a:t>
            </a:r>
            <a:endParaRPr lang="en-US" sz="3600" dirty="0">
              <a:solidFill>
                <a:schemeClr val="tx1"/>
              </a:solidFill>
              <a:latin typeface="Times New Roman" charset="0"/>
              <a:ea typeface="ＭＳ Ｐゴシック" charset="0"/>
              <a:cs typeface="ＭＳ Ｐゴシック" charset="0"/>
            </a:endParaRPr>
          </a:p>
        </p:txBody>
      </p:sp>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733800" cy="239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a:off x="152400" y="3962400"/>
            <a:ext cx="4648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t>Takeshi Murakami</a:t>
            </a:r>
          </a:p>
          <a:p>
            <a:r>
              <a:rPr lang="en-US" sz="2400"/>
              <a:t>World Othello Champion</a:t>
            </a:r>
          </a:p>
        </p:txBody>
      </p:sp>
      <p:pic>
        <p:nvPicPr>
          <p:cNvPr id="317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2209800" cy="219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609600" y="5105400"/>
            <a:ext cx="7924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buFont typeface="Arial" charset="0"/>
              <a:buChar char="•"/>
            </a:pPr>
            <a:r>
              <a:rPr lang="en-US" sz="2400">
                <a:cs typeface="Arial" charset="0"/>
              </a:rPr>
              <a:t>1997: The </a:t>
            </a:r>
            <a:r>
              <a:rPr lang="en-US" sz="2400">
                <a:cs typeface="Arial" charset="0"/>
                <a:hlinkClick r:id="rId5"/>
              </a:rPr>
              <a:t>Logistello</a:t>
            </a:r>
            <a:r>
              <a:rPr lang="en-US" sz="2400">
                <a:cs typeface="Arial" charset="0"/>
              </a:rPr>
              <a:t> software crushed Murakami, 6 to 0</a:t>
            </a:r>
          </a:p>
          <a:p>
            <a:pPr eaLnBrk="1" hangingPunct="1">
              <a:buFont typeface="Arial" charset="0"/>
              <a:buChar char="•"/>
            </a:pPr>
            <a:r>
              <a:rPr lang="en-US" sz="2400">
                <a:cs typeface="Arial" charset="0"/>
              </a:rPr>
              <a:t>Humans can not win against it</a:t>
            </a:r>
          </a:p>
          <a:p>
            <a:pPr eaLnBrk="1" hangingPunct="1">
              <a:buFont typeface="Arial" charset="0"/>
              <a:buChar char="•"/>
            </a:pPr>
            <a:r>
              <a:rPr lang="en-US" sz="2400">
                <a:cs typeface="Arial" charset="0"/>
              </a:rPr>
              <a:t>Othello, with 10</a:t>
            </a:r>
            <a:r>
              <a:rPr lang="en-US" sz="2400" baseline="30000">
                <a:cs typeface="Arial" charset="0"/>
              </a:rPr>
              <a:t>28 </a:t>
            </a:r>
            <a:r>
              <a:rPr lang="en-US" sz="2400">
                <a:cs typeface="Arial" charset="0"/>
              </a:rPr>
              <a:t>states, is still not solved</a:t>
            </a:r>
          </a:p>
        </p:txBody>
      </p:sp>
      <p:sp>
        <p:nvSpPr>
          <p:cNvPr id="31750" name="Text Box 7"/>
          <p:cNvSpPr txBox="1">
            <a:spLocks noChangeArrowheads="1"/>
          </p:cNvSpPr>
          <p:nvPr/>
        </p:nvSpPr>
        <p:spPr bwMode="auto">
          <a:xfrm>
            <a:off x="5851525" y="3671888"/>
            <a:ext cx="153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hlinkClick r:id="rId5"/>
              </a:rPr>
              <a:t>open sourced</a:t>
            </a:r>
            <a:endParaRPr lang="en-US"/>
          </a:p>
        </p:txBody>
      </p:sp>
      <p:sp>
        <p:nvSpPr>
          <p:cNvPr id="8" name="TextBox 2"/>
          <p:cNvSpPr txBox="1">
            <a:spLocks noChangeArrowheads="1"/>
          </p:cNvSpPr>
          <p:nvPr/>
        </p:nvSpPr>
        <p:spPr bwMode="auto">
          <a:xfrm>
            <a:off x="6128166" y="5556988"/>
            <a:ext cx="3048000" cy="132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8000">
                <a:solidFill>
                  <a:srgbClr val="FF0000"/>
                </a:solidFill>
              </a:rPr>
              <a:t>1997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467600" y="609600"/>
            <a:ext cx="1600200" cy="1143000"/>
          </a:xfrm>
        </p:spPr>
        <p:txBody>
          <a:bodyPr/>
          <a:lstStyle/>
          <a:p>
            <a:r>
              <a:rPr lang="en-US">
                <a:solidFill>
                  <a:schemeClr val="bg1"/>
                </a:solidFill>
              </a:rPr>
              <a:t>2016</a:t>
            </a:r>
          </a:p>
        </p:txBody>
      </p:sp>
    </p:spTree>
    <p:extLst>
      <p:ext uri="{BB962C8B-B14F-4D97-AF65-F5344CB8AC3E}">
        <p14:creationId xmlns:p14="http://schemas.microsoft.com/office/powerpoint/2010/main" val="52526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Shot 2017-02-26 at 11.19.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0"/>
            <a:ext cx="7879606" cy="6858000"/>
          </a:xfrm>
          <a:prstGeom prst="rect">
            <a:avLst/>
          </a:prstGeom>
        </p:spPr>
      </p:pic>
      <p:sp>
        <p:nvSpPr>
          <p:cNvPr id="2" name="Title 1"/>
          <p:cNvSpPr>
            <a:spLocks noGrp="1"/>
          </p:cNvSpPr>
          <p:nvPr>
            <p:ph type="title"/>
          </p:nvPr>
        </p:nvSpPr>
        <p:spPr>
          <a:xfrm>
            <a:off x="7239000" y="838200"/>
            <a:ext cx="1752600" cy="1143000"/>
          </a:xfrm>
        </p:spPr>
        <p:txBody>
          <a:bodyPr/>
          <a:lstStyle/>
          <a:p>
            <a:pPr algn="r"/>
            <a:r>
              <a:rPr lang="en-US">
                <a:solidFill>
                  <a:srgbClr val="FF0000"/>
                </a:solidFill>
              </a:rPr>
              <a:t>2017</a:t>
            </a:r>
          </a:p>
        </p:txBody>
      </p:sp>
    </p:spTree>
    <p:extLst>
      <p:ext uri="{BB962C8B-B14F-4D97-AF65-F5344CB8AC3E}">
        <p14:creationId xmlns:p14="http://schemas.microsoft.com/office/powerpoint/2010/main" val="214061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3FAD-2BC1-7444-A404-3EF83D972DB4}"/>
              </a:ext>
            </a:extLst>
          </p:cNvPr>
          <p:cNvSpPr>
            <a:spLocks noGrp="1"/>
          </p:cNvSpPr>
          <p:nvPr>
            <p:ph type="title"/>
          </p:nvPr>
        </p:nvSpPr>
        <p:spPr>
          <a:xfrm>
            <a:off x="685800" y="381000"/>
            <a:ext cx="7772400" cy="1143000"/>
          </a:xfrm>
        </p:spPr>
        <p:txBody>
          <a:bodyPr/>
          <a:lstStyle/>
          <a:p>
            <a:r>
              <a:rPr lang="en-US"/>
              <a:t>AlphaGo Zero learns on its Own</a:t>
            </a:r>
          </a:p>
        </p:txBody>
      </p:sp>
      <p:sp>
        <p:nvSpPr>
          <p:cNvPr id="3" name="Content Placeholder 2">
            <a:extLst>
              <a:ext uri="{FF2B5EF4-FFF2-40B4-BE49-F238E27FC236}">
                <a16:creationId xmlns:a16="http://schemas.microsoft.com/office/drawing/2014/main" id="{1196D471-82D7-A24D-8688-8E8CB1D94FD9}"/>
              </a:ext>
            </a:extLst>
          </p:cNvPr>
          <p:cNvSpPr>
            <a:spLocks noGrp="1"/>
          </p:cNvSpPr>
          <p:nvPr>
            <p:ph idx="1"/>
          </p:nvPr>
        </p:nvSpPr>
        <p:spPr>
          <a:xfrm>
            <a:off x="841916" y="1680519"/>
            <a:ext cx="7387683" cy="914400"/>
          </a:xfrm>
        </p:spPr>
        <p:txBody>
          <a:bodyPr/>
          <a:lstStyle/>
          <a:p>
            <a:pPr marL="0" indent="0">
              <a:buNone/>
            </a:pPr>
            <a:r>
              <a:rPr lang="en-US">
                <a:hlinkClick r:id="rId2"/>
              </a:rPr>
              <a:t>AlphaGo Zero</a:t>
            </a:r>
            <a:r>
              <a:rPr lang="en-US"/>
              <a:t> was not trained on human games, but used reinforcement learning while playing against itself</a:t>
            </a:r>
          </a:p>
        </p:txBody>
      </p:sp>
      <p:pic>
        <p:nvPicPr>
          <p:cNvPr id="5" name="Picture 4">
            <a:extLst>
              <a:ext uri="{FF2B5EF4-FFF2-40B4-BE49-F238E27FC236}">
                <a16:creationId xmlns:a16="http://schemas.microsoft.com/office/drawing/2014/main" id="{1E7F2A70-3EC6-CC42-BAD6-99EA7F56AA3F}"/>
              </a:ext>
            </a:extLst>
          </p:cNvPr>
          <p:cNvPicPr>
            <a:picLocks noChangeAspect="1"/>
          </p:cNvPicPr>
          <p:nvPr/>
        </p:nvPicPr>
        <p:blipFill>
          <a:blip r:embed="rId3"/>
          <a:stretch>
            <a:fillRect/>
          </a:stretch>
        </p:blipFill>
        <p:spPr>
          <a:xfrm>
            <a:off x="841917" y="2590800"/>
            <a:ext cx="7387683" cy="40386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362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924800" cy="3048000"/>
          </a:xfrm>
        </p:spPr>
        <p:txBody>
          <a:bodyPr/>
          <a:lstStyle/>
          <a:p>
            <a:r>
              <a:rPr lang="en-US" sz="6600"/>
              <a:t>How can</a:t>
            </a:r>
            <a:br>
              <a:rPr lang="en-US" sz="6600"/>
            </a:br>
            <a:r>
              <a:rPr lang="en-US" sz="6600"/>
              <a:t>we do it?</a:t>
            </a:r>
          </a:p>
        </p:txBody>
      </p:sp>
    </p:spTree>
    <p:extLst>
      <p:ext uri="{BB962C8B-B14F-4D97-AF65-F5344CB8AC3E}">
        <p14:creationId xmlns:p14="http://schemas.microsoft.com/office/powerpoint/2010/main" val="427121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646F-B60C-3A42-A350-9B003FAFD54A}"/>
              </a:ext>
            </a:extLst>
          </p:cNvPr>
          <p:cNvSpPr>
            <a:spLocks noGrp="1"/>
          </p:cNvSpPr>
          <p:nvPr>
            <p:ph type="title"/>
          </p:nvPr>
        </p:nvSpPr>
        <p:spPr>
          <a:xfrm>
            <a:off x="228600" y="609600"/>
            <a:ext cx="8763000" cy="1143000"/>
          </a:xfrm>
        </p:spPr>
        <p:txBody>
          <a:bodyPr/>
          <a:lstStyle/>
          <a:p>
            <a:r>
              <a:rPr lang="en-US" sz="3600" dirty="0"/>
              <a:t>Classical vs. Machine Learning approaches</a:t>
            </a:r>
          </a:p>
        </p:txBody>
      </p:sp>
      <p:sp>
        <p:nvSpPr>
          <p:cNvPr id="3" name="Content Placeholder 2">
            <a:extLst>
              <a:ext uri="{FF2B5EF4-FFF2-40B4-BE49-F238E27FC236}">
                <a16:creationId xmlns:a16="http://schemas.microsoft.com/office/drawing/2014/main" id="{2393C472-C66F-5B45-9F79-F5E493A0D721}"/>
              </a:ext>
            </a:extLst>
          </p:cNvPr>
          <p:cNvSpPr>
            <a:spLocks noGrp="1"/>
          </p:cNvSpPr>
          <p:nvPr>
            <p:ph idx="1"/>
          </p:nvPr>
        </p:nvSpPr>
        <p:spPr>
          <a:xfrm>
            <a:off x="1295400" y="1981200"/>
            <a:ext cx="6629400" cy="4648200"/>
          </a:xfrm>
        </p:spPr>
        <p:txBody>
          <a:bodyPr/>
          <a:lstStyle/>
          <a:p>
            <a:r>
              <a:rPr lang="en-US" sz="3200" dirty="0"/>
              <a:t>We’ll look first at the classical approach used from the 1940s to 2010</a:t>
            </a:r>
          </a:p>
          <a:p>
            <a:r>
              <a:rPr lang="en-US" sz="3200" dirty="0"/>
              <a:t>Then at newer statistical approaches, of which </a:t>
            </a:r>
            <a:r>
              <a:rPr lang="en-US" sz="3200" dirty="0">
                <a:hlinkClick r:id="rId2"/>
              </a:rPr>
              <a:t>AlphaGo</a:t>
            </a:r>
            <a:r>
              <a:rPr lang="en-US" sz="3200" dirty="0"/>
              <a:t> is an example</a:t>
            </a:r>
          </a:p>
          <a:p>
            <a:r>
              <a:rPr lang="en-US" sz="3200" dirty="0"/>
              <a:t>And reinforcement learning, used by </a:t>
            </a:r>
            <a:r>
              <a:rPr lang="en-US" sz="3200" dirty="0">
                <a:hlinkClick r:id="rId3"/>
              </a:rPr>
              <a:t>Facebook’s ReBel</a:t>
            </a:r>
            <a:r>
              <a:rPr lang="en-US" sz="3200" dirty="0"/>
              <a:t> for </a:t>
            </a:r>
            <a:r>
              <a:rPr lang="en-US" sz="3200" dirty="0">
                <a:hlinkClick r:id="rId4"/>
              </a:rPr>
              <a:t>Texas </a:t>
            </a:r>
            <a:r>
              <a:rPr lang="en-US" sz="3200" dirty="0" err="1">
                <a:hlinkClick r:id="rId4"/>
              </a:rPr>
              <a:t>Hold’em</a:t>
            </a:r>
            <a:endParaRPr lang="en-US" sz="3200" dirty="0"/>
          </a:p>
          <a:p>
            <a:r>
              <a:rPr lang="en-US" sz="3200" dirty="0"/>
              <a:t>These all share some techniques</a:t>
            </a:r>
          </a:p>
        </p:txBody>
      </p:sp>
    </p:spTree>
    <p:extLst>
      <p:ext uri="{BB962C8B-B14F-4D97-AF65-F5344CB8AC3E}">
        <p14:creationId xmlns:p14="http://schemas.microsoft.com/office/powerpoint/2010/main" val="331039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Typical simple case for a game</a:t>
            </a:r>
          </a:p>
        </p:txBody>
      </p:sp>
      <p:sp>
        <p:nvSpPr>
          <p:cNvPr id="37890" name="Rectangle 3"/>
          <p:cNvSpPr>
            <a:spLocks noGrp="1" noChangeArrowheads="1"/>
          </p:cNvSpPr>
          <p:nvPr>
            <p:ph type="body" idx="1"/>
          </p:nvPr>
        </p:nvSpPr>
        <p:spPr>
          <a:xfrm>
            <a:off x="533400" y="1219200"/>
            <a:ext cx="8077200" cy="5181600"/>
          </a:xfrm>
        </p:spPr>
        <p:txBody>
          <a:bodyPr/>
          <a:lstStyle/>
          <a:p>
            <a:r>
              <a:rPr lang="en-US" sz="2800" b="1" dirty="0">
                <a:solidFill>
                  <a:srgbClr val="000000"/>
                </a:solidFill>
                <a:latin typeface="Times New Roman" charset="0"/>
                <a:ea typeface="ＭＳ Ｐゴシック" charset="0"/>
                <a:cs typeface="ＭＳ Ｐゴシック" charset="0"/>
              </a:rPr>
              <a:t>2-person </a:t>
            </a:r>
            <a:r>
              <a:rPr lang="en-US" sz="2800" dirty="0">
                <a:latin typeface="Times New Roman" charset="0"/>
                <a:ea typeface="ＭＳ Ｐゴシック" charset="0"/>
                <a:cs typeface="ＭＳ Ｐゴシック" charset="0"/>
              </a:rPr>
              <a:t>game</a:t>
            </a:r>
            <a:endParaRPr lang="en-US" sz="2800" dirty="0">
              <a:solidFill>
                <a:srgbClr val="000000"/>
              </a:solidFill>
              <a:latin typeface="Times New Roman" charset="0"/>
              <a:ea typeface="ＭＳ Ｐゴシック" charset="0"/>
              <a:cs typeface="ＭＳ Ｐゴシック" charset="0"/>
            </a:endParaRPr>
          </a:p>
          <a:p>
            <a:r>
              <a:rPr lang="en-US" sz="2800" dirty="0">
                <a:solidFill>
                  <a:srgbClr val="000000"/>
                </a:solidFill>
                <a:latin typeface="Times New Roman" charset="0"/>
                <a:ea typeface="ＭＳ Ｐゴシック" charset="0"/>
                <a:cs typeface="ＭＳ Ｐゴシック" charset="0"/>
              </a:rPr>
              <a:t>Players </a:t>
            </a:r>
            <a:r>
              <a:rPr lang="en-US" sz="2800" b="1" dirty="0">
                <a:solidFill>
                  <a:srgbClr val="000000"/>
                </a:solidFill>
                <a:latin typeface="Times New Roman" charset="0"/>
                <a:ea typeface="ＭＳ Ｐゴシック" charset="0"/>
                <a:cs typeface="ＭＳ Ｐゴシック" charset="0"/>
              </a:rPr>
              <a:t>alternate moves </a:t>
            </a:r>
          </a:p>
          <a:p>
            <a:r>
              <a:rPr lang="en-US" sz="2800" b="1" dirty="0">
                <a:solidFill>
                  <a:srgbClr val="000000"/>
                </a:solidFill>
                <a:latin typeface="Times New Roman" charset="0"/>
                <a:ea typeface="ＭＳ Ｐゴシック" charset="0"/>
                <a:cs typeface="ＭＳ Ｐゴシック" charset="0"/>
              </a:rPr>
              <a:t>Zero-sum</a:t>
            </a:r>
            <a:r>
              <a:rPr lang="en-US" sz="2800" dirty="0">
                <a:solidFill>
                  <a:srgbClr val="000000"/>
                </a:solidFill>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rPr>
              <a:t>one player’s loss is the other’s gain</a:t>
            </a:r>
          </a:p>
          <a:p>
            <a:r>
              <a:rPr lang="en-US" sz="2800" b="1" dirty="0">
                <a:solidFill>
                  <a:srgbClr val="000000"/>
                </a:solidFill>
                <a:latin typeface="Times New Roman" charset="0"/>
                <a:ea typeface="ＭＳ Ｐゴシック" charset="0"/>
                <a:cs typeface="ＭＳ Ｐゴシック" charset="0"/>
              </a:rPr>
              <a:t>Perfect information</a:t>
            </a:r>
            <a:r>
              <a:rPr lang="en-US" sz="2800" dirty="0">
                <a:solidFill>
                  <a:srgbClr val="000000"/>
                </a:solidFill>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rPr>
              <a:t>both players have access to complete information about state of game.  No information hidden from either player.</a:t>
            </a:r>
          </a:p>
          <a:p>
            <a:r>
              <a:rPr lang="en-US" sz="2800" b="1" dirty="0">
                <a:latin typeface="Times New Roman" charset="0"/>
                <a:ea typeface="ＭＳ Ｐゴシック" charset="0"/>
                <a:cs typeface="ＭＳ Ｐゴシック" charset="0"/>
              </a:rPr>
              <a:t>No chance </a:t>
            </a:r>
            <a:r>
              <a:rPr lang="en-US" sz="2800" dirty="0">
                <a:latin typeface="Times New Roman" charset="0"/>
                <a:ea typeface="ＭＳ Ｐゴシック" charset="0"/>
                <a:cs typeface="ＭＳ Ｐゴシック" charset="0"/>
              </a:rPr>
              <a:t>(e.g., using dice, shuffled cards) involved </a:t>
            </a:r>
          </a:p>
          <a:p>
            <a:r>
              <a:rPr lang="en-US" sz="2800" dirty="0">
                <a:latin typeface="Times New Roman" charset="0"/>
                <a:ea typeface="ＭＳ Ｐゴシック" charset="0"/>
                <a:cs typeface="ＭＳ Ｐゴシック" charset="0"/>
              </a:rPr>
              <a:t>Examples: Tic-Tac-Toe, Checkers, Chess, Go, </a:t>
            </a:r>
            <a:r>
              <a:rPr lang="en-US" sz="2800" dirty="0" err="1">
                <a:latin typeface="Times New Roman" charset="0"/>
                <a:ea typeface="ＭＳ Ｐゴシック" charset="0"/>
                <a:cs typeface="ＭＳ Ｐゴシック" charset="0"/>
              </a:rPr>
              <a:t>Nim</a:t>
            </a:r>
            <a:r>
              <a:rPr lang="en-US" sz="2800" dirty="0">
                <a:latin typeface="Times New Roman" charset="0"/>
                <a:ea typeface="ＭＳ Ｐゴシック" charset="0"/>
                <a:cs typeface="ＭＳ Ｐゴシック" charset="0"/>
              </a:rPr>
              <a:t>,  Othello</a:t>
            </a:r>
          </a:p>
          <a:p>
            <a:r>
              <a:rPr lang="en-US" sz="2800" dirty="0">
                <a:latin typeface="Times New Roman" charset="0"/>
                <a:ea typeface="ＭＳ Ｐゴシック" charset="0"/>
                <a:cs typeface="ＭＳ Ｐゴシック" charset="0"/>
              </a:rPr>
              <a:t>But not: Bridge,  Solitaire, Backgammon, Poker, Rock-Paper-Scissors,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1143000"/>
          </a:xfrm>
        </p:spPr>
        <p:txBody>
          <a:bodyPr/>
          <a:lstStyle/>
          <a:p>
            <a:r>
              <a:rPr lang="en-US" sz="4400">
                <a:latin typeface="Times New Roman" charset="0"/>
                <a:ea typeface="ＭＳ Ｐゴシック" charset="0"/>
                <a:cs typeface="ＭＳ Ｐゴシック" charset="0"/>
              </a:rPr>
              <a:t>Can we use …</a:t>
            </a:r>
          </a:p>
        </p:txBody>
      </p:sp>
      <p:sp>
        <p:nvSpPr>
          <p:cNvPr id="39938" name="Rectangle 3"/>
          <p:cNvSpPr>
            <a:spLocks noGrp="1" noChangeArrowheads="1"/>
          </p:cNvSpPr>
          <p:nvPr>
            <p:ph type="body" idx="1"/>
          </p:nvPr>
        </p:nvSpPr>
        <p:spPr>
          <a:xfrm>
            <a:off x="1847850" y="1752600"/>
            <a:ext cx="5448300" cy="2590800"/>
          </a:xfrm>
        </p:spPr>
        <p:txBody>
          <a:bodyPr/>
          <a:lstStyle/>
          <a:p>
            <a:r>
              <a:rPr lang="en-US" sz="3200" dirty="0">
                <a:latin typeface="Times New Roman" charset="0"/>
                <a:ea typeface="ＭＳ Ｐゴシック" charset="0"/>
                <a:cs typeface="ＭＳ Ｐゴシック" charset="0"/>
              </a:rPr>
              <a:t>Uninformed search?</a:t>
            </a:r>
          </a:p>
          <a:p>
            <a:r>
              <a:rPr lang="en-US" sz="3200" dirty="0">
                <a:latin typeface="Times New Roman" charset="0"/>
                <a:ea typeface="ＭＳ Ｐゴシック" charset="0"/>
                <a:cs typeface="ＭＳ Ｐゴシック" charset="0"/>
              </a:rPr>
              <a:t>Heuristic search?</a:t>
            </a:r>
          </a:p>
          <a:p>
            <a:r>
              <a:rPr lang="en-US" sz="3200" dirty="0">
                <a:latin typeface="Times New Roman" charset="0"/>
                <a:ea typeface="ＭＳ Ｐゴシック" charset="0"/>
                <a:cs typeface="ＭＳ Ｐゴシック" charset="0"/>
              </a:rPr>
              <a:t>Local search?</a:t>
            </a:r>
          </a:p>
          <a:p>
            <a:r>
              <a:rPr lang="en-US" sz="3200" dirty="0">
                <a:latin typeface="Times New Roman" charset="0"/>
                <a:ea typeface="ＭＳ Ｐゴシック" charset="0"/>
                <a:cs typeface="ＭＳ Ｐゴシック" charset="0"/>
              </a:rPr>
              <a:t>Constraint based search?</a:t>
            </a:r>
          </a:p>
          <a:p>
            <a:endParaRPr lang="en-US" sz="3200" dirty="0">
              <a:latin typeface="Times New Roman" charset="0"/>
              <a:ea typeface="ＭＳ Ｐゴシック" charset="0"/>
              <a:cs typeface="ＭＳ Ｐゴシック" charset="0"/>
            </a:endParaRPr>
          </a:p>
          <a:p>
            <a:pPr marL="0" indent="0">
              <a:buNone/>
            </a:pPr>
            <a:r>
              <a:rPr lang="en-US" sz="3200" dirty="0">
                <a:latin typeface="Times New Roman" charset="0"/>
                <a:ea typeface="ＭＳ Ｐゴシック" charset="0"/>
                <a:cs typeface="ＭＳ Ｐゴシック" charset="0"/>
              </a:rPr>
              <a:t>None of these model the fact that we have an </a:t>
            </a:r>
            <a:r>
              <a:rPr lang="en-US" sz="3200" b="1" dirty="0">
                <a:latin typeface="Times New Roman" charset="0"/>
                <a:ea typeface="ＭＳ Ｐゴシック" charset="0"/>
                <a:cs typeface="ＭＳ Ｐゴシック" charset="0"/>
              </a:rPr>
              <a:t>adversary</a:t>
            </a:r>
            <a:r>
              <a:rPr lang="en-US" sz="3200" dirty="0">
                <a:latin typeface="Times New Roman" charset="0"/>
                <a:ea typeface="ＭＳ Ｐゴシック" charset="0"/>
                <a:cs typeface="ＭＳ Ｐゴシック" charset="0"/>
              </a:rPr>
              <a:t> …</a:t>
            </a:r>
            <a:endParaRPr lang="en-US" sz="2800" dirty="0">
              <a:latin typeface="Times New Roman"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FC2DDA99-27C1-6046-8569-378115CEC2F6}"/>
              </a:ext>
            </a:extLst>
          </p:cNvPr>
          <p:cNvPicPr>
            <a:picLocks noChangeAspect="1"/>
          </p:cNvPicPr>
          <p:nvPr/>
        </p:nvPicPr>
        <p:blipFill>
          <a:blip r:embed="rId3"/>
          <a:stretch>
            <a:fillRect/>
          </a:stretch>
        </p:blipFill>
        <p:spPr>
          <a:xfrm>
            <a:off x="6858000" y="228600"/>
            <a:ext cx="2102088" cy="180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228600"/>
            <a:ext cx="7772400" cy="1143000"/>
          </a:xfrm>
        </p:spPr>
        <p:txBody>
          <a:bodyPr/>
          <a:lstStyle/>
          <a:p>
            <a:r>
              <a:rPr lang="en-US" dirty="0">
                <a:latin typeface="Times New Roman" charset="0"/>
                <a:ea typeface="ＭＳ Ｐゴシック" charset="0"/>
                <a:cs typeface="ＭＳ Ｐゴシック" charset="0"/>
              </a:rPr>
              <a:t>How to play a game, v1</a:t>
            </a:r>
          </a:p>
        </p:txBody>
      </p:sp>
      <p:sp>
        <p:nvSpPr>
          <p:cNvPr id="41986" name="Rectangle 3"/>
          <p:cNvSpPr>
            <a:spLocks noGrp="1" noChangeArrowheads="1"/>
          </p:cNvSpPr>
          <p:nvPr>
            <p:ph type="body" idx="1"/>
          </p:nvPr>
        </p:nvSpPr>
        <p:spPr>
          <a:xfrm>
            <a:off x="571500" y="1295400"/>
            <a:ext cx="8001000" cy="5181600"/>
          </a:xfrm>
        </p:spPr>
        <p:txBody>
          <a:bodyPr/>
          <a:lstStyle/>
          <a:p>
            <a:r>
              <a:rPr lang="en-US" sz="3200" dirty="0">
                <a:latin typeface="Times New Roman" charset="0"/>
                <a:ea typeface="ＭＳ Ｐゴシック" charset="0"/>
                <a:cs typeface="ＭＳ Ｐゴシック" charset="0"/>
              </a:rPr>
              <a:t>A way to play such a game is to:</a:t>
            </a:r>
          </a:p>
          <a:p>
            <a:pPr lvl="1"/>
            <a:r>
              <a:rPr lang="en-US" sz="2800" dirty="0">
                <a:latin typeface="Times New Roman" charset="0"/>
                <a:ea typeface="ＭＳ Ｐゴシック" charset="0"/>
              </a:rPr>
              <a:t>Consider all the legal moves you can make</a:t>
            </a:r>
          </a:p>
          <a:p>
            <a:pPr lvl="1"/>
            <a:r>
              <a:rPr lang="en-US" sz="2800" dirty="0">
                <a:latin typeface="Times New Roman" charset="0"/>
                <a:ea typeface="ＭＳ Ｐゴシック" charset="0"/>
              </a:rPr>
              <a:t>Compute new position resulting from each move</a:t>
            </a:r>
          </a:p>
          <a:p>
            <a:pPr lvl="1"/>
            <a:r>
              <a:rPr lang="en-US" sz="2800" dirty="0">
                <a:latin typeface="Times New Roman" charset="0"/>
                <a:ea typeface="ＭＳ Ｐゴシック" charset="0"/>
              </a:rPr>
              <a:t>Evaluate each to determine which is best for you</a:t>
            </a:r>
          </a:p>
          <a:p>
            <a:pPr lvl="1"/>
            <a:r>
              <a:rPr lang="en-US" sz="2800" dirty="0">
                <a:latin typeface="Times New Roman" charset="0"/>
                <a:ea typeface="ＭＳ Ｐゴシック" charset="0"/>
              </a:rPr>
              <a:t>Make that move</a:t>
            </a:r>
          </a:p>
          <a:p>
            <a:pPr lvl="1"/>
            <a:r>
              <a:rPr lang="en-US" sz="2800" dirty="0">
                <a:latin typeface="Times New Roman" charset="0"/>
                <a:ea typeface="ＭＳ Ｐゴシック" charset="0"/>
              </a:rPr>
              <a:t>Wait for your opponent to move and repeat</a:t>
            </a:r>
          </a:p>
          <a:p>
            <a:r>
              <a:rPr lang="en-US" sz="3200" dirty="0">
                <a:latin typeface="Times New Roman" charset="0"/>
                <a:ea typeface="ＭＳ Ｐゴシック" charset="0"/>
                <a:cs typeface="ＭＳ Ｐゴシック" charset="0"/>
              </a:rPr>
              <a:t>Key problems are:</a:t>
            </a:r>
          </a:p>
          <a:p>
            <a:pPr lvl="1"/>
            <a:r>
              <a:rPr lang="en-US" sz="2800" dirty="0">
                <a:latin typeface="Times New Roman" charset="0"/>
                <a:ea typeface="ＭＳ Ｐゴシック" charset="0"/>
              </a:rPr>
              <a:t>Representing the </a:t>
            </a:r>
            <a:r>
              <a:rPr lang="ja-JP" altLang="en-US" sz="2800">
                <a:latin typeface="Times New Roman" charset="0"/>
                <a:ea typeface="ＭＳ Ｐゴシック" charset="0"/>
              </a:rPr>
              <a:t>“</a:t>
            </a:r>
            <a:r>
              <a:rPr lang="en-US" altLang="ja-JP" sz="2800" dirty="0">
                <a:latin typeface="Times New Roman" charset="0"/>
                <a:ea typeface="ＭＳ Ｐゴシック" charset="0"/>
              </a:rPr>
              <a:t>board</a:t>
            </a:r>
            <a:r>
              <a:rPr lang="ja-JP" altLang="en-US" sz="2800">
                <a:latin typeface="Times New Roman" charset="0"/>
                <a:ea typeface="ＭＳ Ｐゴシック" charset="0"/>
              </a:rPr>
              <a:t>”</a:t>
            </a:r>
            <a:r>
              <a:rPr lang="en-US" altLang="ja-JP" sz="2800" dirty="0">
                <a:latin typeface="Times New Roman" charset="0"/>
                <a:ea typeface="ＭＳ Ｐゴシック" charset="0"/>
              </a:rPr>
              <a:t> (i.e., game state)</a:t>
            </a:r>
          </a:p>
          <a:p>
            <a:pPr lvl="1"/>
            <a:r>
              <a:rPr lang="en-US" sz="2800" dirty="0">
                <a:latin typeface="Times New Roman" charset="0"/>
                <a:ea typeface="ＭＳ Ｐゴシック" charset="0"/>
              </a:rPr>
              <a:t>Generating all legal next boards</a:t>
            </a:r>
          </a:p>
          <a:p>
            <a:pPr lvl="1"/>
            <a:r>
              <a:rPr lang="en-US" sz="2800" dirty="0">
                <a:latin typeface="Times New Roman" charset="0"/>
                <a:ea typeface="ＭＳ Ｐゴシック" charset="0"/>
              </a:rPr>
              <a:t>Evaluating a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latin typeface="Times New Roman" charset="0"/>
                <a:ea typeface="ＭＳ Ｐゴシック" charset="0"/>
                <a:cs typeface="ＭＳ Ｐゴシック" charset="0"/>
              </a:rPr>
              <a:t>Overview</a:t>
            </a:r>
          </a:p>
        </p:txBody>
      </p:sp>
      <p:sp>
        <p:nvSpPr>
          <p:cNvPr id="17410" name="Rectangle 3"/>
          <p:cNvSpPr>
            <a:spLocks noGrp="1" noChangeArrowheads="1"/>
          </p:cNvSpPr>
          <p:nvPr>
            <p:ph type="body" idx="1"/>
          </p:nvPr>
        </p:nvSpPr>
        <p:spPr/>
        <p:txBody>
          <a:bodyPr/>
          <a:lstStyle/>
          <a:p>
            <a:r>
              <a:rPr lang="en-US" sz="3200" dirty="0">
                <a:latin typeface="Times New Roman" charset="0"/>
                <a:ea typeface="ＭＳ Ｐゴシック" charset="0"/>
                <a:cs typeface="ＭＳ Ｐゴシック" charset="0"/>
              </a:rPr>
              <a:t>Game playing</a:t>
            </a:r>
          </a:p>
          <a:p>
            <a:pPr lvl="1"/>
            <a:r>
              <a:rPr lang="en-US" sz="2800" dirty="0">
                <a:latin typeface="Times New Roman" charset="0"/>
                <a:ea typeface="ＭＳ Ｐゴシック" charset="0"/>
              </a:rPr>
              <a:t>State of the art and resources</a:t>
            </a:r>
          </a:p>
          <a:p>
            <a:pPr lvl="1"/>
            <a:r>
              <a:rPr lang="en-US" sz="2800" dirty="0">
                <a:latin typeface="Times New Roman" charset="0"/>
                <a:ea typeface="ＭＳ Ｐゴシック" charset="0"/>
              </a:rPr>
              <a:t>Framework</a:t>
            </a:r>
          </a:p>
          <a:p>
            <a:r>
              <a:rPr lang="en-US" sz="3200" dirty="0">
                <a:latin typeface="Times New Roman" charset="0"/>
                <a:ea typeface="ＭＳ Ｐゴシック" charset="0"/>
                <a:cs typeface="ＭＳ Ｐゴシック" charset="0"/>
              </a:rPr>
              <a:t>Game trees</a:t>
            </a:r>
          </a:p>
          <a:p>
            <a:pPr lvl="1"/>
            <a:r>
              <a:rPr lang="en-US" sz="2800" dirty="0">
                <a:latin typeface="Times New Roman" charset="0"/>
                <a:ea typeface="ＭＳ Ｐゴシック" charset="0"/>
              </a:rPr>
              <a:t>Minimax</a:t>
            </a:r>
          </a:p>
          <a:p>
            <a:pPr lvl="1"/>
            <a:r>
              <a:rPr lang="en-US" sz="2800" dirty="0">
                <a:latin typeface="Times New Roman" charset="0"/>
                <a:ea typeface="ＭＳ Ｐゴシック" charset="0"/>
              </a:rPr>
              <a:t>Alpha-beta pruning</a:t>
            </a:r>
          </a:p>
          <a:p>
            <a:pPr lvl="1"/>
            <a:r>
              <a:rPr lang="en-US" sz="2800" dirty="0">
                <a:latin typeface="Times New Roman" charset="0"/>
                <a:ea typeface="ＭＳ Ｐゴシック" charset="0"/>
              </a:rPr>
              <a:t>Adding randomness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a:t>
            </a:r>
          </a:p>
        </p:txBody>
      </p:sp>
      <p:sp>
        <p:nvSpPr>
          <p:cNvPr id="44034" name="Rectangle 3"/>
          <p:cNvSpPr>
            <a:spLocks noGrp="1" noChangeArrowheads="1"/>
          </p:cNvSpPr>
          <p:nvPr>
            <p:ph type="body" idx="1"/>
          </p:nvPr>
        </p:nvSpPr>
        <p:spPr>
          <a:xfrm>
            <a:off x="533400" y="1143000"/>
            <a:ext cx="8534400" cy="5410200"/>
          </a:xfrm>
        </p:spPr>
        <p:txBody>
          <a:bodyPr/>
          <a:lstStyle/>
          <a:p>
            <a:r>
              <a:rPr lang="en-US" sz="2800" b="1" dirty="0">
                <a:latin typeface="Times New Roman" charset="0"/>
                <a:ea typeface="ＭＳ Ｐゴシック" charset="0"/>
                <a:cs typeface="ＭＳ Ｐゴシック" charset="0"/>
              </a:rPr>
              <a:t>Evaluation function</a:t>
            </a:r>
            <a:r>
              <a:rPr lang="en-US" sz="2800" dirty="0">
                <a:latin typeface="Times New Roman" charset="0"/>
                <a:ea typeface="ＭＳ Ｐゴシック" charset="0"/>
                <a:cs typeface="ＭＳ Ｐゴシック" charset="0"/>
              </a:rPr>
              <a:t> or </a:t>
            </a:r>
            <a:r>
              <a:rPr lang="en-US" sz="2800" b="1" dirty="0">
                <a:solidFill>
                  <a:srgbClr val="FF0000"/>
                </a:solidFill>
                <a:latin typeface="Times New Roman" charset="0"/>
                <a:ea typeface="ＭＳ Ｐゴシック" charset="0"/>
                <a:cs typeface="ＭＳ Ｐゴシック" charset="0"/>
              </a:rPr>
              <a:t>static</a:t>
            </a:r>
            <a:r>
              <a:rPr lang="en-US" sz="2800" b="1" dirty="0">
                <a:latin typeface="Times New Roman" charset="0"/>
                <a:ea typeface="ＭＳ Ｐゴシック" charset="0"/>
                <a:cs typeface="ＭＳ Ｐゴシック" charset="0"/>
              </a:rPr>
              <a:t> evaluator</a:t>
            </a:r>
            <a:r>
              <a:rPr lang="en-US" sz="2800" dirty="0">
                <a:latin typeface="Times New Roman" charset="0"/>
                <a:ea typeface="ＭＳ Ｐゴシック" charset="0"/>
                <a:cs typeface="ＭＳ Ｐゴシック" charset="0"/>
              </a:rPr>
              <a:t> used to evaluate the </a:t>
            </a:r>
            <a:r>
              <a:rPr lang="ja-JP" altLang="en-US" sz="280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goodness</a:t>
            </a:r>
            <a:r>
              <a:rPr lang="ja-JP" altLang="en-US" sz="280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of a game position</a:t>
            </a:r>
          </a:p>
          <a:p>
            <a:pPr marL="339725" lvl="1" indent="0">
              <a:buNone/>
            </a:pPr>
            <a:r>
              <a:rPr lang="en-US" sz="2400" dirty="0">
                <a:latin typeface="Times New Roman" charset="0"/>
                <a:ea typeface="ＭＳ Ｐゴシック" charset="0"/>
              </a:rPr>
              <a:t>Contrast with heuristic search, where evaluation function  estimates </a:t>
            </a:r>
            <a:r>
              <a:rPr lang="en-US" sz="2400" b="1" dirty="0">
                <a:latin typeface="Times New Roman" charset="0"/>
                <a:ea typeface="ＭＳ Ｐゴシック" charset="0"/>
              </a:rPr>
              <a:t>cost</a:t>
            </a:r>
            <a:r>
              <a:rPr lang="en-US" sz="2400" dirty="0">
                <a:latin typeface="Times New Roman" charset="0"/>
                <a:ea typeface="ＭＳ Ｐゴシック" charset="0"/>
              </a:rPr>
              <a:t> from start node to goal passing through given node</a:t>
            </a:r>
          </a:p>
          <a:p>
            <a:r>
              <a:rPr lang="en-US" sz="2800" dirty="0">
                <a:latin typeface="Times New Roman" charset="0"/>
                <a:ea typeface="ＭＳ Ｐゴシック" charset="0"/>
                <a:cs typeface="ＭＳ Ｐゴシック" charset="0"/>
                <a:hlinkClick r:id="rId3"/>
              </a:rPr>
              <a:t>Zero-sum</a:t>
            </a:r>
            <a:r>
              <a:rPr lang="en-US" sz="2800" dirty="0">
                <a:latin typeface="Times New Roman" charset="0"/>
                <a:ea typeface="ＭＳ Ｐゴシック" charset="0"/>
                <a:cs typeface="ＭＳ Ｐゴシック" charset="0"/>
              </a:rPr>
              <a:t> assumption permits single function to describe goodness of board for both players</a:t>
            </a:r>
          </a:p>
          <a:p>
            <a:pPr lvl="1"/>
            <a:r>
              <a:rPr lang="en-US" sz="2600" b="1" dirty="0">
                <a:latin typeface="Times New Roman" charset="0"/>
                <a:ea typeface="ＭＳ Ｐゴシック" charset="0"/>
              </a:rPr>
              <a:t>f(n)  &gt;&gt; 0</a:t>
            </a:r>
            <a:r>
              <a:rPr lang="en-US" sz="2600" dirty="0">
                <a:latin typeface="Times New Roman" charset="0"/>
                <a:ea typeface="ＭＳ Ｐゴシック" charset="0"/>
              </a:rPr>
              <a:t>: position n good for me; bad for you</a:t>
            </a:r>
          </a:p>
          <a:p>
            <a:pPr lvl="1"/>
            <a:r>
              <a:rPr lang="en-US" sz="2600" b="1" dirty="0">
                <a:latin typeface="Times New Roman" charset="0"/>
                <a:ea typeface="ＭＳ Ｐゴシック" charset="0"/>
              </a:rPr>
              <a:t>f(n) &lt;&lt; 0</a:t>
            </a:r>
            <a:r>
              <a:rPr lang="en-US" sz="2600" dirty="0">
                <a:latin typeface="Times New Roman" charset="0"/>
                <a:ea typeface="ＭＳ Ｐゴシック" charset="0"/>
              </a:rPr>
              <a:t>:  position n bad for me; good for you</a:t>
            </a:r>
          </a:p>
          <a:p>
            <a:pPr lvl="1"/>
            <a:r>
              <a:rPr lang="en-US" sz="2600" b="1" dirty="0">
                <a:latin typeface="Times New Roman" charset="0"/>
                <a:ea typeface="ＭＳ Ｐゴシック" charset="0"/>
              </a:rPr>
              <a:t>f(n) near 0</a:t>
            </a:r>
            <a:r>
              <a:rPr lang="en-US" sz="2600" dirty="0">
                <a:latin typeface="Times New Roman" charset="0"/>
                <a:ea typeface="ＭＳ Ｐゴシック" charset="0"/>
              </a:rPr>
              <a:t>: position n is a neutral position</a:t>
            </a:r>
          </a:p>
          <a:p>
            <a:pPr lvl="1"/>
            <a:r>
              <a:rPr lang="en-US" sz="2600" b="1" dirty="0">
                <a:latin typeface="Times New Roman" charset="0"/>
                <a:ea typeface="ＭＳ Ｐゴシック" charset="0"/>
              </a:rPr>
              <a:t>f(n) = +infinity</a:t>
            </a:r>
            <a:r>
              <a:rPr lang="en-US" sz="2600" dirty="0">
                <a:latin typeface="Times New Roman" charset="0"/>
                <a:ea typeface="ＭＳ Ｐゴシック" charset="0"/>
              </a:rPr>
              <a:t>: win for  me</a:t>
            </a:r>
          </a:p>
          <a:p>
            <a:pPr lvl="1"/>
            <a:r>
              <a:rPr lang="en-US" sz="2600" b="1" dirty="0">
                <a:latin typeface="Times New Roman" charset="0"/>
                <a:ea typeface="ＭＳ Ｐゴシック" charset="0"/>
              </a:rPr>
              <a:t>f(n) = -infinity</a:t>
            </a:r>
            <a:r>
              <a:rPr lang="en-US" sz="2600" dirty="0">
                <a:latin typeface="Times New Roman" charset="0"/>
                <a:ea typeface="ＭＳ Ｐゴシック" charset="0"/>
              </a:rPr>
              <a:t>: win for you  </a:t>
            </a:r>
          </a:p>
        </p:txBody>
      </p:sp>
      <p:sp>
        <p:nvSpPr>
          <p:cNvPr id="2" name="TextBox 1">
            <a:extLst>
              <a:ext uri="{FF2B5EF4-FFF2-40B4-BE49-F238E27FC236}">
                <a16:creationId xmlns:a16="http://schemas.microsoft.com/office/drawing/2014/main" id="{C5DB9BE3-ECB7-FC47-8A3E-695CB6CB40EA}"/>
              </a:ext>
            </a:extLst>
          </p:cNvPr>
          <p:cNvSpPr txBox="1"/>
          <p:nvPr/>
        </p:nvSpPr>
        <p:spPr>
          <a:xfrm>
            <a:off x="6324600" y="6305490"/>
            <a:ext cx="2577950" cy="400110"/>
          </a:xfrm>
          <a:prstGeom prst="rect">
            <a:avLst/>
          </a:prstGeom>
          <a:noFill/>
        </p:spPr>
        <p:txBody>
          <a:bodyPr wrap="none" rtlCol="0">
            <a:spAutoFit/>
          </a:bodyPr>
          <a:lstStyle/>
          <a:p>
            <a:r>
              <a:rPr lang="en-US" b="1" dirty="0">
                <a:solidFill>
                  <a:srgbClr val="FF0000"/>
                </a:solidFill>
              </a:rPr>
              <a:t>Static: </a:t>
            </a:r>
            <a:r>
              <a:rPr lang="en-US" dirty="0"/>
              <a:t>snapshot in time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 examples</a:t>
            </a:r>
          </a:p>
        </p:txBody>
      </p:sp>
      <p:sp>
        <p:nvSpPr>
          <p:cNvPr id="46082" name="Rectangle 3"/>
          <p:cNvSpPr>
            <a:spLocks noGrp="1" noChangeArrowheads="1"/>
          </p:cNvSpPr>
          <p:nvPr>
            <p:ph type="body" idx="1"/>
          </p:nvPr>
        </p:nvSpPr>
        <p:spPr>
          <a:xfrm>
            <a:off x="685800" y="1447800"/>
            <a:ext cx="8153400" cy="5029200"/>
          </a:xfrm>
        </p:spPr>
        <p:txBody>
          <a:bodyPr/>
          <a:lstStyle/>
          <a:p>
            <a:r>
              <a:rPr lang="en-US" sz="3200" b="1" dirty="0">
                <a:latin typeface="Times New Roman" charset="0"/>
                <a:ea typeface="ＭＳ Ｐゴシック" charset="0"/>
                <a:cs typeface="ＭＳ Ｐゴシック" charset="0"/>
              </a:rPr>
              <a:t>For Tic-Tac-Toe</a:t>
            </a:r>
            <a:r>
              <a:rPr lang="en-US" sz="3200" dirty="0">
                <a:latin typeface="Times New Roman" charset="0"/>
                <a:ea typeface="ＭＳ Ｐゴシック" charset="0"/>
                <a:cs typeface="ＭＳ Ｐゴシック" charset="0"/>
              </a:rPr>
              <a:t> </a:t>
            </a:r>
          </a:p>
          <a:p>
            <a:pPr lvl="1">
              <a:buFontTx/>
              <a:buNone/>
            </a:pPr>
            <a:r>
              <a:rPr lang="en-US" sz="2800" dirty="0">
                <a:latin typeface="Times New Roman" charset="0"/>
                <a:ea typeface="ＭＳ Ｐゴシック" charset="0"/>
              </a:rPr>
              <a:t>f(n) = [# my open 3lengths] - [# your open 3lengths] </a:t>
            </a:r>
          </a:p>
          <a:p>
            <a:pPr marL="347663" lvl="1" indent="-7938">
              <a:buFontTx/>
              <a:buNone/>
            </a:pPr>
            <a:r>
              <a:rPr lang="en-US" sz="2800" dirty="0">
                <a:latin typeface="Times New Roman" charset="0"/>
                <a:ea typeface="ＭＳ Ｐゴシック" charset="0"/>
              </a:rPr>
              <a:t>Where a </a:t>
            </a:r>
            <a:r>
              <a:rPr lang="en-US" sz="2800" b="1" dirty="0">
                <a:latin typeface="Times New Roman" charset="0"/>
                <a:ea typeface="ＭＳ Ｐゴシック" charset="0"/>
              </a:rPr>
              <a:t>3length</a:t>
            </a:r>
            <a:r>
              <a:rPr lang="en-US" sz="2800" dirty="0">
                <a:latin typeface="Times New Roman" charset="0"/>
                <a:ea typeface="ＭＳ Ｐゴシック" charset="0"/>
              </a:rPr>
              <a:t> is complete row, column or diagonal that has no opponent marks </a:t>
            </a:r>
          </a:p>
          <a:p>
            <a:pPr marL="0" indent="0">
              <a:buNone/>
            </a:pPr>
            <a:endParaRPr lang="en-US" sz="2800" dirty="0">
              <a:latin typeface="Times New Roman" charset="0"/>
              <a:ea typeface="ＭＳ Ｐゴシック" charset="0"/>
              <a:cs typeface="ＭＳ Ｐゴシック" charset="0"/>
            </a:endParaRPr>
          </a:p>
          <a:p>
            <a:r>
              <a:rPr lang="en-US" sz="3200" b="1" dirty="0">
                <a:latin typeface="Times New Roman" charset="0"/>
                <a:ea typeface="ＭＳ Ｐゴシック" charset="0"/>
                <a:cs typeface="ＭＳ Ｐゴシック" charset="0"/>
              </a:rPr>
              <a:t>Alan Turing’</a:t>
            </a:r>
            <a:r>
              <a:rPr lang="en-US" altLang="ja-JP" sz="3200" b="1" dirty="0">
                <a:latin typeface="Times New Roman" charset="0"/>
                <a:ea typeface="ＭＳ Ｐゴシック" charset="0"/>
                <a:cs typeface="ＭＳ Ｐゴシック" charset="0"/>
              </a:rPr>
              <a:t>s function for chess</a:t>
            </a:r>
          </a:p>
          <a:p>
            <a:pPr lvl="1"/>
            <a:r>
              <a:rPr lang="en-US" sz="2800" b="1" dirty="0">
                <a:latin typeface="Times New Roman" charset="0"/>
                <a:ea typeface="ＭＳ Ｐゴシック" charset="0"/>
              </a:rPr>
              <a:t>f(n) = w(n)/b(n)</a:t>
            </a:r>
            <a:r>
              <a:rPr lang="en-US" sz="2800" dirty="0">
                <a:latin typeface="Times New Roman" charset="0"/>
                <a:ea typeface="ＭＳ Ｐゴシック" charset="0"/>
              </a:rPr>
              <a:t> where w(n) = sum of point value of white’</a:t>
            </a:r>
            <a:r>
              <a:rPr lang="en-US" altLang="ja-JP" sz="2800" dirty="0">
                <a:latin typeface="Times New Roman" charset="0"/>
                <a:ea typeface="ＭＳ Ｐゴシック" charset="0"/>
              </a:rPr>
              <a:t>s pieces and b(n) = sum of black’s</a:t>
            </a:r>
          </a:p>
          <a:p>
            <a:pPr lvl="1"/>
            <a:r>
              <a:rPr lang="en-US" sz="2800" dirty="0">
                <a:latin typeface="Times New Roman" charset="0"/>
                <a:ea typeface="ＭＳ Ｐゴシック" charset="0"/>
                <a:cs typeface="ＭＳ Ｐゴシック" charset="0"/>
              </a:rPr>
              <a:t>Traditional piece values: pawn:1; knight:3; bishop:3; rook:5; queen:9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 examples</a:t>
            </a:r>
          </a:p>
        </p:txBody>
      </p:sp>
      <p:sp>
        <p:nvSpPr>
          <p:cNvPr id="48130" name="Rectangle 3"/>
          <p:cNvSpPr>
            <a:spLocks noGrp="1" noChangeArrowheads="1"/>
          </p:cNvSpPr>
          <p:nvPr>
            <p:ph type="body" idx="1"/>
          </p:nvPr>
        </p:nvSpPr>
        <p:spPr>
          <a:xfrm>
            <a:off x="685800" y="1447800"/>
            <a:ext cx="8153400" cy="5105400"/>
          </a:xfrm>
        </p:spPr>
        <p:txBody>
          <a:bodyPr/>
          <a:lstStyle/>
          <a:p>
            <a:pPr>
              <a:lnSpc>
                <a:spcPct val="110000"/>
              </a:lnSpc>
            </a:pPr>
            <a:r>
              <a:rPr lang="en-US" sz="3200" dirty="0">
                <a:latin typeface="Times New Roman" charset="0"/>
                <a:ea typeface="ＭＳ Ｐゴシック" charset="0"/>
                <a:cs typeface="ＭＳ Ｐゴシック" charset="0"/>
              </a:rPr>
              <a:t>Most evaluation functions specified as a </a:t>
            </a:r>
            <a:r>
              <a:rPr lang="en-US" sz="3200" b="1" dirty="0">
                <a:latin typeface="Times New Roman" charset="0"/>
                <a:ea typeface="ＭＳ Ｐゴシック" charset="0"/>
                <a:cs typeface="ＭＳ Ｐゴシック" charset="0"/>
              </a:rPr>
              <a:t>weighted sum </a:t>
            </a:r>
            <a:r>
              <a:rPr lang="en-US" sz="3200" dirty="0">
                <a:latin typeface="Times New Roman" charset="0"/>
                <a:ea typeface="ＭＳ Ｐゴシック" charset="0"/>
                <a:cs typeface="ＭＳ Ｐゴシック" charset="0"/>
              </a:rPr>
              <a:t>of positive features</a:t>
            </a:r>
          </a:p>
          <a:p>
            <a:pPr lvl="1">
              <a:lnSpc>
                <a:spcPct val="110000"/>
              </a:lnSpc>
              <a:buFontTx/>
              <a:buNone/>
            </a:pPr>
            <a:r>
              <a:rPr lang="en-US" sz="2800" dirty="0">
                <a:latin typeface="Times New Roman" charset="0"/>
                <a:ea typeface="ＭＳ Ｐゴシック" charset="0"/>
              </a:rPr>
              <a:t>f(n) = w</a:t>
            </a:r>
            <a:r>
              <a:rPr lang="en-US" sz="2800" baseline="-25000" dirty="0">
                <a:latin typeface="Times New Roman" charset="0"/>
                <a:ea typeface="ＭＳ Ｐゴシック" charset="0"/>
              </a:rPr>
              <a:t>1</a:t>
            </a:r>
            <a:r>
              <a:rPr lang="en-US" sz="2800" dirty="0">
                <a:latin typeface="Times New Roman" charset="0"/>
                <a:ea typeface="ＭＳ Ｐゴシック" charset="0"/>
              </a:rPr>
              <a:t>*feat</a:t>
            </a:r>
            <a:r>
              <a:rPr lang="en-US" sz="2800" baseline="-25000" dirty="0">
                <a:latin typeface="Times New Roman" charset="0"/>
                <a:ea typeface="ＭＳ Ｐゴシック" charset="0"/>
              </a:rPr>
              <a:t>1</a:t>
            </a:r>
            <a:r>
              <a:rPr lang="en-US" sz="2800" dirty="0">
                <a:latin typeface="Times New Roman" charset="0"/>
                <a:ea typeface="ＭＳ Ｐゴシック" charset="0"/>
              </a:rPr>
              <a:t>(n) + w</a:t>
            </a:r>
            <a:r>
              <a:rPr lang="en-US" sz="2800" baseline="-25000" dirty="0">
                <a:latin typeface="Times New Roman" charset="0"/>
                <a:ea typeface="ＭＳ Ｐゴシック" charset="0"/>
              </a:rPr>
              <a:t>2</a:t>
            </a:r>
            <a:r>
              <a:rPr lang="en-US" sz="2800" dirty="0">
                <a:latin typeface="Times New Roman" charset="0"/>
                <a:ea typeface="ＭＳ Ｐゴシック" charset="0"/>
              </a:rPr>
              <a:t>*feat</a:t>
            </a:r>
            <a:r>
              <a:rPr lang="en-US" sz="2800" baseline="-25000" dirty="0">
                <a:latin typeface="Times New Roman" charset="0"/>
                <a:ea typeface="ＭＳ Ｐゴシック" charset="0"/>
              </a:rPr>
              <a:t>2</a:t>
            </a:r>
            <a:r>
              <a:rPr lang="en-US" sz="2800" dirty="0">
                <a:latin typeface="Times New Roman" charset="0"/>
                <a:ea typeface="ＭＳ Ｐゴシック" charset="0"/>
              </a:rPr>
              <a:t>(n) + ... + </a:t>
            </a:r>
            <a:r>
              <a:rPr lang="en-US" sz="2800" dirty="0" err="1">
                <a:latin typeface="Times New Roman" charset="0"/>
                <a:ea typeface="ＭＳ Ｐゴシック" charset="0"/>
              </a:rPr>
              <a:t>w</a:t>
            </a:r>
            <a:r>
              <a:rPr lang="en-US" sz="2800" baseline="-25000" dirty="0" err="1">
                <a:latin typeface="Times New Roman" charset="0"/>
                <a:ea typeface="ＭＳ Ｐゴシック" charset="0"/>
              </a:rPr>
              <a:t>n</a:t>
            </a:r>
            <a:r>
              <a:rPr lang="en-US" sz="2800" dirty="0">
                <a:latin typeface="Times New Roman" charset="0"/>
                <a:ea typeface="ＭＳ Ｐゴシック" charset="0"/>
              </a:rPr>
              <a:t>*</a:t>
            </a:r>
            <a:r>
              <a:rPr lang="en-US" sz="2800" dirty="0" err="1">
                <a:latin typeface="Times New Roman" charset="0"/>
                <a:ea typeface="ＭＳ Ｐゴシック" charset="0"/>
              </a:rPr>
              <a:t>feat</a:t>
            </a:r>
            <a:r>
              <a:rPr lang="en-US" sz="2800" baseline="-25000" dirty="0" err="1">
                <a:latin typeface="Times New Roman" charset="0"/>
                <a:ea typeface="ＭＳ Ｐゴシック" charset="0"/>
              </a:rPr>
              <a:t>k</a:t>
            </a:r>
            <a:r>
              <a:rPr lang="en-US" sz="2800" dirty="0">
                <a:latin typeface="Times New Roman" charset="0"/>
                <a:ea typeface="ＭＳ Ｐゴシック" charset="0"/>
              </a:rPr>
              <a:t>(n) </a:t>
            </a:r>
          </a:p>
          <a:p>
            <a:pPr>
              <a:lnSpc>
                <a:spcPct val="110000"/>
              </a:lnSpc>
            </a:pPr>
            <a:r>
              <a:rPr lang="en-US" sz="3200" dirty="0">
                <a:latin typeface="Times New Roman" charset="0"/>
                <a:ea typeface="ＭＳ Ｐゴシック" charset="0"/>
                <a:cs typeface="ＭＳ Ｐゴシック" charset="0"/>
              </a:rPr>
              <a:t>Typical chess features: piece count, piece values, piece placement, squares controlled, … </a:t>
            </a:r>
          </a:p>
          <a:p>
            <a:pPr>
              <a:lnSpc>
                <a:spcPct val="110000"/>
              </a:lnSpc>
            </a:pPr>
            <a:r>
              <a:rPr lang="en-US" sz="3200" dirty="0">
                <a:latin typeface="Times New Roman" charset="0"/>
                <a:ea typeface="ＭＳ Ｐゴシック" charset="0"/>
                <a:cs typeface="ＭＳ Ｐゴシック" charset="0"/>
              </a:rPr>
              <a:t>IBM’s chess program </a:t>
            </a:r>
            <a:r>
              <a:rPr lang="en-US" sz="3200" dirty="0">
                <a:latin typeface="Times New Roman" charset="0"/>
                <a:ea typeface="ＭＳ Ｐゴシック" charset="0"/>
                <a:cs typeface="ＭＳ Ｐゴシック" charset="0"/>
                <a:hlinkClick r:id="rId3"/>
              </a:rPr>
              <a:t>Deep Blue</a:t>
            </a:r>
            <a:r>
              <a:rPr lang="en-US" sz="3200" dirty="0">
                <a:latin typeface="Times New Roman" charset="0"/>
                <a:ea typeface="ＭＳ Ｐゴシック" charset="0"/>
                <a:cs typeface="ＭＳ Ｐゴシック" charset="0"/>
              </a:rPr>
              <a:t> (circa 1996) had &gt;8K features in its evaluation function!</a:t>
            </a:r>
          </a:p>
          <a:p>
            <a:pPr>
              <a:lnSpc>
                <a:spcPct val="110000"/>
              </a:lnSpc>
            </a:pPr>
            <a:r>
              <a:rPr lang="en-US" sz="3200" dirty="0">
                <a:latin typeface="Times New Roman" charset="0"/>
                <a:ea typeface="ＭＳ Ｐゴシック" charset="0"/>
                <a:cs typeface="ＭＳ Ｐゴシック" charset="0"/>
              </a:rPr>
              <a:t>We can </a:t>
            </a:r>
            <a:r>
              <a:rPr lang="en-US" sz="3200" b="1" dirty="0">
                <a:latin typeface="Times New Roman" charset="0"/>
                <a:ea typeface="ＭＳ Ｐゴシック" charset="0"/>
                <a:cs typeface="ＭＳ Ｐゴシック" charset="0"/>
              </a:rPr>
              <a:t>learn weights</a:t>
            </a:r>
            <a:r>
              <a:rPr lang="en-US" sz="3200" dirty="0">
                <a:latin typeface="Times New Roman" charset="0"/>
                <a:ea typeface="ＭＳ Ｐゴシック" charset="0"/>
                <a:cs typeface="ＭＳ Ｐゴシック" charset="0"/>
              </a:rPr>
              <a:t> from choices made by expert players in real games (lots of data!)</a:t>
            </a:r>
          </a:p>
          <a:p>
            <a:pPr>
              <a:lnSpc>
                <a:spcPct val="110000"/>
              </a:lnSpc>
            </a:pPr>
            <a:endParaRPr lang="en-US" sz="3200" dirty="0">
              <a:latin typeface="Times New Roman"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76200"/>
            <a:ext cx="7772400" cy="1143000"/>
          </a:xfrm>
        </p:spPr>
        <p:txBody>
          <a:bodyPr/>
          <a:lstStyle/>
          <a:p>
            <a:r>
              <a:rPr lang="en-US" dirty="0">
                <a:latin typeface="Times New Roman" charset="0"/>
                <a:ea typeface="ＭＳ Ｐゴシック" charset="0"/>
                <a:cs typeface="ＭＳ Ｐゴシック" charset="0"/>
              </a:rPr>
              <a:t>But, that’s not how people play</a:t>
            </a:r>
          </a:p>
        </p:txBody>
      </p:sp>
      <p:sp>
        <p:nvSpPr>
          <p:cNvPr id="50178" name="Content Placeholder 2"/>
          <p:cNvSpPr>
            <a:spLocks noGrp="1"/>
          </p:cNvSpPr>
          <p:nvPr>
            <p:ph idx="1"/>
          </p:nvPr>
        </p:nvSpPr>
        <p:spPr>
          <a:xfrm>
            <a:off x="914400" y="1066800"/>
            <a:ext cx="7772400" cy="5257800"/>
          </a:xfrm>
        </p:spPr>
        <p:txBody>
          <a:bodyPr/>
          <a:lstStyle/>
          <a:p>
            <a:r>
              <a:rPr lang="en-US" sz="3200" dirty="0">
                <a:latin typeface="Times New Roman" charset="0"/>
                <a:ea typeface="ＭＳ Ｐゴシック" charset="0"/>
                <a:cs typeface="ＭＳ Ｐゴシック" charset="0"/>
              </a:rPr>
              <a:t>People also use </a:t>
            </a:r>
            <a:r>
              <a:rPr lang="en-US" altLang="ja-JP" sz="3200" i="1" dirty="0">
                <a:latin typeface="Times New Roman" charset="0"/>
                <a:ea typeface="ＭＳ Ｐゴシック" charset="0"/>
                <a:cs typeface="ＭＳ Ｐゴシック" charset="0"/>
              </a:rPr>
              <a:t>look ahead, i.e.</a:t>
            </a:r>
          </a:p>
          <a:p>
            <a:pPr marL="339725" lvl="1" indent="0">
              <a:buNone/>
            </a:pPr>
            <a:r>
              <a:rPr lang="en-US" sz="3200" dirty="0">
                <a:latin typeface="Times New Roman" charset="0"/>
                <a:ea typeface="ＭＳ Ｐゴシック" charset="0"/>
                <a:cs typeface="ＭＳ Ｐゴシック" charset="0"/>
              </a:rPr>
              <a:t>enumerate actions, consider opponent’s possible responses, REPEAT</a:t>
            </a:r>
          </a:p>
          <a:p>
            <a:r>
              <a:rPr lang="en-US" sz="3200" dirty="0">
                <a:latin typeface="Times New Roman" charset="0"/>
                <a:ea typeface="ＭＳ Ｐゴシック" charset="0"/>
                <a:cs typeface="ＭＳ Ｐゴシック" charset="0"/>
              </a:rPr>
              <a:t>Producing a </a:t>
            </a:r>
            <a:r>
              <a:rPr lang="en-US" sz="3200" i="1" dirty="0">
                <a:latin typeface="Times New Roman" charset="0"/>
                <a:ea typeface="ＭＳ Ｐゴシック" charset="0"/>
                <a:cs typeface="ＭＳ Ｐゴシック" charset="0"/>
              </a:rPr>
              <a:t>complete</a:t>
            </a:r>
            <a:r>
              <a:rPr lang="en-US" sz="3200" dirty="0">
                <a:latin typeface="Times New Roman" charset="0"/>
                <a:ea typeface="ＭＳ Ｐゴシック" charset="0"/>
                <a:cs typeface="ＭＳ Ｐゴシック" charset="0"/>
              </a:rPr>
              <a:t> </a:t>
            </a:r>
            <a:r>
              <a:rPr lang="en-US" sz="3200" b="1" dirty="0">
                <a:latin typeface="Times New Roman" charset="0"/>
                <a:ea typeface="ＭＳ Ｐゴシック" charset="0"/>
                <a:cs typeface="ＭＳ Ｐゴシック" charset="0"/>
                <a:hlinkClick r:id="rId2"/>
              </a:rPr>
              <a:t>game tree</a:t>
            </a:r>
            <a:r>
              <a:rPr lang="en-US" sz="3200" dirty="0">
                <a:latin typeface="Times New Roman" charset="0"/>
                <a:ea typeface="ＭＳ Ｐゴシック" charset="0"/>
                <a:cs typeface="ＭＳ Ｐゴシック" charset="0"/>
              </a:rPr>
              <a:t> only possible for simple games</a:t>
            </a:r>
          </a:p>
          <a:p>
            <a:pPr lvl="1"/>
            <a:r>
              <a:rPr lang="en-US" sz="2800" dirty="0">
                <a:latin typeface="Times New Roman" charset="0"/>
                <a:ea typeface="ＭＳ Ｐゴシック" charset="0"/>
                <a:cs typeface="ＭＳ Ｐゴシック" charset="0"/>
              </a:rPr>
              <a:t>What is a complete game tree?</a:t>
            </a:r>
          </a:p>
          <a:p>
            <a:r>
              <a:rPr lang="en-US" sz="3200" dirty="0">
                <a:latin typeface="Times New Roman" charset="0"/>
                <a:ea typeface="ＭＳ Ｐゴシック" charset="0"/>
                <a:cs typeface="ＭＳ Ｐゴシック" charset="0"/>
              </a:rPr>
              <a:t>So, generate a partial game tree for some number of </a:t>
            </a:r>
            <a:r>
              <a:rPr lang="en-US" sz="3200" dirty="0">
                <a:latin typeface="Times New Roman" charset="0"/>
                <a:ea typeface="ＭＳ Ｐゴシック" charset="0"/>
                <a:cs typeface="ＭＳ Ｐゴシック" charset="0"/>
                <a:hlinkClick r:id="rId3"/>
              </a:rPr>
              <a:t>plys</a:t>
            </a:r>
            <a:endParaRPr lang="en-US" sz="3200" dirty="0">
              <a:latin typeface="Times New Roman" charset="0"/>
              <a:ea typeface="ＭＳ Ｐゴシック" charset="0"/>
              <a:cs typeface="ＭＳ Ｐゴシック" charset="0"/>
            </a:endParaRPr>
          </a:p>
          <a:p>
            <a:pPr lvl="1">
              <a:spcBef>
                <a:spcPts val="100"/>
              </a:spcBef>
            </a:pPr>
            <a:r>
              <a:rPr lang="en-US" sz="2800" dirty="0">
                <a:latin typeface="Times New Roman" charset="0"/>
                <a:ea typeface="ＭＳ Ｐゴシック" charset="0"/>
              </a:rPr>
              <a:t>Move = each player takes a turn</a:t>
            </a:r>
          </a:p>
          <a:p>
            <a:pPr lvl="1">
              <a:spcBef>
                <a:spcPts val="100"/>
              </a:spcBef>
            </a:pPr>
            <a:r>
              <a:rPr lang="en-US" sz="2800" dirty="0">
                <a:latin typeface="Times New Roman" charset="0"/>
                <a:ea typeface="ＭＳ Ｐゴシック" charset="0"/>
              </a:rPr>
              <a:t>Ply = one player’</a:t>
            </a:r>
            <a:r>
              <a:rPr lang="en-US" altLang="ja-JP" sz="2800" dirty="0">
                <a:latin typeface="Times New Roman" charset="0"/>
                <a:ea typeface="ＭＳ Ｐゴシック" charset="0"/>
              </a:rPr>
              <a:t>s turn</a:t>
            </a:r>
          </a:p>
          <a:p>
            <a:r>
              <a:rPr lang="en-US" sz="3200" dirty="0">
                <a:latin typeface="Times New Roman" charset="0"/>
                <a:ea typeface="ＭＳ Ｐゴシック" charset="0"/>
                <a:cs typeface="ＭＳ Ｐゴシック" charset="0"/>
              </a:rPr>
              <a:t>What do we do with the game tree?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rcRect t="20258" b="20258"/>
          <a:stretch>
            <a:fillRect/>
          </a:stretch>
        </p:blipFill>
        <p:spPr/>
      </p:pic>
      <p:pic>
        <p:nvPicPr>
          <p:cNvPr id="51202" name="Picture 5"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28600"/>
            <a:ext cx="855027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4800600" y="2743200"/>
            <a:ext cx="4191000" cy="3539431"/>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square" rtlCol="0">
            <a:spAutoFit/>
          </a:bodyPr>
          <a:lstStyle/>
          <a:p>
            <a:pPr marL="233363" indent="-233363">
              <a:buFont typeface="Arial"/>
              <a:buChar char="•"/>
            </a:pPr>
            <a:r>
              <a:rPr lang="en-US" sz="2800" dirty="0"/>
              <a:t>We can easily generate a complete game tree for Tic-Tac-Toe</a:t>
            </a:r>
          </a:p>
          <a:p>
            <a:pPr marL="233363" indent="-233363">
              <a:buFont typeface="Arial"/>
              <a:buChar char="•"/>
            </a:pPr>
            <a:r>
              <a:rPr lang="en-US" sz="2800" dirty="0"/>
              <a:t>Taking board symmetries into account, there are 138 terminal positions</a:t>
            </a:r>
          </a:p>
          <a:p>
            <a:pPr marL="233363" indent="-233363">
              <a:buFont typeface="Arial"/>
              <a:buChar char="•"/>
            </a:pPr>
            <a:r>
              <a:rPr lang="en-US" sz="2800" dirty="0"/>
              <a:t>91 wins for X, 44 for O and 3 draws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2243418"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838200" y="152400"/>
            <a:ext cx="7772400" cy="1143000"/>
          </a:xfrm>
        </p:spPr>
        <p:txBody>
          <a:bodyPr/>
          <a:lstStyle/>
          <a:p>
            <a:r>
              <a:rPr lang="en-US">
                <a:latin typeface="Times New Roman" charset="0"/>
                <a:ea typeface="ＭＳ Ｐゴシック" charset="0"/>
                <a:cs typeface="ＭＳ Ｐゴシック" charset="0"/>
              </a:rPr>
              <a:t>Game trees</a:t>
            </a:r>
          </a:p>
        </p:txBody>
      </p:sp>
      <p:sp>
        <p:nvSpPr>
          <p:cNvPr id="52227" name="Rectangle 3"/>
          <p:cNvSpPr>
            <a:spLocks noGrp="1" noChangeArrowheads="1"/>
          </p:cNvSpPr>
          <p:nvPr>
            <p:ph type="body" idx="1"/>
          </p:nvPr>
        </p:nvSpPr>
        <p:spPr>
          <a:xfrm>
            <a:off x="381000" y="1371600"/>
            <a:ext cx="7772400" cy="5334000"/>
          </a:xfrm>
        </p:spPr>
        <p:txBody>
          <a:bodyPr/>
          <a:lstStyle/>
          <a:p>
            <a:r>
              <a:rPr lang="en-US" sz="2800" dirty="0">
                <a:solidFill>
                  <a:srgbClr val="000000"/>
                </a:solidFill>
                <a:latin typeface="Times New Roman" charset="0"/>
                <a:ea typeface="ＭＳ Ｐゴシック" charset="0"/>
                <a:cs typeface="ＭＳ Ｐゴシック" charset="0"/>
              </a:rPr>
              <a:t>Problem spaces for typical games are trees</a:t>
            </a:r>
          </a:p>
          <a:p>
            <a:r>
              <a:rPr lang="en-US" sz="2800" dirty="0">
                <a:solidFill>
                  <a:srgbClr val="000000"/>
                </a:solidFill>
                <a:latin typeface="Times New Roman" charset="0"/>
                <a:ea typeface="ＭＳ Ｐゴシック" charset="0"/>
                <a:cs typeface="ＭＳ Ｐゴシック" charset="0"/>
              </a:rPr>
              <a:t>Root node is current board configuration; player must decide best single move to make next</a:t>
            </a:r>
          </a:p>
          <a:p>
            <a:r>
              <a:rPr lang="en-US" sz="2800" b="1" dirty="0">
                <a:solidFill>
                  <a:srgbClr val="000000"/>
                </a:solidFill>
                <a:latin typeface="Times New Roman" charset="0"/>
                <a:ea typeface="ＭＳ Ｐゴシック" charset="0"/>
                <a:cs typeface="ＭＳ Ｐゴシック" charset="0"/>
              </a:rPr>
              <a:t>Static evaluator function</a:t>
            </a:r>
            <a:r>
              <a:rPr lang="en-US" sz="2800" dirty="0">
                <a:solidFill>
                  <a:srgbClr val="000000"/>
                </a:solidFill>
                <a:latin typeface="Times New Roman" charset="0"/>
                <a:ea typeface="ＭＳ Ｐゴシック" charset="0"/>
                <a:cs typeface="ＭＳ Ｐゴシック" charset="0"/>
              </a:rPr>
              <a:t> rates board position </a:t>
            </a:r>
            <a:r>
              <a:rPr lang="en-US" sz="2800" b="1" dirty="0">
                <a:solidFill>
                  <a:srgbClr val="000000"/>
                </a:solidFill>
                <a:latin typeface="Times New Roman" charset="0"/>
                <a:ea typeface="ＭＳ Ｐゴシック" charset="0"/>
                <a:cs typeface="ＭＳ Ｐゴシック" charset="0"/>
              </a:rPr>
              <a:t>f(board):</a:t>
            </a:r>
            <a:r>
              <a:rPr lang="en-US" sz="2800" dirty="0">
                <a:solidFill>
                  <a:srgbClr val="000000"/>
                </a:solidFill>
                <a:latin typeface="Times New Roman" charset="0"/>
                <a:ea typeface="ＭＳ Ｐゴシック" charset="0"/>
                <a:cs typeface="ＭＳ Ｐゴシック" charset="0"/>
              </a:rPr>
              <a:t>real,  often &gt;0 for me; &lt;0 for opponent</a:t>
            </a:r>
          </a:p>
          <a:p>
            <a:r>
              <a:rPr lang="en-US" sz="2800" dirty="0">
                <a:solidFill>
                  <a:srgbClr val="000000"/>
                </a:solidFill>
                <a:latin typeface="Times New Roman" charset="0"/>
                <a:ea typeface="ＭＳ Ｐゴシック" charset="0"/>
                <a:cs typeface="ＭＳ Ｐゴシック" charset="0"/>
              </a:rPr>
              <a:t>Arcs represent possible legal moves for a player </a:t>
            </a:r>
          </a:p>
          <a:p>
            <a:r>
              <a:rPr lang="en-US" sz="2800" dirty="0">
                <a:solidFill>
                  <a:srgbClr val="000000"/>
                </a:solidFill>
                <a:latin typeface="Times New Roman" charset="0"/>
                <a:ea typeface="ＭＳ Ｐゴシック" charset="0"/>
                <a:cs typeface="ＭＳ Ｐゴシック" charset="0"/>
              </a:rPr>
              <a:t>If </a:t>
            </a:r>
            <a:r>
              <a:rPr lang="en-US" sz="2800" b="1" dirty="0">
                <a:solidFill>
                  <a:srgbClr val="000000"/>
                </a:solidFill>
                <a:latin typeface="Times New Roman" charset="0"/>
                <a:ea typeface="ＭＳ Ｐゴシック" charset="0"/>
                <a:cs typeface="ＭＳ Ｐゴシック" charset="0"/>
              </a:rPr>
              <a:t>my turn</a:t>
            </a:r>
            <a:r>
              <a:rPr lang="en-US" sz="2800" dirty="0">
                <a:solidFill>
                  <a:srgbClr val="000000"/>
                </a:solidFill>
                <a:latin typeface="Times New Roman" charset="0"/>
                <a:ea typeface="ＭＳ Ｐゴシック" charset="0"/>
                <a:cs typeface="ＭＳ Ｐゴシック" charset="0"/>
              </a:rPr>
              <a:t> to move, then root is labeled a "</a:t>
            </a:r>
            <a:r>
              <a:rPr lang="en-US" sz="2800" b="1" dirty="0">
                <a:solidFill>
                  <a:srgbClr val="000000"/>
                </a:solidFill>
                <a:latin typeface="Times New Roman" charset="0"/>
                <a:ea typeface="ＭＳ Ｐゴシック" charset="0"/>
                <a:cs typeface="ＭＳ Ｐゴシック" charset="0"/>
              </a:rPr>
              <a:t>MAX</a:t>
            </a:r>
            <a:r>
              <a:rPr lang="en-US" sz="2800" dirty="0">
                <a:solidFill>
                  <a:srgbClr val="000000"/>
                </a:solidFill>
                <a:latin typeface="Times New Roman" charset="0"/>
                <a:ea typeface="ＭＳ Ｐゴシック" charset="0"/>
                <a:cs typeface="ＭＳ Ｐゴシック" charset="0"/>
              </a:rPr>
              <a:t>" node; otherwise it’s a "</a:t>
            </a:r>
            <a:r>
              <a:rPr lang="en-US" sz="2800" b="1" dirty="0">
                <a:solidFill>
                  <a:srgbClr val="000000"/>
                </a:solidFill>
                <a:latin typeface="Times New Roman" charset="0"/>
                <a:ea typeface="ＭＳ Ｐゴシック" charset="0"/>
                <a:cs typeface="ＭＳ Ｐゴシック" charset="0"/>
              </a:rPr>
              <a:t>MIN</a:t>
            </a:r>
            <a:r>
              <a:rPr lang="en-US" sz="2800" dirty="0">
                <a:solidFill>
                  <a:srgbClr val="000000"/>
                </a:solidFill>
                <a:latin typeface="Times New Roman" charset="0"/>
                <a:ea typeface="ＭＳ Ｐゴシック" charset="0"/>
                <a:cs typeface="ＭＳ Ｐゴシック" charset="0"/>
              </a:rPr>
              <a:t>" node </a:t>
            </a:r>
          </a:p>
          <a:p>
            <a:r>
              <a:rPr lang="en-US" sz="2800" dirty="0">
                <a:solidFill>
                  <a:srgbClr val="000000"/>
                </a:solidFill>
                <a:latin typeface="Times New Roman" charset="0"/>
                <a:ea typeface="ＭＳ Ｐゴシック" charset="0"/>
                <a:cs typeface="ＭＳ Ｐゴシック" charset="0"/>
              </a:rPr>
              <a:t>Each tree level’s nodes are all MAX or all MIN; nodes at level </a:t>
            </a:r>
            <a:r>
              <a:rPr lang="en-US" sz="2800" dirty="0" err="1">
                <a:solidFill>
                  <a:srgbClr val="000000"/>
                </a:solidFill>
                <a:latin typeface="Times New Roman" charset="0"/>
                <a:ea typeface="ＭＳ Ｐゴシック" charset="0"/>
                <a:cs typeface="ＭＳ Ｐゴシック" charset="0"/>
              </a:rPr>
              <a:t>i</a:t>
            </a:r>
            <a:r>
              <a:rPr lang="en-US" sz="2800" dirty="0">
                <a:solidFill>
                  <a:srgbClr val="000000"/>
                </a:solidFill>
                <a:latin typeface="Times New Roman" charset="0"/>
                <a:ea typeface="ＭＳ Ｐゴシック" charset="0"/>
                <a:cs typeface="ＭＳ Ｐゴシック" charset="0"/>
              </a:rPr>
              <a:t> are of opposite kind from those at level i+1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52400"/>
            <a:ext cx="8229600" cy="1143000"/>
          </a:xfrm>
        </p:spPr>
        <p:txBody>
          <a:bodyPr/>
          <a:lstStyle/>
          <a:p>
            <a:r>
              <a:rPr lang="en-US" sz="3600">
                <a:solidFill>
                  <a:schemeClr val="tx1"/>
                </a:solidFill>
                <a:latin typeface="Times New Roman" charset="0"/>
                <a:ea typeface="ＭＳ Ｐゴシック" charset="0"/>
                <a:cs typeface="ＭＳ Ｐゴシック" charset="0"/>
              </a:rPr>
              <a:t>Game Tree for Tic-Tac-Toe</a:t>
            </a:r>
          </a:p>
        </p:txBody>
      </p:sp>
      <p:grpSp>
        <p:nvGrpSpPr>
          <p:cNvPr id="54274" name="Group 3"/>
          <p:cNvGrpSpPr>
            <a:grpSpLocks/>
          </p:cNvGrpSpPr>
          <p:nvPr/>
        </p:nvGrpSpPr>
        <p:grpSpPr bwMode="auto">
          <a:xfrm>
            <a:off x="228600" y="1447800"/>
            <a:ext cx="6096000" cy="5029200"/>
            <a:chOff x="432" y="1008"/>
            <a:chExt cx="3840" cy="3168"/>
          </a:xfrm>
        </p:grpSpPr>
        <p:grpSp>
          <p:nvGrpSpPr>
            <p:cNvPr id="54284" name="Group 4"/>
            <p:cNvGrpSpPr>
              <a:grpSpLocks/>
            </p:cNvGrpSpPr>
            <p:nvPr/>
          </p:nvGrpSpPr>
          <p:grpSpPr bwMode="auto">
            <a:xfrm>
              <a:off x="1392" y="1008"/>
              <a:ext cx="2880" cy="3168"/>
              <a:chOff x="1392" y="912"/>
              <a:chExt cx="2880" cy="3168"/>
            </a:xfrm>
          </p:grpSpPr>
          <p:sp>
            <p:nvSpPr>
              <p:cNvPr id="54288" name="Rectangle 5"/>
              <p:cNvSpPr>
                <a:spLocks noChangeArrowheads="1"/>
              </p:cNvSpPr>
              <p:nvPr/>
            </p:nvSpPr>
            <p:spPr bwMode="auto">
              <a:xfrm>
                <a:off x="1872" y="3792"/>
                <a:ext cx="288" cy="288"/>
              </a:xfrm>
              <a:prstGeom prst="rect">
                <a:avLst/>
              </a:prstGeom>
              <a:solidFill>
                <a:srgbClr val="FFCCFF"/>
              </a:solidFill>
              <a:ln w="19050">
                <a:solidFill>
                  <a:schemeClr val="tx1"/>
                </a:solidFill>
                <a:miter lim="800000"/>
                <a:headEnd/>
                <a:tailEnd/>
              </a:ln>
            </p:spPr>
            <p:txBody>
              <a:bodyPr wrap="none" anchor="ctr"/>
              <a:lstStyle/>
              <a:p>
                <a:endParaRPr lang="en-US"/>
              </a:p>
            </p:txBody>
          </p:sp>
          <p:sp>
            <p:nvSpPr>
              <p:cNvPr id="54289" name="Rectangle 6"/>
              <p:cNvSpPr>
                <a:spLocks noChangeArrowheads="1"/>
              </p:cNvSpPr>
              <p:nvPr/>
            </p:nvSpPr>
            <p:spPr bwMode="auto">
              <a:xfrm>
                <a:off x="1872" y="3792"/>
                <a:ext cx="288" cy="288"/>
              </a:xfrm>
              <a:prstGeom prst="rect">
                <a:avLst/>
              </a:prstGeom>
              <a:solidFill>
                <a:srgbClr val="FFCCFF"/>
              </a:solidFill>
              <a:ln w="19050">
                <a:solidFill>
                  <a:schemeClr val="tx1"/>
                </a:solidFill>
                <a:miter lim="800000"/>
                <a:headEnd/>
                <a:tailEnd/>
              </a:ln>
            </p:spPr>
            <p:txBody>
              <a:bodyPr wrap="none" anchor="ctr"/>
              <a:lstStyle/>
              <a:p>
                <a:endParaRPr lang="en-US"/>
              </a:p>
            </p:txBody>
          </p:sp>
          <p:sp>
            <p:nvSpPr>
              <p:cNvPr id="54290" name="Line 7"/>
              <p:cNvSpPr>
                <a:spLocks noChangeShapeType="1"/>
              </p:cNvSpPr>
              <p:nvPr/>
            </p:nvSpPr>
            <p:spPr bwMode="auto">
              <a:xfrm>
                <a:off x="1872" y="3984"/>
                <a:ext cx="2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1" name="Line 8"/>
              <p:cNvSpPr>
                <a:spLocks noChangeShapeType="1"/>
              </p:cNvSpPr>
              <p:nvPr/>
            </p:nvSpPr>
            <p:spPr bwMode="auto">
              <a:xfrm>
                <a:off x="1872" y="3888"/>
                <a:ext cx="28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2" name="Line 9"/>
              <p:cNvSpPr>
                <a:spLocks noChangeShapeType="1"/>
              </p:cNvSpPr>
              <p:nvPr/>
            </p:nvSpPr>
            <p:spPr bwMode="auto">
              <a:xfrm>
                <a:off x="1968" y="3792"/>
                <a:ext cx="0" cy="2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3" name="Line 10"/>
              <p:cNvSpPr>
                <a:spLocks noChangeShapeType="1"/>
              </p:cNvSpPr>
              <p:nvPr/>
            </p:nvSpPr>
            <p:spPr bwMode="auto">
              <a:xfrm>
                <a:off x="2064" y="3792"/>
                <a:ext cx="0" cy="2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4" name="Line 11"/>
              <p:cNvSpPr>
                <a:spLocks noChangeShapeType="1"/>
              </p:cNvSpPr>
              <p:nvPr/>
            </p:nvSpPr>
            <p:spPr bwMode="auto">
              <a:xfrm>
                <a:off x="1968" y="3888"/>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5" name="Line 12"/>
              <p:cNvSpPr>
                <a:spLocks noChangeShapeType="1"/>
              </p:cNvSpPr>
              <p:nvPr/>
            </p:nvSpPr>
            <p:spPr bwMode="auto">
              <a:xfrm flipV="1">
                <a:off x="1968" y="3888"/>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6" name="Oval 13"/>
              <p:cNvSpPr>
                <a:spLocks noChangeArrowheads="1"/>
              </p:cNvSpPr>
              <p:nvPr/>
            </p:nvSpPr>
            <p:spPr bwMode="auto">
              <a:xfrm>
                <a:off x="1872" y="3792"/>
                <a:ext cx="96" cy="96"/>
              </a:xfrm>
              <a:prstGeom prst="ellipse">
                <a:avLst/>
              </a:prstGeom>
              <a:solidFill>
                <a:srgbClr val="FFCCFF"/>
              </a:solidFill>
              <a:ln w="28575">
                <a:solidFill>
                  <a:schemeClr val="tx1"/>
                </a:solidFill>
                <a:round/>
                <a:headEnd/>
                <a:tailEnd/>
              </a:ln>
            </p:spPr>
            <p:txBody>
              <a:bodyPr wrap="none" anchor="ctr"/>
              <a:lstStyle/>
              <a:p>
                <a:endParaRPr lang="en-US"/>
              </a:p>
            </p:txBody>
          </p:sp>
          <p:sp>
            <p:nvSpPr>
              <p:cNvPr id="54297" name="Line 14"/>
              <p:cNvSpPr>
                <a:spLocks noChangeShapeType="1"/>
              </p:cNvSpPr>
              <p:nvPr/>
            </p:nvSpPr>
            <p:spPr bwMode="auto">
              <a:xfrm>
                <a:off x="2064" y="3792"/>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8" name="Line 15"/>
              <p:cNvSpPr>
                <a:spLocks noChangeShapeType="1"/>
              </p:cNvSpPr>
              <p:nvPr/>
            </p:nvSpPr>
            <p:spPr bwMode="auto">
              <a:xfrm flipV="1">
                <a:off x="2064" y="3792"/>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299" name="Line 16"/>
              <p:cNvSpPr>
                <a:spLocks noChangeShapeType="1"/>
              </p:cNvSpPr>
              <p:nvPr/>
            </p:nvSpPr>
            <p:spPr bwMode="auto">
              <a:xfrm>
                <a:off x="1872" y="3984"/>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00" name="Line 17"/>
              <p:cNvSpPr>
                <a:spLocks noChangeShapeType="1"/>
              </p:cNvSpPr>
              <p:nvPr/>
            </p:nvSpPr>
            <p:spPr bwMode="auto">
              <a:xfrm flipV="1">
                <a:off x="1872" y="3984"/>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01" name="Oval 18"/>
              <p:cNvSpPr>
                <a:spLocks noChangeArrowheads="1"/>
              </p:cNvSpPr>
              <p:nvPr/>
            </p:nvSpPr>
            <p:spPr bwMode="auto">
              <a:xfrm>
                <a:off x="1872" y="3888"/>
                <a:ext cx="96" cy="96"/>
              </a:xfrm>
              <a:prstGeom prst="ellipse">
                <a:avLst/>
              </a:prstGeom>
              <a:solidFill>
                <a:srgbClr val="FFCCFF"/>
              </a:solidFill>
              <a:ln w="28575">
                <a:solidFill>
                  <a:schemeClr val="tx1"/>
                </a:solidFill>
                <a:round/>
                <a:headEnd/>
                <a:tailEnd/>
              </a:ln>
            </p:spPr>
            <p:txBody>
              <a:bodyPr wrap="none" anchor="ctr"/>
              <a:lstStyle/>
              <a:p>
                <a:endParaRPr lang="en-US"/>
              </a:p>
            </p:txBody>
          </p:sp>
          <p:grpSp>
            <p:nvGrpSpPr>
              <p:cNvPr id="54302" name="Group 19"/>
              <p:cNvGrpSpPr>
                <a:grpSpLocks/>
              </p:cNvGrpSpPr>
              <p:nvPr/>
            </p:nvGrpSpPr>
            <p:grpSpPr bwMode="auto">
              <a:xfrm>
                <a:off x="2784" y="912"/>
                <a:ext cx="288" cy="288"/>
                <a:chOff x="2304" y="1152"/>
                <a:chExt cx="288" cy="288"/>
              </a:xfrm>
            </p:grpSpPr>
            <p:sp>
              <p:nvSpPr>
                <p:cNvPr id="54447" name="Rectangle 20"/>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48" name="Line 21"/>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49" name="Line 22"/>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50" name="Line 23"/>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51" name="Line 24"/>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03" name="Group 25"/>
              <p:cNvGrpSpPr>
                <a:grpSpLocks/>
              </p:cNvGrpSpPr>
              <p:nvPr/>
            </p:nvGrpSpPr>
            <p:grpSpPr bwMode="auto">
              <a:xfrm>
                <a:off x="1632" y="1488"/>
                <a:ext cx="2640" cy="288"/>
                <a:chOff x="1632" y="1632"/>
                <a:chExt cx="2640" cy="288"/>
              </a:xfrm>
            </p:grpSpPr>
            <p:grpSp>
              <p:nvGrpSpPr>
                <p:cNvPr id="54417" name="Group 26"/>
                <p:cNvGrpSpPr>
                  <a:grpSpLocks/>
                </p:cNvGrpSpPr>
                <p:nvPr/>
              </p:nvGrpSpPr>
              <p:grpSpPr bwMode="auto">
                <a:xfrm>
                  <a:off x="1632" y="1632"/>
                  <a:ext cx="288" cy="288"/>
                  <a:chOff x="1248" y="1632"/>
                  <a:chExt cx="288" cy="288"/>
                </a:xfrm>
              </p:grpSpPr>
              <p:grpSp>
                <p:nvGrpSpPr>
                  <p:cNvPr id="54438" name="Group 27"/>
                  <p:cNvGrpSpPr>
                    <a:grpSpLocks/>
                  </p:cNvGrpSpPr>
                  <p:nvPr/>
                </p:nvGrpSpPr>
                <p:grpSpPr bwMode="auto">
                  <a:xfrm>
                    <a:off x="1248" y="1632"/>
                    <a:ext cx="288" cy="288"/>
                    <a:chOff x="2304" y="1152"/>
                    <a:chExt cx="288" cy="288"/>
                  </a:xfrm>
                </p:grpSpPr>
                <p:sp>
                  <p:nvSpPr>
                    <p:cNvPr id="54442" name="Rectangle 2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43" name="Line 2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44" name="Line 3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45" name="Line 3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46" name="Line 3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439" name="Group 33"/>
                  <p:cNvGrpSpPr>
                    <a:grpSpLocks/>
                  </p:cNvGrpSpPr>
                  <p:nvPr/>
                </p:nvGrpSpPr>
                <p:grpSpPr bwMode="auto">
                  <a:xfrm>
                    <a:off x="1248" y="1632"/>
                    <a:ext cx="96" cy="96"/>
                    <a:chOff x="2496" y="2400"/>
                    <a:chExt cx="96" cy="96"/>
                  </a:xfrm>
                </p:grpSpPr>
                <p:sp>
                  <p:nvSpPr>
                    <p:cNvPr id="54440" name="Line 3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41" name="Line 3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nvGrpSpPr>
                <p:cNvPr id="54418" name="Group 36"/>
                <p:cNvGrpSpPr>
                  <a:grpSpLocks/>
                </p:cNvGrpSpPr>
                <p:nvPr/>
              </p:nvGrpSpPr>
              <p:grpSpPr bwMode="auto">
                <a:xfrm>
                  <a:off x="3984" y="1632"/>
                  <a:ext cx="288" cy="288"/>
                  <a:chOff x="4320" y="1632"/>
                  <a:chExt cx="288" cy="288"/>
                </a:xfrm>
              </p:grpSpPr>
              <p:grpSp>
                <p:nvGrpSpPr>
                  <p:cNvPr id="54429" name="Group 37"/>
                  <p:cNvGrpSpPr>
                    <a:grpSpLocks/>
                  </p:cNvGrpSpPr>
                  <p:nvPr/>
                </p:nvGrpSpPr>
                <p:grpSpPr bwMode="auto">
                  <a:xfrm>
                    <a:off x="4320" y="1632"/>
                    <a:ext cx="288" cy="288"/>
                    <a:chOff x="2304" y="1152"/>
                    <a:chExt cx="288" cy="288"/>
                  </a:xfrm>
                </p:grpSpPr>
                <p:sp>
                  <p:nvSpPr>
                    <p:cNvPr id="54433" name="Rectangle 3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34" name="Line 3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35" name="Line 4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36" name="Line 4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37" name="Line 4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430" name="Group 43"/>
                  <p:cNvGrpSpPr>
                    <a:grpSpLocks/>
                  </p:cNvGrpSpPr>
                  <p:nvPr/>
                </p:nvGrpSpPr>
                <p:grpSpPr bwMode="auto">
                  <a:xfrm>
                    <a:off x="4416" y="1632"/>
                    <a:ext cx="96" cy="96"/>
                    <a:chOff x="2496" y="2400"/>
                    <a:chExt cx="96" cy="96"/>
                  </a:xfrm>
                </p:grpSpPr>
                <p:sp>
                  <p:nvSpPr>
                    <p:cNvPr id="54431" name="Line 4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32" name="Line 4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nvGrpSpPr>
                <p:cNvPr id="54419" name="Group 46"/>
                <p:cNvGrpSpPr>
                  <a:grpSpLocks/>
                </p:cNvGrpSpPr>
                <p:nvPr/>
              </p:nvGrpSpPr>
              <p:grpSpPr bwMode="auto">
                <a:xfrm>
                  <a:off x="2784" y="1632"/>
                  <a:ext cx="288" cy="288"/>
                  <a:chOff x="2496" y="1536"/>
                  <a:chExt cx="288" cy="288"/>
                </a:xfrm>
              </p:grpSpPr>
              <p:grpSp>
                <p:nvGrpSpPr>
                  <p:cNvPr id="54420" name="Group 47"/>
                  <p:cNvGrpSpPr>
                    <a:grpSpLocks/>
                  </p:cNvGrpSpPr>
                  <p:nvPr/>
                </p:nvGrpSpPr>
                <p:grpSpPr bwMode="auto">
                  <a:xfrm>
                    <a:off x="2496" y="1536"/>
                    <a:ext cx="288" cy="288"/>
                    <a:chOff x="2304" y="1152"/>
                    <a:chExt cx="288" cy="288"/>
                  </a:xfrm>
                </p:grpSpPr>
                <p:sp>
                  <p:nvSpPr>
                    <p:cNvPr id="54424" name="Rectangle 4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25" name="Line 4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26" name="Line 5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27" name="Line 5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28" name="Line 5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421" name="Group 53"/>
                  <p:cNvGrpSpPr>
                    <a:grpSpLocks/>
                  </p:cNvGrpSpPr>
                  <p:nvPr/>
                </p:nvGrpSpPr>
                <p:grpSpPr bwMode="auto">
                  <a:xfrm>
                    <a:off x="2592" y="1632"/>
                    <a:ext cx="96" cy="96"/>
                    <a:chOff x="2496" y="2400"/>
                    <a:chExt cx="96" cy="96"/>
                  </a:xfrm>
                </p:grpSpPr>
                <p:sp>
                  <p:nvSpPr>
                    <p:cNvPr id="54422" name="Line 5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23" name="Line 5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grpSp>
            <p:nvGrpSpPr>
              <p:cNvPr id="54304" name="Group 56"/>
              <p:cNvGrpSpPr>
                <a:grpSpLocks/>
              </p:cNvGrpSpPr>
              <p:nvPr/>
            </p:nvGrpSpPr>
            <p:grpSpPr bwMode="auto">
              <a:xfrm>
                <a:off x="2112" y="2064"/>
                <a:ext cx="1632" cy="288"/>
                <a:chOff x="2112" y="2208"/>
                <a:chExt cx="1632" cy="288"/>
              </a:xfrm>
            </p:grpSpPr>
            <p:grpSp>
              <p:nvGrpSpPr>
                <p:cNvPr id="54394" name="Group 57"/>
                <p:cNvGrpSpPr>
                  <a:grpSpLocks/>
                </p:cNvGrpSpPr>
                <p:nvPr/>
              </p:nvGrpSpPr>
              <p:grpSpPr bwMode="auto">
                <a:xfrm>
                  <a:off x="2112" y="2208"/>
                  <a:ext cx="288" cy="288"/>
                  <a:chOff x="2112" y="2064"/>
                  <a:chExt cx="288" cy="288"/>
                </a:xfrm>
              </p:grpSpPr>
              <p:grpSp>
                <p:nvGrpSpPr>
                  <p:cNvPr id="54407" name="Group 58"/>
                  <p:cNvGrpSpPr>
                    <a:grpSpLocks/>
                  </p:cNvGrpSpPr>
                  <p:nvPr/>
                </p:nvGrpSpPr>
                <p:grpSpPr bwMode="auto">
                  <a:xfrm>
                    <a:off x="2112" y="2064"/>
                    <a:ext cx="288" cy="288"/>
                    <a:chOff x="2304" y="1152"/>
                    <a:chExt cx="288" cy="288"/>
                  </a:xfrm>
                </p:grpSpPr>
                <p:sp>
                  <p:nvSpPr>
                    <p:cNvPr id="54412" name="Rectangle 59"/>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13" name="Line 6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14" name="Line 6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15" name="Line 6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16" name="Line 6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408" name="Group 64"/>
                  <p:cNvGrpSpPr>
                    <a:grpSpLocks/>
                  </p:cNvGrpSpPr>
                  <p:nvPr/>
                </p:nvGrpSpPr>
                <p:grpSpPr bwMode="auto">
                  <a:xfrm>
                    <a:off x="2208" y="2160"/>
                    <a:ext cx="96" cy="96"/>
                    <a:chOff x="2496" y="2400"/>
                    <a:chExt cx="96" cy="96"/>
                  </a:xfrm>
                </p:grpSpPr>
                <p:sp>
                  <p:nvSpPr>
                    <p:cNvPr id="54410" name="Line 6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11" name="Line 6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54409" name="Oval 67"/>
                  <p:cNvSpPr>
                    <a:spLocks noChangeArrowheads="1"/>
                  </p:cNvSpPr>
                  <p:nvPr/>
                </p:nvSpPr>
                <p:spPr bwMode="auto">
                  <a:xfrm>
                    <a:off x="2112" y="2064"/>
                    <a:ext cx="96" cy="96"/>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54395" name="Group 68"/>
                <p:cNvGrpSpPr>
                  <a:grpSpLocks/>
                </p:cNvGrpSpPr>
                <p:nvPr/>
              </p:nvGrpSpPr>
              <p:grpSpPr bwMode="auto">
                <a:xfrm>
                  <a:off x="3456" y="2208"/>
                  <a:ext cx="288" cy="288"/>
                  <a:chOff x="3072" y="2112"/>
                  <a:chExt cx="288" cy="288"/>
                </a:xfrm>
              </p:grpSpPr>
              <p:grpSp>
                <p:nvGrpSpPr>
                  <p:cNvPr id="54396" name="Group 69"/>
                  <p:cNvGrpSpPr>
                    <a:grpSpLocks/>
                  </p:cNvGrpSpPr>
                  <p:nvPr/>
                </p:nvGrpSpPr>
                <p:grpSpPr bwMode="auto">
                  <a:xfrm>
                    <a:off x="3072" y="2112"/>
                    <a:ext cx="288" cy="288"/>
                    <a:chOff x="2496" y="1536"/>
                    <a:chExt cx="288" cy="288"/>
                  </a:xfrm>
                </p:grpSpPr>
                <p:grpSp>
                  <p:nvGrpSpPr>
                    <p:cNvPr id="54398" name="Group 70"/>
                    <p:cNvGrpSpPr>
                      <a:grpSpLocks/>
                    </p:cNvGrpSpPr>
                    <p:nvPr/>
                  </p:nvGrpSpPr>
                  <p:grpSpPr bwMode="auto">
                    <a:xfrm>
                      <a:off x="2496" y="1536"/>
                      <a:ext cx="288" cy="288"/>
                      <a:chOff x="2304" y="1152"/>
                      <a:chExt cx="288" cy="288"/>
                    </a:xfrm>
                  </p:grpSpPr>
                  <p:sp>
                    <p:nvSpPr>
                      <p:cNvPr id="54402" name="Rectangle 71"/>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03" name="Line 72"/>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04" name="Line 73"/>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05" name="Line 74"/>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06" name="Line 75"/>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99" name="Group 76"/>
                    <p:cNvGrpSpPr>
                      <a:grpSpLocks/>
                    </p:cNvGrpSpPr>
                    <p:nvPr/>
                  </p:nvGrpSpPr>
                  <p:grpSpPr bwMode="auto">
                    <a:xfrm>
                      <a:off x="2592" y="1632"/>
                      <a:ext cx="96" cy="96"/>
                      <a:chOff x="2496" y="2400"/>
                      <a:chExt cx="96" cy="96"/>
                    </a:xfrm>
                  </p:grpSpPr>
                  <p:sp>
                    <p:nvSpPr>
                      <p:cNvPr id="54400" name="Line 77"/>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401" name="Line 78"/>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sp>
                <p:nvSpPr>
                  <p:cNvPr id="54397" name="Oval 79"/>
                  <p:cNvSpPr>
                    <a:spLocks noChangeArrowheads="1"/>
                  </p:cNvSpPr>
                  <p:nvPr/>
                </p:nvSpPr>
                <p:spPr bwMode="auto">
                  <a:xfrm>
                    <a:off x="3168" y="2112"/>
                    <a:ext cx="96" cy="96"/>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grpSp>
            <p:nvGrpSpPr>
              <p:cNvPr id="54305" name="Group 80"/>
              <p:cNvGrpSpPr>
                <a:grpSpLocks/>
              </p:cNvGrpSpPr>
              <p:nvPr/>
            </p:nvGrpSpPr>
            <p:grpSpPr bwMode="auto">
              <a:xfrm>
                <a:off x="1392" y="2640"/>
                <a:ext cx="1728" cy="288"/>
                <a:chOff x="1392" y="2880"/>
                <a:chExt cx="1728" cy="288"/>
              </a:xfrm>
            </p:grpSpPr>
            <p:grpSp>
              <p:nvGrpSpPr>
                <p:cNvPr id="54334" name="Group 81"/>
                <p:cNvGrpSpPr>
                  <a:grpSpLocks/>
                </p:cNvGrpSpPr>
                <p:nvPr/>
              </p:nvGrpSpPr>
              <p:grpSpPr bwMode="auto">
                <a:xfrm>
                  <a:off x="1392" y="2880"/>
                  <a:ext cx="288" cy="288"/>
                  <a:chOff x="1536" y="2496"/>
                  <a:chExt cx="288" cy="288"/>
                </a:xfrm>
              </p:grpSpPr>
              <p:grpSp>
                <p:nvGrpSpPr>
                  <p:cNvPr id="54380" name="Group 82"/>
                  <p:cNvGrpSpPr>
                    <a:grpSpLocks/>
                  </p:cNvGrpSpPr>
                  <p:nvPr/>
                </p:nvGrpSpPr>
                <p:grpSpPr bwMode="auto">
                  <a:xfrm>
                    <a:off x="1536" y="2496"/>
                    <a:ext cx="288" cy="288"/>
                    <a:chOff x="2112" y="2064"/>
                    <a:chExt cx="288" cy="288"/>
                  </a:xfrm>
                </p:grpSpPr>
                <p:grpSp>
                  <p:nvGrpSpPr>
                    <p:cNvPr id="54384" name="Group 83"/>
                    <p:cNvGrpSpPr>
                      <a:grpSpLocks/>
                    </p:cNvGrpSpPr>
                    <p:nvPr/>
                  </p:nvGrpSpPr>
                  <p:grpSpPr bwMode="auto">
                    <a:xfrm>
                      <a:off x="2112" y="2064"/>
                      <a:ext cx="288" cy="288"/>
                      <a:chOff x="2304" y="1152"/>
                      <a:chExt cx="288" cy="288"/>
                    </a:xfrm>
                  </p:grpSpPr>
                  <p:sp>
                    <p:nvSpPr>
                      <p:cNvPr id="54389" name="Rectangle 84"/>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90" name="Line 8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91" name="Line 8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92" name="Line 8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93" name="Line 8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85" name="Group 89"/>
                    <p:cNvGrpSpPr>
                      <a:grpSpLocks/>
                    </p:cNvGrpSpPr>
                    <p:nvPr/>
                  </p:nvGrpSpPr>
                  <p:grpSpPr bwMode="auto">
                    <a:xfrm>
                      <a:off x="2208" y="2160"/>
                      <a:ext cx="96" cy="96"/>
                      <a:chOff x="2496" y="2400"/>
                      <a:chExt cx="96" cy="96"/>
                    </a:xfrm>
                  </p:grpSpPr>
                  <p:sp>
                    <p:nvSpPr>
                      <p:cNvPr id="54387" name="Line 9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88" name="Line 9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54386" name="Oval 92"/>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81" name="Group 93"/>
                  <p:cNvGrpSpPr>
                    <a:grpSpLocks/>
                  </p:cNvGrpSpPr>
                  <p:nvPr/>
                </p:nvGrpSpPr>
                <p:grpSpPr bwMode="auto">
                  <a:xfrm>
                    <a:off x="1632" y="2496"/>
                    <a:ext cx="96" cy="96"/>
                    <a:chOff x="2496" y="2400"/>
                    <a:chExt cx="96" cy="96"/>
                  </a:xfrm>
                </p:grpSpPr>
                <p:sp>
                  <p:nvSpPr>
                    <p:cNvPr id="54382" name="Line 9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83" name="Line 9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nvGrpSpPr>
                <p:cNvPr id="54335" name="Group 96"/>
                <p:cNvGrpSpPr>
                  <a:grpSpLocks/>
                </p:cNvGrpSpPr>
                <p:nvPr/>
              </p:nvGrpSpPr>
              <p:grpSpPr bwMode="auto">
                <a:xfrm>
                  <a:off x="1872" y="2880"/>
                  <a:ext cx="288" cy="288"/>
                  <a:chOff x="2400" y="2592"/>
                  <a:chExt cx="288" cy="288"/>
                </a:xfrm>
              </p:grpSpPr>
              <p:grpSp>
                <p:nvGrpSpPr>
                  <p:cNvPr id="54366" name="Group 97"/>
                  <p:cNvGrpSpPr>
                    <a:grpSpLocks/>
                  </p:cNvGrpSpPr>
                  <p:nvPr/>
                </p:nvGrpSpPr>
                <p:grpSpPr bwMode="auto">
                  <a:xfrm>
                    <a:off x="2400" y="2592"/>
                    <a:ext cx="288" cy="288"/>
                    <a:chOff x="2112" y="2064"/>
                    <a:chExt cx="288" cy="288"/>
                  </a:xfrm>
                </p:grpSpPr>
                <p:grpSp>
                  <p:nvGrpSpPr>
                    <p:cNvPr id="54370" name="Group 98"/>
                    <p:cNvGrpSpPr>
                      <a:grpSpLocks/>
                    </p:cNvGrpSpPr>
                    <p:nvPr/>
                  </p:nvGrpSpPr>
                  <p:grpSpPr bwMode="auto">
                    <a:xfrm>
                      <a:off x="2112" y="2064"/>
                      <a:ext cx="288" cy="288"/>
                      <a:chOff x="2304" y="1152"/>
                      <a:chExt cx="288" cy="288"/>
                    </a:xfrm>
                  </p:grpSpPr>
                  <p:sp>
                    <p:nvSpPr>
                      <p:cNvPr id="54375" name="Rectangle 99"/>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76" name="Line 10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77" name="Line 10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78" name="Line 10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79" name="Line 10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71" name="Group 104"/>
                    <p:cNvGrpSpPr>
                      <a:grpSpLocks/>
                    </p:cNvGrpSpPr>
                    <p:nvPr/>
                  </p:nvGrpSpPr>
                  <p:grpSpPr bwMode="auto">
                    <a:xfrm>
                      <a:off x="2208" y="2160"/>
                      <a:ext cx="96" cy="96"/>
                      <a:chOff x="2496" y="2400"/>
                      <a:chExt cx="96" cy="96"/>
                    </a:xfrm>
                  </p:grpSpPr>
                  <p:sp>
                    <p:nvSpPr>
                      <p:cNvPr id="54373" name="Line 10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74" name="Line 10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54372" name="Oval 107"/>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67" name="Group 108"/>
                  <p:cNvGrpSpPr>
                    <a:grpSpLocks/>
                  </p:cNvGrpSpPr>
                  <p:nvPr/>
                </p:nvGrpSpPr>
                <p:grpSpPr bwMode="auto">
                  <a:xfrm>
                    <a:off x="2592" y="2592"/>
                    <a:ext cx="96" cy="96"/>
                    <a:chOff x="2496" y="2400"/>
                    <a:chExt cx="96" cy="96"/>
                  </a:xfrm>
                </p:grpSpPr>
                <p:sp>
                  <p:nvSpPr>
                    <p:cNvPr id="54368" name="Line 109"/>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69" name="Line 110"/>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nvGrpSpPr>
                <p:cNvPr id="54336" name="Group 111"/>
                <p:cNvGrpSpPr>
                  <a:grpSpLocks/>
                </p:cNvGrpSpPr>
                <p:nvPr/>
              </p:nvGrpSpPr>
              <p:grpSpPr bwMode="auto">
                <a:xfrm>
                  <a:off x="2832" y="2880"/>
                  <a:ext cx="288" cy="288"/>
                  <a:chOff x="2592" y="2544"/>
                  <a:chExt cx="288" cy="288"/>
                </a:xfrm>
              </p:grpSpPr>
              <p:grpSp>
                <p:nvGrpSpPr>
                  <p:cNvPr id="54352" name="Group 112"/>
                  <p:cNvGrpSpPr>
                    <a:grpSpLocks/>
                  </p:cNvGrpSpPr>
                  <p:nvPr/>
                </p:nvGrpSpPr>
                <p:grpSpPr bwMode="auto">
                  <a:xfrm>
                    <a:off x="2592" y="2544"/>
                    <a:ext cx="288" cy="288"/>
                    <a:chOff x="2112" y="2064"/>
                    <a:chExt cx="288" cy="288"/>
                  </a:xfrm>
                </p:grpSpPr>
                <p:grpSp>
                  <p:nvGrpSpPr>
                    <p:cNvPr id="54356" name="Group 113"/>
                    <p:cNvGrpSpPr>
                      <a:grpSpLocks/>
                    </p:cNvGrpSpPr>
                    <p:nvPr/>
                  </p:nvGrpSpPr>
                  <p:grpSpPr bwMode="auto">
                    <a:xfrm>
                      <a:off x="2112" y="2064"/>
                      <a:ext cx="288" cy="288"/>
                      <a:chOff x="2304" y="1152"/>
                      <a:chExt cx="288" cy="288"/>
                    </a:xfrm>
                  </p:grpSpPr>
                  <p:sp>
                    <p:nvSpPr>
                      <p:cNvPr id="54361" name="Rectangle 114"/>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62" name="Line 11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63" name="Line 11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64" name="Line 11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65" name="Line 11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57" name="Group 119"/>
                    <p:cNvGrpSpPr>
                      <a:grpSpLocks/>
                    </p:cNvGrpSpPr>
                    <p:nvPr/>
                  </p:nvGrpSpPr>
                  <p:grpSpPr bwMode="auto">
                    <a:xfrm>
                      <a:off x="2208" y="2160"/>
                      <a:ext cx="96" cy="96"/>
                      <a:chOff x="2496" y="2400"/>
                      <a:chExt cx="96" cy="96"/>
                    </a:xfrm>
                  </p:grpSpPr>
                  <p:sp>
                    <p:nvSpPr>
                      <p:cNvPr id="54359" name="Line 12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60" name="Line 12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54358" name="Oval 122"/>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53" name="Group 123"/>
                  <p:cNvGrpSpPr>
                    <a:grpSpLocks/>
                  </p:cNvGrpSpPr>
                  <p:nvPr/>
                </p:nvGrpSpPr>
                <p:grpSpPr bwMode="auto">
                  <a:xfrm>
                    <a:off x="2784" y="2736"/>
                    <a:ext cx="96" cy="96"/>
                    <a:chOff x="2496" y="2400"/>
                    <a:chExt cx="96" cy="96"/>
                  </a:xfrm>
                </p:grpSpPr>
                <p:sp>
                  <p:nvSpPr>
                    <p:cNvPr id="54354" name="Line 12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55" name="Line 12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nvGrpSpPr>
                <p:cNvPr id="54337" name="Group 126"/>
                <p:cNvGrpSpPr>
                  <a:grpSpLocks/>
                </p:cNvGrpSpPr>
                <p:nvPr/>
              </p:nvGrpSpPr>
              <p:grpSpPr bwMode="auto">
                <a:xfrm>
                  <a:off x="2352" y="2880"/>
                  <a:ext cx="288" cy="288"/>
                  <a:chOff x="2112" y="2544"/>
                  <a:chExt cx="288" cy="288"/>
                </a:xfrm>
              </p:grpSpPr>
              <p:grpSp>
                <p:nvGrpSpPr>
                  <p:cNvPr id="54338" name="Group 127"/>
                  <p:cNvGrpSpPr>
                    <a:grpSpLocks/>
                  </p:cNvGrpSpPr>
                  <p:nvPr/>
                </p:nvGrpSpPr>
                <p:grpSpPr bwMode="auto">
                  <a:xfrm>
                    <a:off x="2112" y="2544"/>
                    <a:ext cx="288" cy="288"/>
                    <a:chOff x="2112" y="2064"/>
                    <a:chExt cx="288" cy="288"/>
                  </a:xfrm>
                </p:grpSpPr>
                <p:grpSp>
                  <p:nvGrpSpPr>
                    <p:cNvPr id="54342" name="Group 128"/>
                    <p:cNvGrpSpPr>
                      <a:grpSpLocks/>
                    </p:cNvGrpSpPr>
                    <p:nvPr/>
                  </p:nvGrpSpPr>
                  <p:grpSpPr bwMode="auto">
                    <a:xfrm>
                      <a:off x="2112" y="2064"/>
                      <a:ext cx="288" cy="288"/>
                      <a:chOff x="2304" y="1152"/>
                      <a:chExt cx="288" cy="288"/>
                    </a:xfrm>
                  </p:grpSpPr>
                  <p:sp>
                    <p:nvSpPr>
                      <p:cNvPr id="54347" name="Rectangle 129"/>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48" name="Line 13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49" name="Line 13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50" name="Line 13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51" name="Line 13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43" name="Group 134"/>
                    <p:cNvGrpSpPr>
                      <a:grpSpLocks/>
                    </p:cNvGrpSpPr>
                    <p:nvPr/>
                  </p:nvGrpSpPr>
                  <p:grpSpPr bwMode="auto">
                    <a:xfrm>
                      <a:off x="2208" y="2160"/>
                      <a:ext cx="96" cy="96"/>
                      <a:chOff x="2496" y="2400"/>
                      <a:chExt cx="96" cy="96"/>
                    </a:xfrm>
                  </p:grpSpPr>
                  <p:sp>
                    <p:nvSpPr>
                      <p:cNvPr id="54345" name="Line 13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46" name="Line 13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54344" name="Oval 137"/>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39" name="Group 138"/>
                  <p:cNvGrpSpPr>
                    <a:grpSpLocks/>
                  </p:cNvGrpSpPr>
                  <p:nvPr/>
                </p:nvGrpSpPr>
                <p:grpSpPr bwMode="auto">
                  <a:xfrm>
                    <a:off x="2304" y="2640"/>
                    <a:ext cx="96" cy="96"/>
                    <a:chOff x="2496" y="2400"/>
                    <a:chExt cx="96" cy="96"/>
                  </a:xfrm>
                </p:grpSpPr>
                <p:sp>
                  <p:nvSpPr>
                    <p:cNvPr id="54340" name="Line 139"/>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41" name="Line 140"/>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sp>
            <p:nvSpPr>
              <p:cNvPr id="54306" name="Line 141"/>
              <p:cNvSpPr>
                <a:spLocks noChangeShapeType="1"/>
              </p:cNvSpPr>
              <p:nvPr/>
            </p:nvSpPr>
            <p:spPr bwMode="auto">
              <a:xfrm flipH="1">
                <a:off x="1776" y="1200"/>
                <a:ext cx="1152"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07" name="Line 142"/>
              <p:cNvSpPr>
                <a:spLocks noChangeShapeType="1"/>
              </p:cNvSpPr>
              <p:nvPr/>
            </p:nvSpPr>
            <p:spPr bwMode="auto">
              <a:xfrm>
                <a:off x="2928" y="1200"/>
                <a:ext cx="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08" name="Line 143"/>
              <p:cNvSpPr>
                <a:spLocks noChangeShapeType="1"/>
              </p:cNvSpPr>
              <p:nvPr/>
            </p:nvSpPr>
            <p:spPr bwMode="auto">
              <a:xfrm>
                <a:off x="2928" y="1200"/>
                <a:ext cx="120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09" name="Line 144"/>
              <p:cNvSpPr>
                <a:spLocks noChangeShapeType="1"/>
              </p:cNvSpPr>
              <p:nvPr/>
            </p:nvSpPr>
            <p:spPr bwMode="auto">
              <a:xfrm flipH="1">
                <a:off x="2256" y="1776"/>
                <a:ext cx="672"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10" name="Line 145"/>
              <p:cNvSpPr>
                <a:spLocks noChangeShapeType="1"/>
              </p:cNvSpPr>
              <p:nvPr/>
            </p:nvSpPr>
            <p:spPr bwMode="auto">
              <a:xfrm flipH="1">
                <a:off x="2016" y="2352"/>
                <a:ext cx="24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11" name="Line 146"/>
              <p:cNvSpPr>
                <a:spLocks noChangeShapeType="1"/>
              </p:cNvSpPr>
              <p:nvPr/>
            </p:nvSpPr>
            <p:spPr bwMode="auto">
              <a:xfrm flipH="1">
                <a:off x="1536" y="2352"/>
                <a:ext cx="72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12" name="Line 147"/>
              <p:cNvSpPr>
                <a:spLocks noChangeShapeType="1"/>
              </p:cNvSpPr>
              <p:nvPr/>
            </p:nvSpPr>
            <p:spPr bwMode="auto">
              <a:xfrm>
                <a:off x="2256" y="2352"/>
                <a:ext cx="24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13" name="Line 148"/>
              <p:cNvSpPr>
                <a:spLocks noChangeShapeType="1"/>
              </p:cNvSpPr>
              <p:nvPr/>
            </p:nvSpPr>
            <p:spPr bwMode="auto">
              <a:xfrm>
                <a:off x="2928" y="1776"/>
                <a:ext cx="672"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14" name="Line 149"/>
              <p:cNvSpPr>
                <a:spLocks noChangeShapeType="1"/>
              </p:cNvSpPr>
              <p:nvPr/>
            </p:nvSpPr>
            <p:spPr bwMode="auto">
              <a:xfrm>
                <a:off x="2256" y="2352"/>
                <a:ext cx="72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54315" name="Group 150"/>
              <p:cNvGrpSpPr>
                <a:grpSpLocks/>
              </p:cNvGrpSpPr>
              <p:nvPr/>
            </p:nvGrpSpPr>
            <p:grpSpPr bwMode="auto">
              <a:xfrm>
                <a:off x="1872" y="3216"/>
                <a:ext cx="288" cy="288"/>
                <a:chOff x="4944" y="2640"/>
                <a:chExt cx="288" cy="288"/>
              </a:xfrm>
            </p:grpSpPr>
            <p:grpSp>
              <p:nvGrpSpPr>
                <p:cNvPr id="54318" name="Group 151"/>
                <p:cNvGrpSpPr>
                  <a:grpSpLocks/>
                </p:cNvGrpSpPr>
                <p:nvPr/>
              </p:nvGrpSpPr>
              <p:grpSpPr bwMode="auto">
                <a:xfrm>
                  <a:off x="4944" y="2640"/>
                  <a:ext cx="288" cy="288"/>
                  <a:chOff x="2400" y="2592"/>
                  <a:chExt cx="288" cy="288"/>
                </a:xfrm>
              </p:grpSpPr>
              <p:grpSp>
                <p:nvGrpSpPr>
                  <p:cNvPr id="54320" name="Group 152"/>
                  <p:cNvGrpSpPr>
                    <a:grpSpLocks/>
                  </p:cNvGrpSpPr>
                  <p:nvPr/>
                </p:nvGrpSpPr>
                <p:grpSpPr bwMode="auto">
                  <a:xfrm>
                    <a:off x="2400" y="2592"/>
                    <a:ext cx="288" cy="288"/>
                    <a:chOff x="2112" y="2064"/>
                    <a:chExt cx="288" cy="288"/>
                  </a:xfrm>
                </p:grpSpPr>
                <p:grpSp>
                  <p:nvGrpSpPr>
                    <p:cNvPr id="54324" name="Group 153"/>
                    <p:cNvGrpSpPr>
                      <a:grpSpLocks/>
                    </p:cNvGrpSpPr>
                    <p:nvPr/>
                  </p:nvGrpSpPr>
                  <p:grpSpPr bwMode="auto">
                    <a:xfrm>
                      <a:off x="2112" y="2064"/>
                      <a:ext cx="288" cy="288"/>
                      <a:chOff x="2304" y="1152"/>
                      <a:chExt cx="288" cy="288"/>
                    </a:xfrm>
                  </p:grpSpPr>
                  <p:sp>
                    <p:nvSpPr>
                      <p:cNvPr id="54329" name="Rectangle 154"/>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330" name="Line 15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31" name="Line 15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32" name="Line 15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33" name="Line 15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54325" name="Group 159"/>
                    <p:cNvGrpSpPr>
                      <a:grpSpLocks/>
                    </p:cNvGrpSpPr>
                    <p:nvPr/>
                  </p:nvGrpSpPr>
                  <p:grpSpPr bwMode="auto">
                    <a:xfrm>
                      <a:off x="2208" y="2160"/>
                      <a:ext cx="96" cy="96"/>
                      <a:chOff x="2496" y="2400"/>
                      <a:chExt cx="96" cy="96"/>
                    </a:xfrm>
                  </p:grpSpPr>
                  <p:sp>
                    <p:nvSpPr>
                      <p:cNvPr id="54327" name="Line 16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28" name="Line 16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54326" name="Oval 162"/>
                    <p:cNvSpPr>
                      <a:spLocks noChangeArrowheads="1"/>
                    </p:cNvSpPr>
                    <p:nvPr/>
                  </p:nvSpPr>
                  <p:spPr bwMode="auto">
                    <a:xfrm>
                      <a:off x="2112" y="2064"/>
                      <a:ext cx="96" cy="96"/>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54321" name="Group 163"/>
                  <p:cNvGrpSpPr>
                    <a:grpSpLocks/>
                  </p:cNvGrpSpPr>
                  <p:nvPr/>
                </p:nvGrpSpPr>
                <p:grpSpPr bwMode="auto">
                  <a:xfrm>
                    <a:off x="2592" y="2592"/>
                    <a:ext cx="96" cy="96"/>
                    <a:chOff x="2496" y="2400"/>
                    <a:chExt cx="96" cy="96"/>
                  </a:xfrm>
                </p:grpSpPr>
                <p:sp>
                  <p:nvSpPr>
                    <p:cNvPr id="54322" name="Line 16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323" name="Line 16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sp>
              <p:nvSpPr>
                <p:cNvPr id="54319" name="Oval 166"/>
                <p:cNvSpPr>
                  <a:spLocks noChangeArrowheads="1"/>
                </p:cNvSpPr>
                <p:nvPr/>
              </p:nvSpPr>
              <p:spPr bwMode="auto">
                <a:xfrm>
                  <a:off x="4944" y="2736"/>
                  <a:ext cx="96" cy="96"/>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54316" name="Line 167"/>
              <p:cNvSpPr>
                <a:spLocks noChangeShapeType="1"/>
              </p:cNvSpPr>
              <p:nvPr/>
            </p:nvSpPr>
            <p:spPr bwMode="auto">
              <a:xfrm>
                <a:off x="2016" y="2928"/>
                <a:ext cx="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4317" name="Line 168"/>
              <p:cNvSpPr>
                <a:spLocks noChangeShapeType="1"/>
              </p:cNvSpPr>
              <p:nvPr/>
            </p:nvSpPr>
            <p:spPr bwMode="auto">
              <a:xfrm>
                <a:off x="2016" y="3504"/>
                <a:ext cx="0" cy="2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sp>
          <p:nvSpPr>
            <p:cNvPr id="54285" name="Text Box 169"/>
            <p:cNvSpPr txBox="1">
              <a:spLocks noChangeArrowheads="1"/>
            </p:cNvSpPr>
            <p:nvPr/>
          </p:nvSpPr>
          <p:spPr bwMode="auto">
            <a:xfrm>
              <a:off x="432" y="1200"/>
              <a:ext cx="1041"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MAX</a:t>
              </a:r>
              <a:r>
                <a:rPr lang="ja-JP" altLang="en-US" sz="1800">
                  <a:latin typeface="Comic Sans MS" charset="0"/>
                  <a:cs typeface="Arial" charset="0"/>
                </a:rPr>
                <a:t>’</a:t>
              </a:r>
              <a:r>
                <a:rPr lang="en-US" altLang="ja-JP" sz="1800">
                  <a:latin typeface="Comic Sans MS" charset="0"/>
                  <a:cs typeface="Arial" charset="0"/>
                </a:rPr>
                <a:t>s play </a:t>
              </a:r>
              <a:r>
                <a:rPr lang="en-US" altLang="ja-JP" sz="1800">
                  <a:latin typeface="Comic Sans MS" charset="0"/>
                  <a:cs typeface="Arial" charset="0"/>
                  <a:sym typeface="Symbol" charset="0"/>
                </a:rPr>
                <a:t></a:t>
              </a:r>
              <a:endParaRPr lang="en-US" sz="1800">
                <a:latin typeface="Comic Sans MS" charset="0"/>
                <a:cs typeface="Arial" charset="0"/>
                <a:sym typeface="Symbol" charset="0"/>
              </a:endParaRPr>
            </a:p>
          </p:txBody>
        </p:sp>
        <p:sp>
          <p:nvSpPr>
            <p:cNvPr id="54286" name="Text Box 170"/>
            <p:cNvSpPr txBox="1">
              <a:spLocks noChangeArrowheads="1"/>
            </p:cNvSpPr>
            <p:nvPr/>
          </p:nvSpPr>
          <p:spPr bwMode="auto">
            <a:xfrm>
              <a:off x="432" y="1872"/>
              <a:ext cx="102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MIN</a:t>
              </a:r>
              <a:r>
                <a:rPr lang="ja-JP" altLang="en-US" sz="1800">
                  <a:latin typeface="Comic Sans MS" charset="0"/>
                  <a:cs typeface="Arial" charset="0"/>
                </a:rPr>
                <a:t>’</a:t>
              </a:r>
              <a:r>
                <a:rPr lang="en-US" altLang="ja-JP" sz="1800">
                  <a:latin typeface="Comic Sans MS" charset="0"/>
                  <a:cs typeface="Arial" charset="0"/>
                </a:rPr>
                <a:t>s play </a:t>
              </a:r>
              <a:r>
                <a:rPr lang="en-US" altLang="ja-JP" sz="1800">
                  <a:latin typeface="Arial" charset="0"/>
                  <a:cs typeface="Arial" charset="0"/>
                  <a:sym typeface="Symbol" charset="0"/>
                </a:rPr>
                <a:t></a:t>
              </a:r>
              <a:endParaRPr lang="en-US" sz="1800">
                <a:latin typeface="Arial" charset="0"/>
                <a:cs typeface="Arial" charset="0"/>
                <a:sym typeface="Symbol" charset="0"/>
              </a:endParaRPr>
            </a:p>
          </p:txBody>
        </p:sp>
        <p:sp>
          <p:nvSpPr>
            <p:cNvPr id="54287" name="Text Box 171"/>
            <p:cNvSpPr txBox="1">
              <a:spLocks noChangeArrowheads="1"/>
            </p:cNvSpPr>
            <p:nvPr/>
          </p:nvSpPr>
          <p:spPr bwMode="auto">
            <a:xfrm>
              <a:off x="432" y="3744"/>
              <a:ext cx="1261"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Terminal state</a:t>
              </a:r>
              <a:br>
                <a:rPr lang="en-US" sz="1800">
                  <a:latin typeface="Comic Sans MS" charset="0"/>
                  <a:cs typeface="Arial" charset="0"/>
                </a:rPr>
              </a:br>
              <a:r>
                <a:rPr lang="en-US" sz="1800">
                  <a:latin typeface="Comic Sans MS" charset="0"/>
                  <a:cs typeface="Arial" charset="0"/>
                </a:rPr>
                <a:t>(win for MAX) </a:t>
              </a:r>
              <a:r>
                <a:rPr lang="en-US" sz="1800">
                  <a:latin typeface="Comic Sans MS" charset="0"/>
                  <a:cs typeface="Arial" charset="0"/>
                  <a:sym typeface="Symbol" charset="0"/>
                </a:rPr>
                <a:t></a:t>
              </a:r>
            </a:p>
          </p:txBody>
        </p:sp>
      </p:grpSp>
      <p:sp>
        <p:nvSpPr>
          <p:cNvPr id="54275" name="Text Box 172"/>
          <p:cNvSpPr txBox="1">
            <a:spLocks noChangeArrowheads="1"/>
          </p:cNvSpPr>
          <p:nvPr/>
        </p:nvSpPr>
        <p:spPr bwMode="auto">
          <a:xfrm>
            <a:off x="3657600" y="5181600"/>
            <a:ext cx="50292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lnSpc>
                <a:spcPct val="90000"/>
              </a:lnSpc>
            </a:pPr>
            <a:r>
              <a:rPr lang="en-US" sz="3200" dirty="0"/>
              <a:t>Here, symmetries are used to reduce branching factor</a:t>
            </a:r>
          </a:p>
        </p:txBody>
      </p:sp>
      <p:grpSp>
        <p:nvGrpSpPr>
          <p:cNvPr id="49339" name="Group 173"/>
          <p:cNvGrpSpPr>
            <a:grpSpLocks/>
          </p:cNvGrpSpPr>
          <p:nvPr/>
        </p:nvGrpSpPr>
        <p:grpSpPr bwMode="auto">
          <a:xfrm>
            <a:off x="4495800" y="2438400"/>
            <a:ext cx="4192588" cy="1981200"/>
            <a:chOff x="2832" y="1536"/>
            <a:chExt cx="2641" cy="1248"/>
          </a:xfrm>
        </p:grpSpPr>
        <p:sp>
          <p:nvSpPr>
            <p:cNvPr id="54281" name="Text Box 174"/>
            <p:cNvSpPr txBox="1">
              <a:spLocks noChangeArrowheads="1"/>
            </p:cNvSpPr>
            <p:nvPr/>
          </p:nvSpPr>
          <p:spPr bwMode="auto">
            <a:xfrm>
              <a:off x="4608" y="1536"/>
              <a:ext cx="86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solidFill>
                    <a:srgbClr val="990033"/>
                  </a:solidFill>
                  <a:latin typeface="Comic Sans MS" charset="0"/>
                  <a:cs typeface="Arial" charset="0"/>
                </a:rPr>
                <a:t>MIN nodes</a:t>
              </a:r>
            </a:p>
          </p:txBody>
        </p:sp>
        <p:sp>
          <p:nvSpPr>
            <p:cNvPr id="54282" name="Freeform 175"/>
            <p:cNvSpPr>
              <a:spLocks/>
            </p:cNvSpPr>
            <p:nvPr/>
          </p:nvSpPr>
          <p:spPr bwMode="auto">
            <a:xfrm>
              <a:off x="2832" y="1680"/>
              <a:ext cx="1776" cy="1104"/>
            </a:xfrm>
            <a:custGeom>
              <a:avLst/>
              <a:gdLst>
                <a:gd name="T0" fmla="*/ 0 w 1776"/>
                <a:gd name="T1" fmla="*/ 1104 h 1104"/>
                <a:gd name="T2" fmla="*/ 1104 w 1776"/>
                <a:gd name="T3" fmla="*/ 960 h 1104"/>
                <a:gd name="T4" fmla="*/ 1536 w 1776"/>
                <a:gd name="T5" fmla="*/ 528 h 1104"/>
                <a:gd name="T6" fmla="*/ 1776 w 1776"/>
                <a:gd name="T7" fmla="*/ 0 h 1104"/>
                <a:gd name="T8" fmla="*/ 0 60000 65536"/>
                <a:gd name="T9" fmla="*/ 0 60000 65536"/>
                <a:gd name="T10" fmla="*/ 0 60000 65536"/>
                <a:gd name="T11" fmla="*/ 0 60000 65536"/>
                <a:gd name="T12" fmla="*/ 0 w 1776"/>
                <a:gd name="T13" fmla="*/ 0 h 1104"/>
                <a:gd name="T14" fmla="*/ 1776 w 1776"/>
                <a:gd name="T15" fmla="*/ 1104 h 1104"/>
              </a:gdLst>
              <a:ahLst/>
              <a:cxnLst>
                <a:cxn ang="T8">
                  <a:pos x="T0" y="T1"/>
                </a:cxn>
                <a:cxn ang="T9">
                  <a:pos x="T2" y="T3"/>
                </a:cxn>
                <a:cxn ang="T10">
                  <a:pos x="T4" y="T5"/>
                </a:cxn>
                <a:cxn ang="T11">
                  <a:pos x="T6" y="T7"/>
                </a:cxn>
              </a:cxnLst>
              <a:rect l="T12" t="T13" r="T14" b="T15"/>
              <a:pathLst>
                <a:path w="1776" h="1104">
                  <a:moveTo>
                    <a:pt x="0" y="1104"/>
                  </a:moveTo>
                  <a:cubicBezTo>
                    <a:pt x="424" y="1080"/>
                    <a:pt x="848" y="1056"/>
                    <a:pt x="1104" y="960"/>
                  </a:cubicBezTo>
                  <a:cubicBezTo>
                    <a:pt x="1360" y="864"/>
                    <a:pt x="1424" y="688"/>
                    <a:pt x="1536" y="528"/>
                  </a:cubicBezTo>
                  <a:cubicBezTo>
                    <a:pt x="1648" y="368"/>
                    <a:pt x="1712" y="184"/>
                    <a:pt x="1776" y="0"/>
                  </a:cubicBezTo>
                </a:path>
              </a:pathLst>
            </a:custGeom>
            <a:noFill/>
            <a:ln w="9525">
              <a:solidFill>
                <a:srgbClr val="5F5F5F"/>
              </a:solidFill>
              <a:prstDash val="dash"/>
              <a:round/>
              <a:headEnd type="triangle" w="med" len="me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54283" name="Line 176"/>
            <p:cNvSpPr>
              <a:spLocks noChangeShapeType="1"/>
            </p:cNvSpPr>
            <p:nvPr/>
          </p:nvSpPr>
          <p:spPr bwMode="auto">
            <a:xfrm flipH="1" flipV="1">
              <a:off x="3984" y="1632"/>
              <a:ext cx="624" cy="48"/>
            </a:xfrm>
            <a:prstGeom prst="line">
              <a:avLst/>
            </a:prstGeom>
            <a:noFill/>
            <a:ln w="9525">
              <a:solidFill>
                <a:srgbClr val="5F5F5F"/>
              </a:solidFill>
              <a:prstDash val="dash"/>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grpSp>
        <p:nvGrpSpPr>
          <p:cNvPr id="49340" name="Group 177"/>
          <p:cNvGrpSpPr>
            <a:grpSpLocks/>
          </p:cNvGrpSpPr>
          <p:nvPr/>
        </p:nvGrpSpPr>
        <p:grpSpPr bwMode="auto">
          <a:xfrm>
            <a:off x="3352800" y="1295400"/>
            <a:ext cx="3835400" cy="2209800"/>
            <a:chOff x="2112" y="816"/>
            <a:chExt cx="2416" cy="1392"/>
          </a:xfrm>
        </p:grpSpPr>
        <p:sp>
          <p:nvSpPr>
            <p:cNvPr id="54278" name="Text Box 178"/>
            <p:cNvSpPr txBox="1">
              <a:spLocks noChangeArrowheads="1"/>
            </p:cNvSpPr>
            <p:nvPr/>
          </p:nvSpPr>
          <p:spPr bwMode="auto">
            <a:xfrm>
              <a:off x="3648" y="816"/>
              <a:ext cx="88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solidFill>
                    <a:srgbClr val="990033"/>
                  </a:solidFill>
                  <a:latin typeface="Comic Sans MS" charset="0"/>
                  <a:cs typeface="Arial" charset="0"/>
                </a:rPr>
                <a:t>MAX nodes</a:t>
              </a:r>
            </a:p>
          </p:txBody>
        </p:sp>
        <p:sp>
          <p:nvSpPr>
            <p:cNvPr id="54279" name="Freeform 179"/>
            <p:cNvSpPr>
              <a:spLocks/>
            </p:cNvSpPr>
            <p:nvPr/>
          </p:nvSpPr>
          <p:spPr bwMode="auto">
            <a:xfrm>
              <a:off x="2112" y="960"/>
              <a:ext cx="1536" cy="1248"/>
            </a:xfrm>
            <a:custGeom>
              <a:avLst/>
              <a:gdLst>
                <a:gd name="T0" fmla="*/ 0 w 1536"/>
                <a:gd name="T1" fmla="*/ 1248 h 1248"/>
                <a:gd name="T2" fmla="*/ 1152 w 1536"/>
                <a:gd name="T3" fmla="*/ 912 h 1248"/>
                <a:gd name="T4" fmla="*/ 1536 w 1536"/>
                <a:gd name="T5" fmla="*/ 0 h 1248"/>
                <a:gd name="T6" fmla="*/ 0 60000 65536"/>
                <a:gd name="T7" fmla="*/ 0 60000 65536"/>
                <a:gd name="T8" fmla="*/ 0 60000 65536"/>
                <a:gd name="T9" fmla="*/ 0 w 1536"/>
                <a:gd name="T10" fmla="*/ 0 h 1248"/>
                <a:gd name="T11" fmla="*/ 1536 w 1536"/>
                <a:gd name="T12" fmla="*/ 1248 h 1248"/>
              </a:gdLst>
              <a:ahLst/>
              <a:cxnLst>
                <a:cxn ang="T6">
                  <a:pos x="T0" y="T1"/>
                </a:cxn>
                <a:cxn ang="T7">
                  <a:pos x="T2" y="T3"/>
                </a:cxn>
                <a:cxn ang="T8">
                  <a:pos x="T4" y="T5"/>
                </a:cxn>
              </a:cxnLst>
              <a:rect l="T9" t="T10" r="T11" b="T12"/>
              <a:pathLst>
                <a:path w="1536" h="1248">
                  <a:moveTo>
                    <a:pt x="0" y="1248"/>
                  </a:moveTo>
                  <a:cubicBezTo>
                    <a:pt x="448" y="1184"/>
                    <a:pt x="896" y="1120"/>
                    <a:pt x="1152" y="912"/>
                  </a:cubicBezTo>
                  <a:cubicBezTo>
                    <a:pt x="1408" y="704"/>
                    <a:pt x="1472" y="152"/>
                    <a:pt x="1536" y="0"/>
                  </a:cubicBezTo>
                </a:path>
              </a:pathLst>
            </a:custGeom>
            <a:noFill/>
            <a:ln w="9525">
              <a:solidFill>
                <a:srgbClr val="5F5F5F"/>
              </a:solidFill>
              <a:prstDash val="dash"/>
              <a:round/>
              <a:headEnd type="triangle" w="med" len="me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54280" name="Line 180"/>
            <p:cNvSpPr>
              <a:spLocks noChangeShapeType="1"/>
            </p:cNvSpPr>
            <p:nvPr/>
          </p:nvSpPr>
          <p:spPr bwMode="auto">
            <a:xfrm flipH="1">
              <a:off x="2784" y="960"/>
              <a:ext cx="816" cy="96"/>
            </a:xfrm>
            <a:prstGeom prst="line">
              <a:avLst/>
            </a:prstGeom>
            <a:noFill/>
            <a:ln w="9525">
              <a:solidFill>
                <a:srgbClr val="5F5F5F"/>
              </a:solidFill>
              <a:prstDash val="dash"/>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0" y="76200"/>
            <a:ext cx="7772400" cy="1143000"/>
          </a:xfrm>
        </p:spPr>
        <p:txBody>
          <a:bodyPr/>
          <a:lstStyle/>
          <a:p>
            <a:r>
              <a:rPr lang="en-US" dirty="0">
                <a:latin typeface="Times New Roman" charset="0"/>
                <a:ea typeface="ＭＳ Ｐゴシック" charset="0"/>
                <a:cs typeface="ＭＳ Ｐゴシック" charset="0"/>
                <a:hlinkClick r:id="rId3"/>
              </a:rPr>
              <a:t>Minimax</a:t>
            </a:r>
            <a:r>
              <a:rPr lang="en-US" dirty="0">
                <a:latin typeface="Times New Roman" charset="0"/>
                <a:ea typeface="ＭＳ Ｐゴシック" charset="0"/>
                <a:cs typeface="ＭＳ Ｐゴシック" charset="0"/>
              </a:rPr>
              <a:t> procedure</a:t>
            </a:r>
          </a:p>
        </p:txBody>
      </p:sp>
      <p:sp>
        <p:nvSpPr>
          <p:cNvPr id="56322" name="Rectangle 3"/>
          <p:cNvSpPr>
            <a:spLocks noGrp="1" noChangeArrowheads="1"/>
          </p:cNvSpPr>
          <p:nvPr>
            <p:ph type="body" idx="1"/>
          </p:nvPr>
        </p:nvSpPr>
        <p:spPr>
          <a:xfrm>
            <a:off x="495300" y="1295400"/>
            <a:ext cx="8305800" cy="5181600"/>
          </a:xfrm>
        </p:spPr>
        <p:txBody>
          <a:bodyPr/>
          <a:lstStyle/>
          <a:p>
            <a:r>
              <a:rPr lang="en-US" sz="3000" dirty="0">
                <a:latin typeface="Times New Roman" charset="0"/>
                <a:ea typeface="ＭＳ Ｐゴシック" charset="0"/>
                <a:cs typeface="ＭＳ Ｐゴシック" charset="0"/>
              </a:rPr>
              <a:t>Create MAX node with current board configuration </a:t>
            </a:r>
          </a:p>
          <a:p>
            <a:r>
              <a:rPr lang="en-US" sz="3000" dirty="0">
                <a:latin typeface="Times New Roman" charset="0"/>
                <a:ea typeface="ＭＳ Ｐゴシック" charset="0"/>
                <a:cs typeface="ＭＳ Ｐゴシック" charset="0"/>
              </a:rPr>
              <a:t>Expand nodes to some </a:t>
            </a:r>
            <a:r>
              <a:rPr lang="en-US" sz="3000" b="1" dirty="0">
                <a:solidFill>
                  <a:schemeClr val="accent2">
                    <a:lumMod val="50000"/>
                  </a:schemeClr>
                </a:solidFill>
                <a:latin typeface="Times New Roman" charset="0"/>
                <a:ea typeface="ＭＳ Ｐゴシック" charset="0"/>
                <a:cs typeface="ＭＳ Ｐゴシック" charset="0"/>
              </a:rPr>
              <a:t>depth</a:t>
            </a:r>
            <a:r>
              <a:rPr lang="en-US" sz="3000" dirty="0">
                <a:latin typeface="Times New Roman" charset="0"/>
                <a:ea typeface="ＭＳ Ｐゴシック" charset="0"/>
                <a:cs typeface="ＭＳ Ｐゴシック" charset="0"/>
              </a:rPr>
              <a:t> (a.k.a. </a:t>
            </a:r>
            <a:r>
              <a:rPr lang="en-US" sz="3000" b="1" dirty="0" err="1">
                <a:solidFill>
                  <a:schemeClr val="accent2">
                    <a:lumMod val="50000"/>
                  </a:schemeClr>
                </a:solidFill>
                <a:latin typeface="Times New Roman" charset="0"/>
                <a:ea typeface="ＭＳ Ｐゴシック" charset="0"/>
                <a:cs typeface="ＭＳ Ｐゴシック" charset="0"/>
              </a:rPr>
              <a:t>plys</a:t>
            </a:r>
            <a:r>
              <a:rPr lang="en-US" sz="3000" dirty="0">
                <a:latin typeface="Times New Roman" charset="0"/>
                <a:ea typeface="ＭＳ Ｐゴシック" charset="0"/>
                <a:cs typeface="ＭＳ Ｐゴシック" charset="0"/>
              </a:rPr>
              <a:t>) of lookahead in game</a:t>
            </a:r>
          </a:p>
          <a:p>
            <a:r>
              <a:rPr lang="en-US" sz="3000" dirty="0">
                <a:latin typeface="Times New Roman" charset="0"/>
                <a:ea typeface="ＭＳ Ｐゴシック" charset="0"/>
                <a:cs typeface="ＭＳ Ｐゴシック" charset="0"/>
              </a:rPr>
              <a:t>Apply evaluation function at each </a:t>
            </a:r>
            <a:r>
              <a:rPr lang="en-US" sz="3000" b="1" dirty="0">
                <a:solidFill>
                  <a:schemeClr val="accent2">
                    <a:lumMod val="50000"/>
                  </a:schemeClr>
                </a:solidFill>
                <a:latin typeface="Times New Roman" charset="0"/>
                <a:ea typeface="ＭＳ Ｐゴシック" charset="0"/>
                <a:cs typeface="ＭＳ Ｐゴシック" charset="0"/>
              </a:rPr>
              <a:t>leaf</a:t>
            </a:r>
            <a:r>
              <a:rPr lang="en-US" sz="3000" b="1"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rPr>
              <a:t>node </a:t>
            </a:r>
          </a:p>
          <a:p>
            <a:r>
              <a:rPr lang="en-US" altLang="ja-JP" sz="3000" b="1" dirty="0">
                <a:solidFill>
                  <a:schemeClr val="accent2">
                    <a:lumMod val="50000"/>
                  </a:schemeClr>
                </a:solidFill>
                <a:latin typeface="Times New Roman" charset="0"/>
                <a:ea typeface="ＭＳ Ｐゴシック" charset="0"/>
                <a:cs typeface="ＭＳ Ｐゴシック" charset="0"/>
              </a:rPr>
              <a:t>Back up</a:t>
            </a:r>
            <a:r>
              <a:rPr lang="en-US" altLang="ja-JP" sz="3000" i="1" dirty="0">
                <a:latin typeface="Times New Roman" charset="0"/>
                <a:ea typeface="ＭＳ Ｐゴシック" charset="0"/>
                <a:cs typeface="ＭＳ Ｐゴシック" charset="0"/>
              </a:rPr>
              <a:t> </a:t>
            </a:r>
            <a:r>
              <a:rPr lang="en-US" altLang="ja-JP" sz="3000" dirty="0">
                <a:latin typeface="Times New Roman" charset="0"/>
                <a:ea typeface="ＭＳ Ｐゴシック" charset="0"/>
                <a:cs typeface="ＭＳ Ｐゴシック" charset="0"/>
              </a:rPr>
              <a:t>values for each non-leaf node until value is computed for the root node</a:t>
            </a:r>
          </a:p>
          <a:p>
            <a:pPr marL="457200" lvl="1" indent="-223838"/>
            <a:r>
              <a:rPr lang="en-US" sz="2600" dirty="0">
                <a:latin typeface="Times New Roman" charset="0"/>
                <a:ea typeface="ＭＳ Ｐゴシック" charset="0"/>
              </a:rPr>
              <a:t>At MIN nodes: value is </a:t>
            </a:r>
            <a:r>
              <a:rPr lang="en-US" sz="2600" b="1" dirty="0">
                <a:latin typeface="Times New Roman" charset="0"/>
                <a:ea typeface="ＭＳ Ｐゴシック" charset="0"/>
              </a:rPr>
              <a:t>minimum</a:t>
            </a:r>
            <a:r>
              <a:rPr lang="en-US" sz="2600" dirty="0">
                <a:latin typeface="Times New Roman" charset="0"/>
                <a:ea typeface="ＭＳ Ｐゴシック" charset="0"/>
              </a:rPr>
              <a:t> of children’s values</a:t>
            </a:r>
          </a:p>
          <a:p>
            <a:pPr marL="457200" lvl="1" indent="-223838"/>
            <a:r>
              <a:rPr lang="en-US" sz="2600" dirty="0">
                <a:latin typeface="Times New Roman" charset="0"/>
                <a:ea typeface="ＭＳ Ｐゴシック" charset="0"/>
              </a:rPr>
              <a:t>At MAX nodes: value is </a:t>
            </a:r>
            <a:r>
              <a:rPr lang="en-US" sz="2600" b="1" dirty="0">
                <a:latin typeface="Times New Roman" charset="0"/>
                <a:ea typeface="ＭＳ Ｐゴシック" charset="0"/>
              </a:rPr>
              <a:t>maximum</a:t>
            </a:r>
            <a:r>
              <a:rPr lang="en-US" sz="2600" dirty="0">
                <a:latin typeface="Times New Roman" charset="0"/>
                <a:ea typeface="ＭＳ Ｐゴシック" charset="0"/>
              </a:rPr>
              <a:t> of children’s values</a:t>
            </a:r>
          </a:p>
          <a:p>
            <a:r>
              <a:rPr lang="en-US" sz="3000" b="1" dirty="0">
                <a:solidFill>
                  <a:schemeClr val="accent2">
                    <a:lumMod val="50000"/>
                  </a:schemeClr>
                </a:solidFill>
                <a:latin typeface="Times New Roman" charset="0"/>
                <a:ea typeface="ＭＳ Ｐゴシック" charset="0"/>
                <a:cs typeface="ＭＳ Ｐゴシック" charset="0"/>
              </a:rPr>
              <a:t>Choose move </a:t>
            </a:r>
            <a:r>
              <a:rPr lang="en-US" sz="3000" dirty="0">
                <a:latin typeface="Times New Roman" charset="0"/>
                <a:ea typeface="ＭＳ Ｐゴシック" charset="0"/>
                <a:cs typeface="ＭＳ Ｐゴシック" charset="0"/>
              </a:rPr>
              <a:t>to child node whose backed-up value determined value at root </a:t>
            </a:r>
          </a:p>
          <a:p>
            <a:endParaRPr lang="en-US" sz="3200" dirty="0">
              <a:latin typeface="Times New Roman" charset="0"/>
              <a:ea typeface="ＭＳ Ｐゴシック" charset="0"/>
              <a:cs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Minimax theorem</a:t>
            </a:r>
          </a:p>
        </p:txBody>
      </p:sp>
      <p:sp>
        <p:nvSpPr>
          <p:cNvPr id="56322" name="Content Placeholder 2"/>
          <p:cNvSpPr>
            <a:spLocks noGrp="1"/>
          </p:cNvSpPr>
          <p:nvPr>
            <p:ph idx="1"/>
          </p:nvPr>
        </p:nvSpPr>
        <p:spPr>
          <a:xfrm>
            <a:off x="685800" y="1066800"/>
            <a:ext cx="8077200" cy="5638800"/>
          </a:xfrm>
        </p:spPr>
        <p:txBody>
          <a:bodyPr/>
          <a:lstStyle/>
          <a:p>
            <a:pPr>
              <a:defRPr/>
            </a:pPr>
            <a:r>
              <a:rPr lang="en-US" sz="2800" dirty="0">
                <a:latin typeface="Times New Roman" charset="0"/>
                <a:ea typeface="ＭＳ Ｐゴシック" charset="0"/>
                <a:cs typeface="ＭＳ Ｐゴシック" charset="0"/>
              </a:rPr>
              <a:t>Intuition: assume your opponent is at least as smart as you and play accordingly</a:t>
            </a:r>
          </a:p>
          <a:p>
            <a:pPr lvl="1">
              <a:defRPr/>
            </a:pPr>
            <a:r>
              <a:rPr lang="en-US" sz="2800" dirty="0">
                <a:latin typeface="Times New Roman" charset="0"/>
                <a:ea typeface="ＭＳ Ｐゴシック" charset="0"/>
                <a:cs typeface="ＭＳ Ｐゴシック" charset="0"/>
              </a:rPr>
              <a:t>If she’</a:t>
            </a:r>
            <a:r>
              <a:rPr lang="en-US" altLang="ja-JP" sz="2800" dirty="0">
                <a:latin typeface="Times New Roman" charset="0"/>
                <a:ea typeface="ＭＳ Ｐゴシック" charset="0"/>
                <a:cs typeface="ＭＳ Ｐゴシック" charset="0"/>
              </a:rPr>
              <a:t>s not, you can only do better!</a:t>
            </a:r>
          </a:p>
          <a:p>
            <a:pPr>
              <a:defRPr/>
            </a:pPr>
            <a:r>
              <a:rPr lang="en-US" sz="2800" dirty="0">
                <a:latin typeface="Times New Roman" charset="0"/>
                <a:ea typeface="ＭＳ Ｐゴシック" charset="0"/>
                <a:cs typeface="ＭＳ Ｐゴシック" charset="0"/>
                <a:hlinkClick r:id="rId2"/>
              </a:rPr>
              <a:t>Von Neumann</a:t>
            </a:r>
            <a:r>
              <a:rPr lang="en-US" sz="2800" dirty="0">
                <a:latin typeface="Times New Roman" charset="0"/>
                <a:ea typeface="ＭＳ Ｐゴシック" charset="0"/>
                <a:cs typeface="ＭＳ Ｐゴシック" charset="0"/>
              </a:rPr>
              <a:t>, J: </a:t>
            </a:r>
            <a:r>
              <a:rPr lang="en-US" sz="2800" i="1" dirty="0" err="1">
                <a:latin typeface="Times New Roman" charset="0"/>
                <a:ea typeface="ＭＳ Ｐゴシック" charset="0"/>
                <a:cs typeface="ＭＳ Ｐゴシック" charset="0"/>
              </a:rPr>
              <a:t>Zur</a:t>
            </a:r>
            <a:r>
              <a:rPr lang="en-US" sz="2800" i="1" dirty="0">
                <a:latin typeface="Times New Roman" charset="0"/>
                <a:ea typeface="ＭＳ Ｐゴシック" charset="0"/>
                <a:cs typeface="ＭＳ Ｐゴシック" charset="0"/>
              </a:rPr>
              <a:t> </a:t>
            </a:r>
            <a:r>
              <a:rPr lang="en-US" sz="2800" i="1" dirty="0" err="1">
                <a:latin typeface="Times New Roman" charset="0"/>
                <a:ea typeface="ＭＳ Ｐゴシック" charset="0"/>
                <a:cs typeface="ＭＳ Ｐゴシック" charset="0"/>
              </a:rPr>
              <a:t>Theorie</a:t>
            </a:r>
            <a:r>
              <a:rPr lang="en-US" sz="2800" i="1" dirty="0">
                <a:latin typeface="Times New Roman" charset="0"/>
                <a:ea typeface="ＭＳ Ｐゴシック" charset="0"/>
                <a:cs typeface="ＭＳ Ｐゴシック" charset="0"/>
              </a:rPr>
              <a:t> der Gesellschafts-</a:t>
            </a:r>
            <a:r>
              <a:rPr lang="en-US" sz="2800" i="1" dirty="0" err="1">
                <a:latin typeface="Times New Roman" charset="0"/>
                <a:ea typeface="ＭＳ Ｐゴシック" charset="0"/>
                <a:cs typeface="ＭＳ Ｐゴシック" charset="0"/>
              </a:rPr>
              <a:t>spiele</a:t>
            </a:r>
            <a:r>
              <a:rPr lang="en-US" sz="2800" dirty="0">
                <a:latin typeface="Times New Roman" charset="0"/>
                <a:ea typeface="ＭＳ Ｐゴシック" charset="0"/>
                <a:cs typeface="ＭＳ Ｐゴシック" charset="0"/>
              </a:rPr>
              <a:t> Math. </a:t>
            </a:r>
            <a:r>
              <a:rPr lang="en-US" sz="2800" dirty="0" err="1">
                <a:latin typeface="Times New Roman" charset="0"/>
                <a:ea typeface="ＭＳ Ｐゴシック" charset="0"/>
                <a:cs typeface="ＭＳ Ｐゴシック" charset="0"/>
              </a:rPr>
              <a:t>Annalen</a:t>
            </a:r>
            <a:r>
              <a:rPr lang="en-US" sz="2800" dirty="0">
                <a:latin typeface="Times New Roman" charset="0"/>
                <a:ea typeface="ＭＳ Ｐゴシック" charset="0"/>
                <a:cs typeface="ＭＳ Ｐゴシック" charset="0"/>
              </a:rPr>
              <a:t>. </a:t>
            </a:r>
            <a:r>
              <a:rPr lang="en-US" sz="2800" b="1" dirty="0">
                <a:latin typeface="Times New Roman" charset="0"/>
                <a:ea typeface="ＭＳ Ｐゴシック" charset="0"/>
                <a:cs typeface="ＭＳ Ｐゴシック" charset="0"/>
              </a:rPr>
              <a:t>100</a:t>
            </a:r>
            <a:r>
              <a:rPr lang="en-US" sz="2800" dirty="0">
                <a:latin typeface="Times New Roman" charset="0"/>
                <a:ea typeface="ＭＳ Ｐゴシック" charset="0"/>
                <a:cs typeface="ＭＳ Ｐゴシック" charset="0"/>
              </a:rPr>
              <a:t> (1928) 295-320</a:t>
            </a:r>
          </a:p>
          <a:p>
            <a:pPr marL="292100" lvl="1" indent="0">
              <a:buFontTx/>
              <a:buNone/>
              <a:defRPr/>
            </a:pPr>
            <a:r>
              <a:rPr lang="en-US" sz="2300" dirty="0">
                <a:latin typeface="Times New Roman" charset="0"/>
                <a:ea typeface="ＭＳ Ｐゴシック" charset="0"/>
              </a:rPr>
              <a:t>For every 2-person, 0-sum game with finite strategies, there is a value V and a mixed strategy for each player, such that (a) given player 2's strategy, best payoff possible for player 1 is V, and (b) given player 1's strategy, best payoff possible for player 2 is –V.</a:t>
            </a:r>
          </a:p>
          <a:p>
            <a:pPr>
              <a:defRPr/>
            </a:pPr>
            <a:r>
              <a:rPr lang="en-US" sz="2800" dirty="0">
                <a:latin typeface="Times New Roman" charset="0"/>
                <a:ea typeface="ＭＳ Ｐゴシック" charset="0"/>
                <a:cs typeface="ＭＳ Ｐゴシック" charset="0"/>
              </a:rPr>
              <a:t>You can think of this as:</a:t>
            </a:r>
          </a:p>
          <a:p>
            <a:pPr marL="292100" lvl="1" indent="0">
              <a:defRPr/>
            </a:pPr>
            <a:r>
              <a:rPr lang="en-US" sz="2400" dirty="0">
                <a:latin typeface="Times New Roman" charset="0"/>
                <a:ea typeface="ＭＳ Ｐゴシック" charset="0"/>
              </a:rPr>
              <a:t>Minimizing your maximum possible loss</a:t>
            </a:r>
          </a:p>
          <a:p>
            <a:pPr marL="292100" lvl="1" indent="0">
              <a:defRPr/>
            </a:pPr>
            <a:r>
              <a:rPr lang="en-US" sz="2400" dirty="0">
                <a:latin typeface="Times New Roman" charset="0"/>
                <a:ea typeface="ＭＳ Ｐゴシック" charset="0"/>
              </a:rPr>
              <a:t>Maximizing your minimum possible gain</a:t>
            </a:r>
          </a:p>
          <a:p>
            <a:pPr marL="292100" lvl="1" indent="0">
              <a:defRPr/>
            </a:pPr>
            <a:endParaRPr lang="en-US" dirty="0">
              <a:latin typeface="Times New Roman" charset="0"/>
              <a:ea typeface="ＭＳ Ｐゴシック" charset="0"/>
            </a:endParaRPr>
          </a:p>
          <a:p>
            <a:pPr>
              <a:defRPr/>
            </a:pPr>
            <a:endParaRPr lang="en-US" dirty="0">
              <a:latin typeface="Times New Roman" charset="0"/>
              <a:ea typeface="ＭＳ Ｐゴシック" charset="0"/>
              <a:cs typeface="ＭＳ Ｐゴシック" charset="0"/>
            </a:endParaRPr>
          </a:p>
          <a:p>
            <a:pPr>
              <a:defRPr/>
            </a:pPr>
            <a:endParaRPr lang="en-US" dirty="0">
              <a:latin typeface="Times New Roman" charset="0"/>
              <a:ea typeface="ＭＳ Ｐゴシック" charset="0"/>
              <a:cs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Minimax Algorithm</a:t>
            </a:r>
          </a:p>
        </p:txBody>
      </p:sp>
      <p:grpSp>
        <p:nvGrpSpPr>
          <p:cNvPr id="59394" name="Group 98"/>
          <p:cNvGrpSpPr>
            <a:grpSpLocks/>
          </p:cNvGrpSpPr>
          <p:nvPr/>
        </p:nvGrpSpPr>
        <p:grpSpPr bwMode="auto">
          <a:xfrm>
            <a:off x="533400" y="2057400"/>
            <a:ext cx="2316163" cy="2000250"/>
            <a:chOff x="288" y="1632"/>
            <a:chExt cx="1459" cy="1260"/>
          </a:xfrm>
        </p:grpSpPr>
        <p:sp>
          <p:nvSpPr>
            <p:cNvPr id="59476" name="Line 18"/>
            <p:cNvSpPr>
              <a:spLocks noChangeAspect="1" noChangeShapeType="1"/>
            </p:cNvSpPr>
            <p:nvPr/>
          </p:nvSpPr>
          <p:spPr bwMode="auto">
            <a:xfrm flipV="1">
              <a:off x="600" y="1701"/>
              <a:ext cx="312" cy="41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77" name="Line 19"/>
            <p:cNvSpPr>
              <a:spLocks noChangeAspect="1" noChangeShapeType="1"/>
            </p:cNvSpPr>
            <p:nvPr/>
          </p:nvSpPr>
          <p:spPr bwMode="auto">
            <a:xfrm flipH="1" flipV="1">
              <a:off x="912" y="1701"/>
              <a:ext cx="346" cy="34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78" name="Oval 5"/>
            <p:cNvSpPr>
              <a:spLocks noChangeAspect="1" noChangeArrowheads="1"/>
            </p:cNvSpPr>
            <p:nvPr/>
          </p:nvSpPr>
          <p:spPr bwMode="auto">
            <a:xfrm>
              <a:off x="808" y="1632"/>
              <a:ext cx="173" cy="173"/>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79" name="Line 9"/>
            <p:cNvSpPr>
              <a:spLocks noChangeAspect="1" noChangeShapeType="1"/>
            </p:cNvSpPr>
            <p:nvPr/>
          </p:nvSpPr>
          <p:spPr bwMode="auto">
            <a:xfrm flipH="1">
              <a:off x="392" y="2118"/>
              <a:ext cx="173" cy="381"/>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80" name="Oval 4"/>
            <p:cNvSpPr>
              <a:spLocks noChangeAspect="1" noChangeArrowheads="1"/>
            </p:cNvSpPr>
            <p:nvPr/>
          </p:nvSpPr>
          <p:spPr bwMode="auto">
            <a:xfrm>
              <a:off x="496" y="2013"/>
              <a:ext cx="173" cy="174"/>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81" name="Oval 7"/>
            <p:cNvSpPr>
              <a:spLocks noChangeAspect="1" noChangeArrowheads="1"/>
            </p:cNvSpPr>
            <p:nvPr/>
          </p:nvSpPr>
          <p:spPr bwMode="auto">
            <a:xfrm>
              <a:off x="288" y="2430"/>
              <a:ext cx="173" cy="173"/>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82" name="Line 10"/>
            <p:cNvSpPr>
              <a:spLocks noChangeAspect="1" noChangeShapeType="1"/>
            </p:cNvSpPr>
            <p:nvPr/>
          </p:nvSpPr>
          <p:spPr bwMode="auto">
            <a:xfrm>
              <a:off x="600" y="2118"/>
              <a:ext cx="242" cy="41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83" name="Oval 8"/>
            <p:cNvSpPr>
              <a:spLocks noChangeAspect="1" noChangeArrowheads="1"/>
            </p:cNvSpPr>
            <p:nvPr/>
          </p:nvSpPr>
          <p:spPr bwMode="auto">
            <a:xfrm>
              <a:off x="738" y="2430"/>
              <a:ext cx="174" cy="173"/>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nvGrpSpPr>
            <p:cNvPr id="59484" name="Group 12"/>
            <p:cNvGrpSpPr>
              <a:grpSpLocks noChangeAspect="1"/>
            </p:cNvGrpSpPr>
            <p:nvPr/>
          </p:nvGrpSpPr>
          <p:grpSpPr bwMode="auto">
            <a:xfrm>
              <a:off x="1050" y="2013"/>
              <a:ext cx="624" cy="590"/>
              <a:chOff x="2016" y="2016"/>
              <a:chExt cx="864" cy="816"/>
            </a:xfrm>
          </p:grpSpPr>
          <p:sp>
            <p:nvSpPr>
              <p:cNvPr id="59489" name="Line 13"/>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90" name="Oval 14"/>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91" name="Oval 15"/>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92" name="Line 16"/>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93" name="Oval 17"/>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sp>
          <p:nvSpPr>
            <p:cNvPr id="59485" name="Text Box 20"/>
            <p:cNvSpPr txBox="1">
              <a:spLocks noChangeAspect="1" noChangeArrowheads="1"/>
            </p:cNvSpPr>
            <p:nvPr/>
          </p:nvSpPr>
          <p:spPr bwMode="auto">
            <a:xfrm>
              <a:off x="323" y="2603"/>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86" name="Text Box 21"/>
            <p:cNvSpPr txBox="1">
              <a:spLocks noChangeAspect="1" noChangeArrowheads="1"/>
            </p:cNvSpPr>
            <p:nvPr/>
          </p:nvSpPr>
          <p:spPr bwMode="auto">
            <a:xfrm>
              <a:off x="759" y="2603"/>
              <a:ext cx="1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87" name="Text Box 22"/>
            <p:cNvSpPr txBox="1">
              <a:spLocks noChangeAspect="1" noChangeArrowheads="1"/>
            </p:cNvSpPr>
            <p:nvPr/>
          </p:nvSpPr>
          <p:spPr bwMode="auto">
            <a:xfrm>
              <a:off x="1050" y="2603"/>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88" name="Text Box 23"/>
            <p:cNvSpPr txBox="1">
              <a:spLocks noChangeAspect="1" noChangeArrowheads="1"/>
            </p:cNvSpPr>
            <p:nvPr/>
          </p:nvSpPr>
          <p:spPr bwMode="auto">
            <a:xfrm>
              <a:off x="1535" y="2604"/>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grpSp>
        <p:nvGrpSpPr>
          <p:cNvPr id="59395" name="Group 29"/>
          <p:cNvGrpSpPr>
            <a:grpSpLocks/>
          </p:cNvGrpSpPr>
          <p:nvPr/>
        </p:nvGrpSpPr>
        <p:grpSpPr bwMode="auto">
          <a:xfrm>
            <a:off x="3810000" y="5791200"/>
            <a:ext cx="1277938" cy="949325"/>
            <a:chOff x="480" y="3578"/>
            <a:chExt cx="805" cy="598"/>
          </a:xfrm>
        </p:grpSpPr>
        <p:sp>
          <p:nvSpPr>
            <p:cNvPr id="59472" name="Text Box 24"/>
            <p:cNvSpPr txBox="1">
              <a:spLocks noChangeArrowheads="1"/>
            </p:cNvSpPr>
            <p:nvPr/>
          </p:nvSpPr>
          <p:spPr bwMode="auto">
            <a:xfrm>
              <a:off x="710" y="3578"/>
              <a:ext cx="57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MAX</a:t>
              </a:r>
            </a:p>
          </p:txBody>
        </p:sp>
        <p:sp>
          <p:nvSpPr>
            <p:cNvPr id="59473" name="Oval 25"/>
            <p:cNvSpPr>
              <a:spLocks noChangeArrowheads="1"/>
            </p:cNvSpPr>
            <p:nvPr/>
          </p:nvSpPr>
          <p:spPr bwMode="auto">
            <a:xfrm>
              <a:off x="480" y="3600"/>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74" name="Oval 26"/>
            <p:cNvSpPr>
              <a:spLocks noChangeArrowheads="1"/>
            </p:cNvSpPr>
            <p:nvPr/>
          </p:nvSpPr>
          <p:spPr bwMode="auto">
            <a:xfrm>
              <a:off x="480" y="3888"/>
              <a:ext cx="240" cy="240"/>
            </a:xfrm>
            <a:prstGeom prst="ellipse">
              <a:avLst/>
            </a:prstGeom>
            <a:solidFill>
              <a:srgbClr val="000000"/>
            </a:solidFill>
            <a:ln w="9525">
              <a:solidFill>
                <a:schemeClr val="tx1"/>
              </a:solidFill>
              <a:round/>
              <a:headEnd/>
              <a:tailEnd/>
            </a:ln>
          </p:spPr>
          <p:txBody>
            <a:bodyPr wrap="none" anchor="ctr"/>
            <a:lstStyle/>
            <a:p>
              <a:endParaRPr lang="en-US" dirty="0">
                <a:highlight>
                  <a:srgbClr val="00FF00"/>
                </a:highlight>
              </a:endParaRPr>
            </a:p>
          </p:txBody>
        </p:sp>
        <p:sp>
          <p:nvSpPr>
            <p:cNvPr id="59475" name="Text Box 28"/>
            <p:cNvSpPr txBox="1">
              <a:spLocks noChangeArrowheads="1"/>
            </p:cNvSpPr>
            <p:nvPr/>
          </p:nvSpPr>
          <p:spPr bwMode="auto">
            <a:xfrm>
              <a:off x="768" y="3888"/>
              <a:ext cx="51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MIN</a:t>
              </a:r>
            </a:p>
          </p:txBody>
        </p:sp>
      </p:grpSp>
      <p:grpSp>
        <p:nvGrpSpPr>
          <p:cNvPr id="7" name="Group 97"/>
          <p:cNvGrpSpPr>
            <a:grpSpLocks/>
          </p:cNvGrpSpPr>
          <p:nvPr/>
        </p:nvGrpSpPr>
        <p:grpSpPr bwMode="auto">
          <a:xfrm>
            <a:off x="3505200" y="2057400"/>
            <a:ext cx="2392363" cy="2000250"/>
            <a:chOff x="2064" y="1632"/>
            <a:chExt cx="1507" cy="1260"/>
          </a:xfrm>
        </p:grpSpPr>
        <p:grpSp>
          <p:nvGrpSpPr>
            <p:cNvPr id="59451" name="Group 30"/>
            <p:cNvGrpSpPr>
              <a:grpSpLocks noChangeAspect="1"/>
            </p:cNvGrpSpPr>
            <p:nvPr/>
          </p:nvGrpSpPr>
          <p:grpSpPr bwMode="auto">
            <a:xfrm>
              <a:off x="2112" y="1632"/>
              <a:ext cx="1459" cy="1260"/>
              <a:chOff x="2016" y="1488"/>
              <a:chExt cx="2021" cy="1744"/>
            </a:xfrm>
          </p:grpSpPr>
          <p:sp>
            <p:nvSpPr>
              <p:cNvPr id="59454" name="Line 31"/>
              <p:cNvSpPr>
                <a:spLocks noChangeAspect="1" noChangeShapeType="1"/>
              </p:cNvSpPr>
              <p:nvPr/>
            </p:nvSpPr>
            <p:spPr bwMode="auto">
              <a:xfrm flipV="1">
                <a:off x="2448" y="1584"/>
                <a:ext cx="432"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55" name="Line 32"/>
              <p:cNvSpPr>
                <a:spLocks noChangeAspect="1" noChangeShapeType="1"/>
              </p:cNvSpPr>
              <p:nvPr/>
            </p:nvSpPr>
            <p:spPr bwMode="auto">
              <a:xfrm flipH="1" flipV="1">
                <a:off x="2880" y="1584"/>
                <a:ext cx="480" cy="48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56" name="Oval 33"/>
              <p:cNvSpPr>
                <a:spLocks noChangeAspect="1" noChangeArrowheads="1"/>
              </p:cNvSpPr>
              <p:nvPr/>
            </p:nvSpPr>
            <p:spPr bwMode="auto">
              <a:xfrm>
                <a:off x="2736" y="1488"/>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57" name="Line 34"/>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58" name="Oval 35"/>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59" name="Oval 36"/>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60" name="Line 37"/>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61" name="Oval 38"/>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nvGrpSpPr>
              <p:cNvPr id="59462" name="Group 39"/>
              <p:cNvGrpSpPr>
                <a:grpSpLocks noChangeAspect="1"/>
              </p:cNvGrpSpPr>
              <p:nvPr/>
            </p:nvGrpSpPr>
            <p:grpSpPr bwMode="auto">
              <a:xfrm>
                <a:off x="3072" y="2016"/>
                <a:ext cx="864" cy="816"/>
                <a:chOff x="2016" y="2016"/>
                <a:chExt cx="864" cy="816"/>
              </a:xfrm>
            </p:grpSpPr>
            <p:sp>
              <p:nvSpPr>
                <p:cNvPr id="59467" name="Line 40"/>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68" name="Oval 41"/>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69" name="Oval 42"/>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70" name="Line 43"/>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71" name="Oval 44"/>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sp>
            <p:nvSpPr>
              <p:cNvPr id="59463" name="Text Box 45"/>
              <p:cNvSpPr txBox="1">
                <a:spLocks noChangeAspect="1" noChangeArrowheads="1"/>
              </p:cNvSpPr>
              <p:nvPr/>
            </p:nvSpPr>
            <p:spPr bwMode="auto">
              <a:xfrm>
                <a:off x="2064" y="2832"/>
                <a:ext cx="294" cy="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64" name="Text Box 46"/>
              <p:cNvSpPr txBox="1">
                <a:spLocks noChangeAspect="1" noChangeArrowheads="1"/>
              </p:cNvSpPr>
              <p:nvPr/>
            </p:nvSpPr>
            <p:spPr bwMode="auto">
              <a:xfrm>
                <a:off x="2668" y="2832"/>
                <a:ext cx="211" cy="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65" name="Text Box 47"/>
              <p:cNvSpPr txBox="1">
                <a:spLocks noChangeAspect="1" noChangeArrowheads="1"/>
              </p:cNvSpPr>
              <p:nvPr/>
            </p:nvSpPr>
            <p:spPr bwMode="auto">
              <a:xfrm>
                <a:off x="3072" y="2832"/>
                <a:ext cx="293" cy="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66" name="Text Box 48"/>
              <p:cNvSpPr txBox="1">
                <a:spLocks noChangeAspect="1" noChangeArrowheads="1"/>
              </p:cNvSpPr>
              <p:nvPr/>
            </p:nvSpPr>
            <p:spPr bwMode="auto">
              <a:xfrm>
                <a:off x="3743" y="2834"/>
                <a:ext cx="294" cy="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sp>
          <p:nvSpPr>
            <p:cNvPr id="59452" name="Text Box 68"/>
            <p:cNvSpPr txBox="1">
              <a:spLocks noChangeAspect="1" noChangeArrowheads="1"/>
            </p:cNvSpPr>
            <p:nvPr/>
          </p:nvSpPr>
          <p:spPr bwMode="auto">
            <a:xfrm>
              <a:off x="2064" y="1968"/>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53" name="Text Box 69"/>
            <p:cNvSpPr txBox="1">
              <a:spLocks noChangeAspect="1" noChangeArrowheads="1"/>
            </p:cNvSpPr>
            <p:nvPr/>
          </p:nvSpPr>
          <p:spPr bwMode="auto">
            <a:xfrm>
              <a:off x="3312" y="1920"/>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grpSp>
      <p:grpSp>
        <p:nvGrpSpPr>
          <p:cNvPr id="10" name="Group 73"/>
          <p:cNvGrpSpPr>
            <a:grpSpLocks/>
          </p:cNvGrpSpPr>
          <p:nvPr/>
        </p:nvGrpSpPr>
        <p:grpSpPr bwMode="auto">
          <a:xfrm>
            <a:off x="6324600" y="1600200"/>
            <a:ext cx="2392363" cy="2457450"/>
            <a:chOff x="3888" y="1344"/>
            <a:chExt cx="1507" cy="1548"/>
          </a:xfrm>
        </p:grpSpPr>
        <p:grpSp>
          <p:nvGrpSpPr>
            <p:cNvPr id="59429" name="Group 49"/>
            <p:cNvGrpSpPr>
              <a:grpSpLocks noChangeAspect="1"/>
            </p:cNvGrpSpPr>
            <p:nvPr/>
          </p:nvGrpSpPr>
          <p:grpSpPr bwMode="auto">
            <a:xfrm>
              <a:off x="3936" y="1632"/>
              <a:ext cx="1459" cy="1260"/>
              <a:chOff x="2016" y="1488"/>
              <a:chExt cx="2021" cy="1744"/>
            </a:xfrm>
          </p:grpSpPr>
          <p:sp>
            <p:nvSpPr>
              <p:cNvPr id="59433" name="Line 50"/>
              <p:cNvSpPr>
                <a:spLocks noChangeAspect="1" noChangeShapeType="1"/>
              </p:cNvSpPr>
              <p:nvPr/>
            </p:nvSpPr>
            <p:spPr bwMode="auto">
              <a:xfrm flipV="1">
                <a:off x="2448" y="1584"/>
                <a:ext cx="432"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34" name="Line 51"/>
              <p:cNvSpPr>
                <a:spLocks noChangeAspect="1" noChangeShapeType="1"/>
              </p:cNvSpPr>
              <p:nvPr/>
            </p:nvSpPr>
            <p:spPr bwMode="auto">
              <a:xfrm flipH="1" flipV="1">
                <a:off x="2880" y="1584"/>
                <a:ext cx="480" cy="48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35" name="Oval 52"/>
              <p:cNvSpPr>
                <a:spLocks noChangeAspect="1" noChangeArrowheads="1"/>
              </p:cNvSpPr>
              <p:nvPr/>
            </p:nvSpPr>
            <p:spPr bwMode="auto">
              <a:xfrm>
                <a:off x="2736" y="1488"/>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36" name="Line 53"/>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37" name="Oval 54"/>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38" name="Oval 55"/>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39" name="Line 56"/>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40" name="Oval 57"/>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nvGrpSpPr>
              <p:cNvPr id="59441" name="Group 58"/>
              <p:cNvGrpSpPr>
                <a:grpSpLocks noChangeAspect="1"/>
              </p:cNvGrpSpPr>
              <p:nvPr/>
            </p:nvGrpSpPr>
            <p:grpSpPr bwMode="auto">
              <a:xfrm>
                <a:off x="3072" y="2016"/>
                <a:ext cx="864" cy="816"/>
                <a:chOff x="2016" y="2016"/>
                <a:chExt cx="864" cy="816"/>
              </a:xfrm>
            </p:grpSpPr>
            <p:sp>
              <p:nvSpPr>
                <p:cNvPr id="59446" name="Line 59"/>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47" name="Oval 60"/>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48" name="Oval 61"/>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49" name="Line 62"/>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50" name="Oval 63"/>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sp>
            <p:nvSpPr>
              <p:cNvPr id="59442" name="Text Box 64"/>
              <p:cNvSpPr txBox="1">
                <a:spLocks noChangeAspect="1" noChangeArrowheads="1"/>
              </p:cNvSpPr>
              <p:nvPr/>
            </p:nvSpPr>
            <p:spPr bwMode="auto">
              <a:xfrm>
                <a:off x="2064" y="2832"/>
                <a:ext cx="294" cy="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43" name="Text Box 65"/>
              <p:cNvSpPr txBox="1">
                <a:spLocks noChangeAspect="1" noChangeArrowheads="1"/>
              </p:cNvSpPr>
              <p:nvPr/>
            </p:nvSpPr>
            <p:spPr bwMode="auto">
              <a:xfrm>
                <a:off x="2668" y="2832"/>
                <a:ext cx="211" cy="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44" name="Text Box 66"/>
              <p:cNvSpPr txBox="1">
                <a:spLocks noChangeAspect="1" noChangeArrowheads="1"/>
              </p:cNvSpPr>
              <p:nvPr/>
            </p:nvSpPr>
            <p:spPr bwMode="auto">
              <a:xfrm>
                <a:off x="3072" y="2832"/>
                <a:ext cx="293" cy="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45" name="Text Box 67"/>
              <p:cNvSpPr txBox="1">
                <a:spLocks noChangeAspect="1" noChangeArrowheads="1"/>
              </p:cNvSpPr>
              <p:nvPr/>
            </p:nvSpPr>
            <p:spPr bwMode="auto">
              <a:xfrm>
                <a:off x="3743" y="2834"/>
                <a:ext cx="294" cy="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sp>
          <p:nvSpPr>
            <p:cNvPr id="59430" name="Text Box 70"/>
            <p:cNvSpPr txBox="1">
              <a:spLocks noChangeAspect="1" noChangeArrowheads="1"/>
            </p:cNvSpPr>
            <p:nvPr/>
          </p:nvSpPr>
          <p:spPr bwMode="auto">
            <a:xfrm>
              <a:off x="3888" y="1968"/>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31" name="Text Box 71"/>
            <p:cNvSpPr txBox="1">
              <a:spLocks noChangeAspect="1" noChangeArrowheads="1"/>
            </p:cNvSpPr>
            <p:nvPr/>
          </p:nvSpPr>
          <p:spPr bwMode="auto">
            <a:xfrm>
              <a:off x="5136" y="1968"/>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32" name="Text Box 72"/>
            <p:cNvSpPr txBox="1">
              <a:spLocks noChangeAspect="1" noChangeArrowheads="1"/>
            </p:cNvSpPr>
            <p:nvPr/>
          </p:nvSpPr>
          <p:spPr bwMode="auto">
            <a:xfrm>
              <a:off x="4464" y="1344"/>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grpSp>
      <p:grpSp>
        <p:nvGrpSpPr>
          <p:cNvPr id="13" name="Group 103"/>
          <p:cNvGrpSpPr>
            <a:grpSpLocks/>
          </p:cNvGrpSpPr>
          <p:nvPr/>
        </p:nvGrpSpPr>
        <p:grpSpPr bwMode="auto">
          <a:xfrm>
            <a:off x="6172200" y="4181475"/>
            <a:ext cx="2833688" cy="2676525"/>
            <a:chOff x="3802" y="2550"/>
            <a:chExt cx="1785" cy="1686"/>
          </a:xfrm>
        </p:grpSpPr>
        <p:sp>
          <p:nvSpPr>
            <p:cNvPr id="59407" name="Freeform 99"/>
            <p:cNvSpPr>
              <a:spLocks/>
            </p:cNvSpPr>
            <p:nvPr/>
          </p:nvSpPr>
          <p:spPr bwMode="auto">
            <a:xfrm>
              <a:off x="3802" y="2550"/>
              <a:ext cx="1270" cy="1677"/>
            </a:xfrm>
            <a:custGeom>
              <a:avLst/>
              <a:gdLst>
                <a:gd name="T0" fmla="*/ 867 w 1270"/>
                <a:gd name="T1" fmla="*/ 84 h 1677"/>
                <a:gd name="T2" fmla="*/ 818 w 1270"/>
                <a:gd name="T3" fmla="*/ 204 h 1677"/>
                <a:gd name="T4" fmla="*/ 763 w 1270"/>
                <a:gd name="T5" fmla="*/ 286 h 1677"/>
                <a:gd name="T6" fmla="*/ 703 w 1270"/>
                <a:gd name="T7" fmla="*/ 368 h 1677"/>
                <a:gd name="T8" fmla="*/ 605 w 1270"/>
                <a:gd name="T9" fmla="*/ 433 h 1677"/>
                <a:gd name="T10" fmla="*/ 480 w 1270"/>
                <a:gd name="T11" fmla="*/ 482 h 1677"/>
                <a:gd name="T12" fmla="*/ 305 w 1270"/>
                <a:gd name="T13" fmla="*/ 586 h 1677"/>
                <a:gd name="T14" fmla="*/ 251 w 1270"/>
                <a:gd name="T15" fmla="*/ 657 h 1677"/>
                <a:gd name="T16" fmla="*/ 223 w 1270"/>
                <a:gd name="T17" fmla="*/ 673 h 1677"/>
                <a:gd name="T18" fmla="*/ 92 w 1270"/>
                <a:gd name="T19" fmla="*/ 799 h 1677"/>
                <a:gd name="T20" fmla="*/ 21 w 1270"/>
                <a:gd name="T21" fmla="*/ 924 h 1677"/>
                <a:gd name="T22" fmla="*/ 0 w 1270"/>
                <a:gd name="T23" fmla="*/ 1017 h 1677"/>
                <a:gd name="T24" fmla="*/ 5 w 1270"/>
                <a:gd name="T25" fmla="*/ 1371 h 1677"/>
                <a:gd name="T26" fmla="*/ 141 w 1270"/>
                <a:gd name="T27" fmla="*/ 1562 h 1677"/>
                <a:gd name="T28" fmla="*/ 240 w 1270"/>
                <a:gd name="T29" fmla="*/ 1633 h 1677"/>
                <a:gd name="T30" fmla="*/ 360 w 1270"/>
                <a:gd name="T31" fmla="*/ 1677 h 1677"/>
                <a:gd name="T32" fmla="*/ 540 w 1270"/>
                <a:gd name="T33" fmla="*/ 1671 h 1677"/>
                <a:gd name="T34" fmla="*/ 589 w 1270"/>
                <a:gd name="T35" fmla="*/ 1660 h 1677"/>
                <a:gd name="T36" fmla="*/ 665 w 1270"/>
                <a:gd name="T37" fmla="*/ 1590 h 1677"/>
                <a:gd name="T38" fmla="*/ 687 w 1270"/>
                <a:gd name="T39" fmla="*/ 1557 h 1677"/>
                <a:gd name="T40" fmla="*/ 698 w 1270"/>
                <a:gd name="T41" fmla="*/ 1540 h 1677"/>
                <a:gd name="T42" fmla="*/ 681 w 1270"/>
                <a:gd name="T43" fmla="*/ 1350 h 1677"/>
                <a:gd name="T44" fmla="*/ 654 w 1270"/>
                <a:gd name="T45" fmla="*/ 1273 h 1677"/>
                <a:gd name="T46" fmla="*/ 632 w 1270"/>
                <a:gd name="T47" fmla="*/ 1186 h 1677"/>
                <a:gd name="T48" fmla="*/ 638 w 1270"/>
                <a:gd name="T49" fmla="*/ 1126 h 1677"/>
                <a:gd name="T50" fmla="*/ 665 w 1270"/>
                <a:gd name="T51" fmla="*/ 1088 h 1677"/>
                <a:gd name="T52" fmla="*/ 801 w 1270"/>
                <a:gd name="T53" fmla="*/ 990 h 1677"/>
                <a:gd name="T54" fmla="*/ 894 w 1270"/>
                <a:gd name="T55" fmla="*/ 946 h 1677"/>
                <a:gd name="T56" fmla="*/ 1221 w 1270"/>
                <a:gd name="T57" fmla="*/ 602 h 1677"/>
                <a:gd name="T58" fmla="*/ 1183 w 1270"/>
                <a:gd name="T59" fmla="*/ 177 h 1677"/>
                <a:gd name="T60" fmla="*/ 1112 w 1270"/>
                <a:gd name="T61" fmla="*/ 106 h 1677"/>
                <a:gd name="T62" fmla="*/ 1058 w 1270"/>
                <a:gd name="T63" fmla="*/ 62 h 1677"/>
                <a:gd name="T64" fmla="*/ 1003 w 1270"/>
                <a:gd name="T65" fmla="*/ 35 h 1677"/>
                <a:gd name="T66" fmla="*/ 949 w 1270"/>
                <a:gd name="T67" fmla="*/ 2 h 1677"/>
                <a:gd name="T68" fmla="*/ 856 w 1270"/>
                <a:gd name="T69" fmla="*/ 46 h 1677"/>
                <a:gd name="T70" fmla="*/ 867 w 1270"/>
                <a:gd name="T71" fmla="*/ 84 h 16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0"/>
                <a:gd name="T109" fmla="*/ 0 h 1677"/>
                <a:gd name="T110" fmla="*/ 1270 w 1270"/>
                <a:gd name="T111" fmla="*/ 1677 h 16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0" h="1677">
                  <a:moveTo>
                    <a:pt x="867" y="84"/>
                  </a:moveTo>
                  <a:cubicBezTo>
                    <a:pt x="856" y="143"/>
                    <a:pt x="848" y="157"/>
                    <a:pt x="818" y="204"/>
                  </a:cubicBezTo>
                  <a:cubicBezTo>
                    <a:pt x="800" y="232"/>
                    <a:pt x="780" y="258"/>
                    <a:pt x="763" y="286"/>
                  </a:cubicBezTo>
                  <a:cubicBezTo>
                    <a:pt x="740" y="324"/>
                    <a:pt x="745" y="343"/>
                    <a:pt x="703" y="368"/>
                  </a:cubicBezTo>
                  <a:cubicBezTo>
                    <a:pt x="668" y="389"/>
                    <a:pt x="640" y="413"/>
                    <a:pt x="605" y="433"/>
                  </a:cubicBezTo>
                  <a:cubicBezTo>
                    <a:pt x="567" y="455"/>
                    <a:pt x="520" y="463"/>
                    <a:pt x="480" y="482"/>
                  </a:cubicBezTo>
                  <a:cubicBezTo>
                    <a:pt x="419" y="511"/>
                    <a:pt x="363" y="552"/>
                    <a:pt x="305" y="586"/>
                  </a:cubicBezTo>
                  <a:cubicBezTo>
                    <a:pt x="296" y="599"/>
                    <a:pt x="264" y="645"/>
                    <a:pt x="251" y="657"/>
                  </a:cubicBezTo>
                  <a:cubicBezTo>
                    <a:pt x="243" y="664"/>
                    <a:pt x="232" y="667"/>
                    <a:pt x="223" y="673"/>
                  </a:cubicBezTo>
                  <a:cubicBezTo>
                    <a:pt x="186" y="698"/>
                    <a:pt x="120" y="760"/>
                    <a:pt x="92" y="799"/>
                  </a:cubicBezTo>
                  <a:cubicBezTo>
                    <a:pt x="63" y="839"/>
                    <a:pt x="48" y="884"/>
                    <a:pt x="21" y="924"/>
                  </a:cubicBezTo>
                  <a:cubicBezTo>
                    <a:pt x="14" y="955"/>
                    <a:pt x="6" y="986"/>
                    <a:pt x="0" y="1017"/>
                  </a:cubicBezTo>
                  <a:cubicBezTo>
                    <a:pt x="2" y="1135"/>
                    <a:pt x="2" y="1253"/>
                    <a:pt x="5" y="1371"/>
                  </a:cubicBezTo>
                  <a:cubicBezTo>
                    <a:pt x="7" y="1457"/>
                    <a:pt x="84" y="1510"/>
                    <a:pt x="141" y="1562"/>
                  </a:cubicBezTo>
                  <a:cubicBezTo>
                    <a:pt x="173" y="1591"/>
                    <a:pt x="198" y="1621"/>
                    <a:pt x="240" y="1633"/>
                  </a:cubicBezTo>
                  <a:cubicBezTo>
                    <a:pt x="277" y="1659"/>
                    <a:pt x="317" y="1665"/>
                    <a:pt x="360" y="1677"/>
                  </a:cubicBezTo>
                  <a:cubicBezTo>
                    <a:pt x="420" y="1675"/>
                    <a:pt x="480" y="1675"/>
                    <a:pt x="540" y="1671"/>
                  </a:cubicBezTo>
                  <a:cubicBezTo>
                    <a:pt x="557" y="1670"/>
                    <a:pt x="589" y="1660"/>
                    <a:pt x="589" y="1660"/>
                  </a:cubicBezTo>
                  <a:cubicBezTo>
                    <a:pt x="622" y="1645"/>
                    <a:pt x="645" y="1619"/>
                    <a:pt x="665" y="1590"/>
                  </a:cubicBezTo>
                  <a:cubicBezTo>
                    <a:pt x="673" y="1579"/>
                    <a:pt x="680" y="1568"/>
                    <a:pt x="687" y="1557"/>
                  </a:cubicBezTo>
                  <a:cubicBezTo>
                    <a:pt x="691" y="1551"/>
                    <a:pt x="698" y="1540"/>
                    <a:pt x="698" y="1540"/>
                  </a:cubicBezTo>
                  <a:cubicBezTo>
                    <a:pt x="713" y="1475"/>
                    <a:pt x="712" y="1408"/>
                    <a:pt x="681" y="1350"/>
                  </a:cubicBezTo>
                  <a:cubicBezTo>
                    <a:pt x="675" y="1323"/>
                    <a:pt x="663" y="1299"/>
                    <a:pt x="654" y="1273"/>
                  </a:cubicBezTo>
                  <a:cubicBezTo>
                    <a:pt x="649" y="1243"/>
                    <a:pt x="643" y="1214"/>
                    <a:pt x="632" y="1186"/>
                  </a:cubicBezTo>
                  <a:cubicBezTo>
                    <a:pt x="634" y="1166"/>
                    <a:pt x="632" y="1145"/>
                    <a:pt x="638" y="1126"/>
                  </a:cubicBezTo>
                  <a:cubicBezTo>
                    <a:pt x="643" y="1111"/>
                    <a:pt x="656" y="1101"/>
                    <a:pt x="665" y="1088"/>
                  </a:cubicBezTo>
                  <a:cubicBezTo>
                    <a:pt x="701" y="1037"/>
                    <a:pt x="750" y="1023"/>
                    <a:pt x="801" y="990"/>
                  </a:cubicBezTo>
                  <a:cubicBezTo>
                    <a:pt x="829" y="972"/>
                    <a:pt x="861" y="953"/>
                    <a:pt x="894" y="946"/>
                  </a:cubicBezTo>
                  <a:cubicBezTo>
                    <a:pt x="1040" y="873"/>
                    <a:pt x="1154" y="749"/>
                    <a:pt x="1221" y="602"/>
                  </a:cubicBezTo>
                  <a:cubicBezTo>
                    <a:pt x="1249" y="476"/>
                    <a:pt x="1270" y="290"/>
                    <a:pt x="1183" y="177"/>
                  </a:cubicBezTo>
                  <a:cubicBezTo>
                    <a:pt x="1172" y="140"/>
                    <a:pt x="1141" y="124"/>
                    <a:pt x="1112" y="106"/>
                  </a:cubicBezTo>
                  <a:cubicBezTo>
                    <a:pt x="1031" y="57"/>
                    <a:pt x="1103" y="99"/>
                    <a:pt x="1058" y="62"/>
                  </a:cubicBezTo>
                  <a:cubicBezTo>
                    <a:pt x="1042" y="49"/>
                    <a:pt x="1020" y="46"/>
                    <a:pt x="1003" y="35"/>
                  </a:cubicBezTo>
                  <a:cubicBezTo>
                    <a:pt x="948" y="0"/>
                    <a:pt x="984" y="15"/>
                    <a:pt x="949" y="2"/>
                  </a:cubicBezTo>
                  <a:cubicBezTo>
                    <a:pt x="906" y="8"/>
                    <a:pt x="885" y="17"/>
                    <a:pt x="856" y="46"/>
                  </a:cubicBezTo>
                  <a:cubicBezTo>
                    <a:pt x="850" y="64"/>
                    <a:pt x="848" y="75"/>
                    <a:pt x="867" y="84"/>
                  </a:cubicBezTo>
                  <a:close/>
                </a:path>
              </a:pathLst>
            </a:custGeom>
            <a:noFill/>
            <a:ln w="38100" cap="rnd">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408" name="Line 76"/>
            <p:cNvSpPr>
              <a:spLocks noChangeAspect="1" noChangeShapeType="1"/>
            </p:cNvSpPr>
            <p:nvPr/>
          </p:nvSpPr>
          <p:spPr bwMode="auto">
            <a:xfrm flipV="1">
              <a:off x="4440" y="3045"/>
              <a:ext cx="312" cy="417"/>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09" name="Line 77"/>
            <p:cNvSpPr>
              <a:spLocks noChangeAspect="1" noChangeShapeType="1"/>
            </p:cNvSpPr>
            <p:nvPr/>
          </p:nvSpPr>
          <p:spPr bwMode="auto">
            <a:xfrm flipH="1" flipV="1">
              <a:off x="4752" y="3045"/>
              <a:ext cx="346" cy="347"/>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10" name="Oval 78"/>
            <p:cNvSpPr>
              <a:spLocks noChangeAspect="1" noChangeArrowheads="1"/>
            </p:cNvSpPr>
            <p:nvPr/>
          </p:nvSpPr>
          <p:spPr bwMode="auto">
            <a:xfrm>
              <a:off x="4648" y="2976"/>
              <a:ext cx="173" cy="173"/>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11" name="Line 79"/>
            <p:cNvSpPr>
              <a:spLocks noChangeAspect="1" noChangeShapeType="1"/>
            </p:cNvSpPr>
            <p:nvPr/>
          </p:nvSpPr>
          <p:spPr bwMode="auto">
            <a:xfrm flipH="1">
              <a:off x="4232" y="3462"/>
              <a:ext cx="173" cy="381"/>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12" name="Oval 80"/>
            <p:cNvSpPr>
              <a:spLocks noChangeAspect="1" noChangeArrowheads="1"/>
            </p:cNvSpPr>
            <p:nvPr/>
          </p:nvSpPr>
          <p:spPr bwMode="auto">
            <a:xfrm>
              <a:off x="4336" y="3357"/>
              <a:ext cx="173" cy="174"/>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13" name="Oval 81"/>
            <p:cNvSpPr>
              <a:spLocks noChangeAspect="1" noChangeArrowheads="1"/>
            </p:cNvSpPr>
            <p:nvPr/>
          </p:nvSpPr>
          <p:spPr bwMode="auto">
            <a:xfrm>
              <a:off x="4128" y="3774"/>
              <a:ext cx="173" cy="173"/>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14" name="Line 82"/>
            <p:cNvSpPr>
              <a:spLocks noChangeAspect="1" noChangeShapeType="1"/>
            </p:cNvSpPr>
            <p:nvPr/>
          </p:nvSpPr>
          <p:spPr bwMode="auto">
            <a:xfrm>
              <a:off x="4440" y="3462"/>
              <a:ext cx="242" cy="41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15" name="Oval 83"/>
            <p:cNvSpPr>
              <a:spLocks noChangeAspect="1" noChangeArrowheads="1"/>
            </p:cNvSpPr>
            <p:nvPr/>
          </p:nvSpPr>
          <p:spPr bwMode="auto">
            <a:xfrm>
              <a:off x="4578" y="3774"/>
              <a:ext cx="174" cy="173"/>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nvGrpSpPr>
            <p:cNvPr id="59416" name="Group 84"/>
            <p:cNvGrpSpPr>
              <a:grpSpLocks noChangeAspect="1"/>
            </p:cNvGrpSpPr>
            <p:nvPr/>
          </p:nvGrpSpPr>
          <p:grpSpPr bwMode="auto">
            <a:xfrm>
              <a:off x="4890" y="3357"/>
              <a:ext cx="624" cy="590"/>
              <a:chOff x="2016" y="2016"/>
              <a:chExt cx="864" cy="816"/>
            </a:xfrm>
          </p:grpSpPr>
          <p:sp>
            <p:nvSpPr>
              <p:cNvPr id="59424" name="Line 85"/>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25" name="Oval 86"/>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26" name="Oval 87"/>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sp>
            <p:nvSpPr>
              <p:cNvPr id="59427" name="Line 88"/>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428" name="Oval 89"/>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endParaRPr lang="en-US"/>
              </a:p>
            </p:txBody>
          </p:sp>
        </p:grpSp>
        <p:sp>
          <p:nvSpPr>
            <p:cNvPr id="59417" name="Text Box 90"/>
            <p:cNvSpPr txBox="1">
              <a:spLocks noChangeAspect="1" noChangeArrowheads="1"/>
            </p:cNvSpPr>
            <p:nvPr/>
          </p:nvSpPr>
          <p:spPr bwMode="auto">
            <a:xfrm>
              <a:off x="4163" y="3947"/>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18" name="Text Box 91"/>
            <p:cNvSpPr txBox="1">
              <a:spLocks noChangeAspect="1" noChangeArrowheads="1"/>
            </p:cNvSpPr>
            <p:nvPr/>
          </p:nvSpPr>
          <p:spPr bwMode="auto">
            <a:xfrm>
              <a:off x="4599" y="3947"/>
              <a:ext cx="15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19" name="Text Box 92"/>
            <p:cNvSpPr txBox="1">
              <a:spLocks noChangeAspect="1" noChangeArrowheads="1"/>
            </p:cNvSpPr>
            <p:nvPr/>
          </p:nvSpPr>
          <p:spPr bwMode="auto">
            <a:xfrm>
              <a:off x="4890" y="3947"/>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20" name="Text Box 93"/>
            <p:cNvSpPr txBox="1">
              <a:spLocks noChangeAspect="1" noChangeArrowheads="1"/>
            </p:cNvSpPr>
            <p:nvPr/>
          </p:nvSpPr>
          <p:spPr bwMode="auto">
            <a:xfrm>
              <a:off x="5375" y="3948"/>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sp>
          <p:nvSpPr>
            <p:cNvPr id="59421" name="Text Box 94"/>
            <p:cNvSpPr txBox="1">
              <a:spLocks noChangeAspect="1" noChangeArrowheads="1"/>
            </p:cNvSpPr>
            <p:nvPr/>
          </p:nvSpPr>
          <p:spPr bwMode="auto">
            <a:xfrm>
              <a:off x="4080" y="3312"/>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22" name="Text Box 95"/>
            <p:cNvSpPr txBox="1">
              <a:spLocks noChangeAspect="1" noChangeArrowheads="1"/>
            </p:cNvSpPr>
            <p:nvPr/>
          </p:nvSpPr>
          <p:spPr bwMode="auto">
            <a:xfrm>
              <a:off x="5328" y="3312"/>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23" name="Text Box 96"/>
            <p:cNvSpPr txBox="1">
              <a:spLocks noChangeAspect="1" noChangeArrowheads="1"/>
            </p:cNvSpPr>
            <p:nvPr/>
          </p:nvSpPr>
          <p:spPr bwMode="auto">
            <a:xfrm>
              <a:off x="4656" y="2688"/>
              <a:ext cx="21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grpSp>
      <p:sp>
        <p:nvSpPr>
          <p:cNvPr id="54372" name="Text Box 100"/>
          <p:cNvSpPr txBox="1">
            <a:spLocks noChangeArrowheads="1"/>
          </p:cNvSpPr>
          <p:nvPr/>
        </p:nvSpPr>
        <p:spPr bwMode="auto">
          <a:xfrm>
            <a:off x="3581400" y="4419600"/>
            <a:ext cx="2076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800">
                <a:solidFill>
                  <a:srgbClr val="FF0000"/>
                </a:solidFill>
              </a:rPr>
              <a:t>This is the move</a:t>
            </a:r>
          </a:p>
          <a:p>
            <a:r>
              <a:rPr lang="en-US" sz="1800">
                <a:solidFill>
                  <a:srgbClr val="FF0000"/>
                </a:solidFill>
              </a:rPr>
              <a:t>selected by minimax</a:t>
            </a:r>
          </a:p>
        </p:txBody>
      </p:sp>
      <p:sp>
        <p:nvSpPr>
          <p:cNvPr id="54374" name="Line 102"/>
          <p:cNvSpPr>
            <a:spLocks noChangeShapeType="1"/>
          </p:cNvSpPr>
          <p:nvPr/>
        </p:nvSpPr>
        <p:spPr bwMode="auto">
          <a:xfrm>
            <a:off x="5562600" y="4724400"/>
            <a:ext cx="1752600" cy="53340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9401" name="Oval 104"/>
          <p:cNvSpPr>
            <a:spLocks noChangeArrowheads="1"/>
          </p:cNvSpPr>
          <p:nvPr/>
        </p:nvSpPr>
        <p:spPr bwMode="auto">
          <a:xfrm>
            <a:off x="533400" y="3581400"/>
            <a:ext cx="533400" cy="533400"/>
          </a:xfrm>
          <a:prstGeom prst="ellipse">
            <a:avLst/>
          </a:prstGeom>
          <a:noFill/>
          <a:ln w="2857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402" name="Text Box 105"/>
          <p:cNvSpPr txBox="1">
            <a:spLocks noChangeArrowheads="1"/>
          </p:cNvSpPr>
          <p:nvPr/>
        </p:nvSpPr>
        <p:spPr bwMode="auto">
          <a:xfrm>
            <a:off x="304800" y="4800600"/>
            <a:ext cx="2362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800">
                <a:solidFill>
                  <a:schemeClr val="accent1"/>
                </a:solidFill>
              </a:rPr>
              <a:t>Static evaluator value</a:t>
            </a:r>
          </a:p>
        </p:txBody>
      </p:sp>
      <p:sp>
        <p:nvSpPr>
          <p:cNvPr id="59403" name="Line 106"/>
          <p:cNvSpPr>
            <a:spLocks noChangeShapeType="1"/>
          </p:cNvSpPr>
          <p:nvPr/>
        </p:nvSpPr>
        <p:spPr bwMode="auto">
          <a:xfrm flipV="1">
            <a:off x="685800" y="4114800"/>
            <a:ext cx="76200" cy="762000"/>
          </a:xfrm>
          <a:prstGeom prst="line">
            <a:avLst/>
          </a:prstGeom>
          <a:noFill/>
          <a:ln w="28575">
            <a:solidFill>
              <a:schemeClr val="accent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4379" name="AutoShape 107"/>
          <p:cNvSpPr>
            <a:spLocks noChangeArrowheads="1"/>
          </p:cNvSpPr>
          <p:nvPr/>
        </p:nvSpPr>
        <p:spPr bwMode="auto">
          <a:xfrm>
            <a:off x="2819400" y="22098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54380" name="AutoShape 108"/>
          <p:cNvSpPr>
            <a:spLocks noChangeArrowheads="1"/>
          </p:cNvSpPr>
          <p:nvPr/>
        </p:nvSpPr>
        <p:spPr bwMode="auto">
          <a:xfrm>
            <a:off x="5867400" y="21336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54381" name="AutoShape 109"/>
          <p:cNvSpPr>
            <a:spLocks noChangeArrowheads="1"/>
          </p:cNvSpPr>
          <p:nvPr/>
        </p:nvSpPr>
        <p:spPr bwMode="auto">
          <a:xfrm rot="5400000" flipV="1">
            <a:off x="6324600" y="41910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3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2" grpId="0"/>
      <p:bldP spid="54374" grpId="0" animBg="1"/>
      <p:bldP spid="54379" grpId="0" animBg="1"/>
      <p:bldP spid="54380" grpId="0" animBg="1"/>
      <p:bldP spid="543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914400"/>
          </a:xfrm>
        </p:spPr>
        <p:txBody>
          <a:bodyPr/>
          <a:lstStyle/>
          <a:p>
            <a:r>
              <a:rPr lang="en-US" dirty="0">
                <a:latin typeface="Times New Roman" charset="0"/>
                <a:ea typeface="ＭＳ Ｐゴシック" charset="0"/>
                <a:cs typeface="ＭＳ Ｐゴシック" charset="0"/>
              </a:rPr>
              <a:t>Why study games?</a:t>
            </a:r>
          </a:p>
        </p:txBody>
      </p:sp>
      <p:sp>
        <p:nvSpPr>
          <p:cNvPr id="19458" name="Rectangle 3"/>
          <p:cNvSpPr>
            <a:spLocks noGrp="1" noChangeArrowheads="1"/>
          </p:cNvSpPr>
          <p:nvPr>
            <p:ph type="body" idx="1"/>
          </p:nvPr>
        </p:nvSpPr>
        <p:spPr>
          <a:xfrm>
            <a:off x="685800" y="1371600"/>
            <a:ext cx="8153400" cy="5334000"/>
          </a:xfrm>
        </p:spPr>
        <p:txBody>
          <a:bodyPr/>
          <a:lstStyle/>
          <a:p>
            <a:r>
              <a:rPr lang="en-US" sz="3000" dirty="0">
                <a:latin typeface="Times New Roman" charset="0"/>
                <a:ea typeface="ＭＳ Ｐゴシック" charset="0"/>
                <a:cs typeface="ＭＳ Ｐゴシック" charset="0"/>
              </a:rPr>
              <a:t>Interesting, hard problems requiring minimal </a:t>
            </a:r>
            <a:r>
              <a:rPr lang="ja-JP" altLang="en-US" sz="300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initial structure</a:t>
            </a:r>
            <a:r>
              <a:rPr lang="ja-JP" altLang="en-US" sz="3000">
                <a:latin typeface="Times New Roman" charset="0"/>
                <a:ea typeface="ＭＳ Ｐゴシック" charset="0"/>
                <a:cs typeface="ＭＳ Ｐゴシック" charset="0"/>
              </a:rPr>
              <a:t>”</a:t>
            </a:r>
            <a:endParaRPr lang="en-US" altLang="ja-JP" sz="30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Clear criteria for success</a:t>
            </a:r>
          </a:p>
          <a:p>
            <a:r>
              <a:rPr lang="en-US" sz="3000" dirty="0">
                <a:latin typeface="Times New Roman" charset="0"/>
                <a:ea typeface="ＭＳ Ｐゴシック" charset="0"/>
                <a:cs typeface="ＭＳ Ｐゴシック" charset="0"/>
              </a:rPr>
              <a:t>Study problems involving {hostile, adversarial, competing, cooperating} agents and uncertainty of interacting with the natural world</a:t>
            </a:r>
          </a:p>
          <a:p>
            <a:r>
              <a:rPr lang="en-US" sz="3000" dirty="0">
                <a:latin typeface="Times New Roman" charset="0"/>
                <a:ea typeface="ＭＳ Ｐゴシック" charset="0"/>
                <a:cs typeface="ＭＳ Ｐゴシック" charset="0"/>
              </a:rPr>
              <a:t>People have used them to assess their intelligence</a:t>
            </a:r>
          </a:p>
          <a:p>
            <a:r>
              <a:rPr lang="en-US" sz="3000" dirty="0">
                <a:latin typeface="Times New Roman" charset="0"/>
                <a:ea typeface="ＭＳ Ｐゴシック" charset="0"/>
                <a:cs typeface="ＭＳ Ｐゴシック" charset="0"/>
              </a:rPr>
              <a:t>Fun, good, easy to understand, PR potential</a:t>
            </a:r>
          </a:p>
          <a:p>
            <a:r>
              <a:rPr lang="en-US" sz="3000" dirty="0">
                <a:latin typeface="Times New Roman" charset="0"/>
                <a:ea typeface="ＭＳ Ｐゴシック" charset="0"/>
                <a:cs typeface="ＭＳ Ｐゴシック" charset="0"/>
              </a:rPr>
              <a:t>Games often define very large search spaces, e.g.</a:t>
            </a:r>
          </a:p>
          <a:p>
            <a:pPr marL="339725" lvl="1" indent="0">
              <a:buNone/>
            </a:pPr>
            <a:r>
              <a:rPr lang="en-US" sz="3000" dirty="0">
                <a:latin typeface="Times New Roman" charset="0"/>
                <a:ea typeface="ＭＳ Ｐゴシック" charset="0"/>
              </a:rPr>
              <a:t>chess 35</a:t>
            </a:r>
            <a:r>
              <a:rPr lang="en-US" sz="3000" baseline="30000" dirty="0">
                <a:latin typeface="Times New Roman" charset="0"/>
                <a:ea typeface="ＭＳ Ｐゴシック" charset="0"/>
              </a:rPr>
              <a:t>100</a:t>
            </a:r>
            <a:r>
              <a:rPr lang="en-US" sz="3000" dirty="0">
                <a:latin typeface="Times New Roman" charset="0"/>
                <a:ea typeface="ＭＳ Ｐゴシック" charset="0"/>
              </a:rPr>
              <a:t> nodes in search tree, 10</a:t>
            </a:r>
            <a:r>
              <a:rPr lang="en-US" sz="3000" baseline="30000" dirty="0">
                <a:latin typeface="Times New Roman" charset="0"/>
                <a:ea typeface="ＭＳ Ｐゴシック" charset="0"/>
              </a:rPr>
              <a:t>40</a:t>
            </a:r>
            <a:r>
              <a:rPr lang="en-US" sz="3000" dirty="0">
                <a:latin typeface="Times New Roman" charset="0"/>
                <a:ea typeface="ＭＳ Ｐゴシック" charset="0"/>
              </a:rPr>
              <a:t> legal states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CB18AC8-0924-E84A-B3E4-55D988ACF9AC}"/>
              </a:ext>
            </a:extLst>
          </p:cNvPr>
          <p:cNvPicPr>
            <a:picLocks noChangeAspect="1"/>
          </p:cNvPicPr>
          <p:nvPr/>
        </p:nvPicPr>
        <p:blipFill>
          <a:blip r:embed="rId3"/>
          <a:stretch>
            <a:fillRect/>
          </a:stretch>
        </p:blipFill>
        <p:spPr>
          <a:xfrm>
            <a:off x="786714" y="990600"/>
            <a:ext cx="7050280" cy="5029200"/>
          </a:xfrm>
          <a:prstGeom prst="rect">
            <a:avLst/>
          </a:prstGeom>
        </p:spPr>
      </p:pic>
      <p:sp>
        <p:nvSpPr>
          <p:cNvPr id="61441" name="Rectangle 2"/>
          <p:cNvSpPr>
            <a:spLocks noGrp="1" noChangeArrowheads="1"/>
          </p:cNvSpPr>
          <p:nvPr>
            <p:ph type="title"/>
          </p:nvPr>
        </p:nvSpPr>
        <p:spPr>
          <a:xfrm>
            <a:off x="762000" y="76200"/>
            <a:ext cx="7772400" cy="1143000"/>
          </a:xfrm>
        </p:spPr>
        <p:txBody>
          <a:bodyPr/>
          <a:lstStyle/>
          <a:p>
            <a:r>
              <a:rPr lang="en-US" sz="3600" dirty="0">
                <a:latin typeface="Times New Roman" charset="0"/>
                <a:ea typeface="ＭＳ Ｐゴシック" charset="0"/>
                <a:cs typeface="ＭＳ Ｐゴシック" charset="0"/>
              </a:rPr>
              <a:t>Partial Game Tree for Tic-Tac-Toe</a:t>
            </a:r>
          </a:p>
        </p:txBody>
      </p:sp>
      <p:sp>
        <p:nvSpPr>
          <p:cNvPr id="61443" name="Text Box 5"/>
          <p:cNvSpPr txBox="1">
            <a:spLocks noChangeArrowheads="1"/>
          </p:cNvSpPr>
          <p:nvPr/>
        </p:nvSpPr>
        <p:spPr bwMode="auto">
          <a:xfrm>
            <a:off x="4800600" y="3733800"/>
            <a:ext cx="4191000" cy="1754326"/>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wrap="square">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marL="0" indent="0">
              <a:spcBef>
                <a:spcPct val="50000"/>
              </a:spcBef>
            </a:pPr>
            <a:r>
              <a:rPr lang="en-US" sz="2700" dirty="0"/>
              <a:t>f(n)=+1 if position win for X</a:t>
            </a:r>
          </a:p>
          <a:p>
            <a:pPr marL="0" indent="0">
              <a:spcBef>
                <a:spcPct val="50000"/>
              </a:spcBef>
            </a:pPr>
            <a:r>
              <a:rPr lang="en-US" sz="2700" dirty="0"/>
              <a:t>f(n)=-1 if position win for O</a:t>
            </a:r>
          </a:p>
          <a:p>
            <a:pPr marL="0" indent="0">
              <a:spcBef>
                <a:spcPct val="50000"/>
              </a:spcBef>
            </a:pPr>
            <a:r>
              <a:rPr lang="en-US" sz="2700" dirty="0"/>
              <a:t>f(n)=0 if position a draw</a:t>
            </a:r>
          </a:p>
        </p:txBody>
      </p:sp>
      <p:sp>
        <p:nvSpPr>
          <p:cNvPr id="4" name="TextBox 3">
            <a:extLst>
              <a:ext uri="{FF2B5EF4-FFF2-40B4-BE49-F238E27FC236}">
                <a16:creationId xmlns:a16="http://schemas.microsoft.com/office/drawing/2014/main" id="{00928151-B2F1-2944-808A-99BBD2943B09}"/>
              </a:ext>
            </a:extLst>
          </p:cNvPr>
          <p:cNvSpPr txBox="1"/>
          <p:nvPr/>
        </p:nvSpPr>
        <p:spPr>
          <a:xfrm>
            <a:off x="348048" y="5966192"/>
            <a:ext cx="8643551" cy="830997"/>
          </a:xfrm>
          <a:prstGeom prst="rect">
            <a:avLst/>
          </a:prstGeom>
          <a:noFill/>
        </p:spPr>
        <p:txBody>
          <a:bodyPr wrap="square" rtlCol="0">
            <a:spAutoFit/>
          </a:bodyPr>
          <a:lstStyle/>
          <a:p>
            <a:r>
              <a:rPr lang="en-US" sz="1600" dirty="0"/>
              <a:t>Partial game tree for tic-tac-toe. Top node is the initial state, and max moves first, placing an X in an empty square. Only part of the tree shown, giving alternating moves by min (O) and max (X), until we reach terminal states, which are assigned utilities {-1,0,+1} for {loose, draw, win}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76200"/>
            <a:ext cx="7772400" cy="1143000"/>
          </a:xfrm>
        </p:spPr>
        <p:txBody>
          <a:bodyPr/>
          <a:lstStyle/>
          <a:p>
            <a:r>
              <a:rPr lang="en-US" sz="3600">
                <a:solidFill>
                  <a:schemeClr val="tx1"/>
                </a:solidFill>
                <a:latin typeface="Times New Roman" charset="0"/>
                <a:ea typeface="ＭＳ Ｐゴシック" charset="0"/>
                <a:cs typeface="ＭＳ Ｐゴシック" charset="0"/>
              </a:rPr>
              <a:t>Why backed-up values?</a:t>
            </a:r>
          </a:p>
        </p:txBody>
      </p:sp>
      <p:sp>
        <p:nvSpPr>
          <p:cNvPr id="63490" name="Rectangle 3"/>
          <p:cNvSpPr>
            <a:spLocks noGrp="1" noChangeArrowheads="1"/>
          </p:cNvSpPr>
          <p:nvPr>
            <p:ph type="body" idx="1"/>
          </p:nvPr>
        </p:nvSpPr>
        <p:spPr>
          <a:xfrm>
            <a:off x="609600" y="1066800"/>
            <a:ext cx="8305800" cy="5562600"/>
          </a:xfrm>
        </p:spPr>
        <p:txBody>
          <a:bodyPr/>
          <a:lstStyle/>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Why not just use a good static evaluator metric on immediate children</a:t>
            </a:r>
          </a:p>
          <a:p>
            <a:pPr marL="228600" indent="-228600">
              <a:buClr>
                <a:srgbClr val="0033CC"/>
              </a:buClr>
              <a:buFont typeface="Wingdings" charset="0"/>
              <a:buChar char="§"/>
            </a:pPr>
            <a:r>
              <a:rPr lang="en-US" sz="3000" b="1" dirty="0">
                <a:latin typeface="Times New Roman" charset="0"/>
                <a:ea typeface="ＭＳ Ｐゴシック" charset="0"/>
                <a:cs typeface="ＭＳ Ｐゴシック" charset="0"/>
              </a:rPr>
              <a:t>Intuition:</a:t>
            </a:r>
            <a:r>
              <a:rPr lang="en-US" sz="3000" dirty="0">
                <a:latin typeface="Times New Roman" charset="0"/>
                <a:ea typeface="ＭＳ Ｐゴシック" charset="0"/>
                <a:cs typeface="ＭＳ Ｐゴシック" charset="0"/>
              </a:rPr>
              <a:t> if metric is good, doing look ahead and backing up values with Minimax should be better</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Non-leaf node N’s backed-up value is value of best state MAX can reach at depth </a:t>
            </a:r>
            <a:r>
              <a:rPr lang="en-US" sz="3000" b="1" dirty="0">
                <a:latin typeface="Times New Roman" charset="0"/>
                <a:ea typeface="ＭＳ Ｐゴシック" charset="0"/>
                <a:cs typeface="ＭＳ Ｐゴシック" charset="0"/>
              </a:rPr>
              <a:t>h</a:t>
            </a:r>
            <a:r>
              <a:rPr lang="en-US" sz="3000" dirty="0">
                <a:latin typeface="Times New Roman" charset="0"/>
                <a:ea typeface="ＭＳ Ｐゴシック" charset="0"/>
                <a:cs typeface="ＭＳ Ｐゴシック" charset="0"/>
              </a:rPr>
              <a:t> if MIN plays </a:t>
            </a:r>
            <a:r>
              <a:rPr lang="en-US" sz="3000" i="1" dirty="0">
                <a:latin typeface="Times New Roman" charset="0"/>
                <a:ea typeface="ＭＳ Ｐゴシック" charset="0"/>
                <a:cs typeface="ＭＳ Ｐゴシック" charset="0"/>
              </a:rPr>
              <a:t>well</a:t>
            </a:r>
          </a:p>
          <a:p>
            <a:pPr marL="569913" lvl="1" indent="-228600">
              <a:buClr>
                <a:srgbClr val="0033CC"/>
              </a:buClr>
              <a:buFont typeface="Wingdings" charset="0"/>
              <a:buChar char="§"/>
            </a:pPr>
            <a:r>
              <a:rPr lang="en-US" sz="2400" dirty="0">
                <a:latin typeface="Times New Roman" charset="0"/>
                <a:ea typeface="ＭＳ Ｐゴシック" charset="0"/>
                <a:cs typeface="ＭＳ Ｐゴシック" charset="0"/>
              </a:rPr>
              <a:t>“plays well”: same criterion as MAX applies to itself</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If </a:t>
            </a:r>
            <a:r>
              <a:rPr lang="en-US" sz="3000" b="1" dirty="0">
                <a:latin typeface="Times New Roman" charset="0"/>
                <a:ea typeface="ＭＳ Ｐゴシック" charset="0"/>
                <a:cs typeface="ＭＳ Ｐゴシック" charset="0"/>
              </a:rPr>
              <a:t>e</a:t>
            </a:r>
            <a:r>
              <a:rPr lang="en-US" sz="3000" dirty="0">
                <a:latin typeface="Times New Roman" charset="0"/>
                <a:ea typeface="ＭＳ Ｐゴシック" charset="0"/>
                <a:cs typeface="ＭＳ Ｐゴシック" charset="0"/>
              </a:rPr>
              <a:t> is good, then backed-up value is better estimate of </a:t>
            </a:r>
            <a:r>
              <a:rPr lang="en-US" dirty="0">
                <a:latin typeface="Times New Roman" charset="0"/>
                <a:ea typeface="ＭＳ Ｐゴシック" charset="0"/>
                <a:cs typeface="ＭＳ Ｐゴシック" charset="0"/>
              </a:rPr>
              <a:t>STATE</a:t>
            </a:r>
            <a:r>
              <a:rPr lang="en-US" sz="3000" dirty="0">
                <a:latin typeface="Times New Roman" charset="0"/>
                <a:ea typeface="ＭＳ Ｐゴシック" charset="0"/>
                <a:cs typeface="ＭＳ Ｐゴシック" charset="0"/>
              </a:rPr>
              <a:t>(N) goodness than </a:t>
            </a:r>
            <a:r>
              <a:rPr lang="en-US" sz="3000" b="1" dirty="0">
                <a:latin typeface="Times New Roman" charset="0"/>
                <a:ea typeface="ＭＳ Ｐゴシック" charset="0"/>
                <a:cs typeface="ＭＳ Ｐゴシック" charset="0"/>
              </a:rPr>
              <a:t>e</a:t>
            </a:r>
            <a:r>
              <a:rPr lang="en-US" sz="3000"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STATE</a:t>
            </a:r>
            <a:r>
              <a:rPr lang="en-US" sz="3000" dirty="0">
                <a:latin typeface="Times New Roman" charset="0"/>
                <a:ea typeface="ＭＳ Ｐゴシック" charset="0"/>
                <a:cs typeface="ＭＳ Ｐゴシック" charset="0"/>
              </a:rPr>
              <a:t>(N)) </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Use lookahead horizon </a:t>
            </a:r>
            <a:r>
              <a:rPr lang="en-US" sz="3000" b="1" dirty="0">
                <a:latin typeface="Times New Roman" charset="0"/>
                <a:ea typeface="ＭＳ Ｐゴシック" charset="0"/>
                <a:cs typeface="ＭＳ Ｐゴシック" charset="0"/>
              </a:rPr>
              <a:t>h</a:t>
            </a:r>
            <a:r>
              <a:rPr lang="en-US" sz="3000" dirty="0">
                <a:latin typeface="Times New Roman" charset="0"/>
                <a:ea typeface="ＭＳ Ｐゴシック" charset="0"/>
                <a:cs typeface="ＭＳ Ｐゴシック" charset="0"/>
              </a:rPr>
              <a:t> because time to choose a move is typically limited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5AF6A2B6-51B2-744F-BEEF-A549E6A09AC4}"/>
              </a:ext>
            </a:extLst>
          </p:cNvPr>
          <p:cNvPicPr>
            <a:picLocks noChangeAspect="1"/>
          </p:cNvPicPr>
          <p:nvPr/>
        </p:nvPicPr>
        <p:blipFill>
          <a:blip r:embed="rId3"/>
          <a:stretch>
            <a:fillRect/>
          </a:stretch>
        </p:blipFill>
        <p:spPr>
          <a:xfrm>
            <a:off x="4823" y="1262138"/>
            <a:ext cx="8686800" cy="3952724"/>
          </a:xfrm>
          <a:prstGeom prst="rect">
            <a:avLst/>
          </a:prstGeom>
        </p:spPr>
      </p:pic>
      <p:sp>
        <p:nvSpPr>
          <p:cNvPr id="65537" name="Rectangle 2"/>
          <p:cNvSpPr>
            <a:spLocks noGrp="1" noChangeArrowheads="1"/>
          </p:cNvSpPr>
          <p:nvPr>
            <p:ph type="title"/>
          </p:nvPr>
        </p:nvSpPr>
        <p:spPr>
          <a:xfrm>
            <a:off x="685800" y="228600"/>
            <a:ext cx="7772400" cy="1143000"/>
          </a:xfrm>
        </p:spPr>
        <p:txBody>
          <a:bodyPr/>
          <a:lstStyle/>
          <a:p>
            <a:r>
              <a:rPr lang="en-US" dirty="0">
                <a:latin typeface="Times New Roman" charset="0"/>
                <a:ea typeface="ＭＳ Ｐゴシック" charset="0"/>
                <a:cs typeface="ＭＳ Ｐゴシック" charset="0"/>
              </a:rPr>
              <a:t>Minimax Tree Again</a:t>
            </a:r>
          </a:p>
        </p:txBody>
      </p:sp>
      <p:sp>
        <p:nvSpPr>
          <p:cNvPr id="65539" name="Oval 6"/>
          <p:cNvSpPr>
            <a:spLocks noChangeArrowheads="1"/>
          </p:cNvSpPr>
          <p:nvPr/>
        </p:nvSpPr>
        <p:spPr bwMode="auto">
          <a:xfrm>
            <a:off x="7088187" y="2667000"/>
            <a:ext cx="838200" cy="838200"/>
          </a:xfrm>
          <a:prstGeom prst="ellipse">
            <a:avLst/>
          </a:prstGeom>
          <a:noFill/>
          <a:ln w="57150">
            <a:solidFill>
              <a:srgbClr val="FF00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5540" name="Text Box 7"/>
          <p:cNvSpPr txBox="1">
            <a:spLocks noChangeArrowheads="1"/>
          </p:cNvSpPr>
          <p:nvPr/>
        </p:nvSpPr>
        <p:spPr bwMode="auto">
          <a:xfrm>
            <a:off x="5181600" y="1066800"/>
            <a:ext cx="1565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solidFill>
                  <a:srgbClr val="FF0000"/>
                </a:solidFill>
              </a:rPr>
              <a:t>MAX node</a:t>
            </a:r>
          </a:p>
        </p:txBody>
      </p:sp>
      <p:sp>
        <p:nvSpPr>
          <p:cNvPr id="65541" name="Text Box 8"/>
          <p:cNvSpPr txBox="1">
            <a:spLocks noChangeArrowheads="1"/>
          </p:cNvSpPr>
          <p:nvPr/>
        </p:nvSpPr>
        <p:spPr bwMode="auto">
          <a:xfrm>
            <a:off x="7697787" y="2362200"/>
            <a:ext cx="1446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solidFill>
                  <a:srgbClr val="FF0000"/>
                </a:solidFill>
              </a:rPr>
              <a:t>MIN node</a:t>
            </a:r>
          </a:p>
        </p:txBody>
      </p:sp>
      <p:sp>
        <p:nvSpPr>
          <p:cNvPr id="65542" name="Oval 10"/>
          <p:cNvSpPr>
            <a:spLocks noChangeArrowheads="1"/>
          </p:cNvSpPr>
          <p:nvPr/>
        </p:nvSpPr>
        <p:spPr bwMode="auto">
          <a:xfrm>
            <a:off x="4495800" y="1371600"/>
            <a:ext cx="838200" cy="838200"/>
          </a:xfrm>
          <a:prstGeom prst="ellipse">
            <a:avLst/>
          </a:prstGeom>
          <a:noFill/>
          <a:ln w="57150">
            <a:solidFill>
              <a:srgbClr val="FF0000"/>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5543" name="Text Box 11"/>
          <p:cNvSpPr txBox="1">
            <a:spLocks noChangeArrowheads="1"/>
          </p:cNvSpPr>
          <p:nvPr/>
        </p:nvSpPr>
        <p:spPr bwMode="auto">
          <a:xfrm>
            <a:off x="268148" y="4757662"/>
            <a:ext cx="12346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dirty="0">
                <a:solidFill>
                  <a:schemeClr val="accent2"/>
                </a:solidFill>
              </a:rPr>
              <a:t>f values:</a:t>
            </a:r>
          </a:p>
        </p:txBody>
      </p:sp>
      <p:sp>
        <p:nvSpPr>
          <p:cNvPr id="65545" name="Text Box 13"/>
          <p:cNvSpPr txBox="1">
            <a:spLocks noChangeArrowheads="1"/>
          </p:cNvSpPr>
          <p:nvPr/>
        </p:nvSpPr>
        <p:spPr bwMode="auto">
          <a:xfrm>
            <a:off x="1274762" y="1362907"/>
            <a:ext cx="2195513"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400" dirty="0">
                <a:solidFill>
                  <a:schemeClr val="accent2"/>
                </a:solidFill>
              </a:rPr>
              <a:t>value computed </a:t>
            </a:r>
          </a:p>
          <a:p>
            <a:pPr algn="ctr"/>
            <a:r>
              <a:rPr lang="en-US" sz="2400" dirty="0">
                <a:solidFill>
                  <a:schemeClr val="accent2"/>
                </a:solidFill>
              </a:rPr>
              <a:t>by minimax</a:t>
            </a:r>
          </a:p>
        </p:txBody>
      </p:sp>
      <p:sp>
        <p:nvSpPr>
          <p:cNvPr id="65546" name="Line 14"/>
          <p:cNvSpPr>
            <a:spLocks noChangeShapeType="1"/>
          </p:cNvSpPr>
          <p:nvPr/>
        </p:nvSpPr>
        <p:spPr bwMode="auto">
          <a:xfrm>
            <a:off x="1828800" y="2286001"/>
            <a:ext cx="152400" cy="685799"/>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 name="TextBox 3">
            <a:extLst>
              <a:ext uri="{FF2B5EF4-FFF2-40B4-BE49-F238E27FC236}">
                <a16:creationId xmlns:a16="http://schemas.microsoft.com/office/drawing/2014/main" id="{BB517F30-FA00-0549-92A5-416761A88ABA}"/>
              </a:ext>
            </a:extLst>
          </p:cNvPr>
          <p:cNvSpPr txBox="1"/>
          <p:nvPr/>
        </p:nvSpPr>
        <p:spPr>
          <a:xfrm>
            <a:off x="172173" y="5433014"/>
            <a:ext cx="8799653" cy="1138773"/>
          </a:xfrm>
          <a:prstGeom prst="rect">
            <a:avLst/>
          </a:prstGeom>
          <a:noFill/>
        </p:spPr>
        <p:txBody>
          <a:bodyPr wrap="square" rtlCol="0">
            <a:spAutoFit/>
          </a:bodyPr>
          <a:lstStyle/>
          <a:p>
            <a:r>
              <a:rPr lang="en-US" sz="1700" dirty="0"/>
              <a:t>Two-ply game tree. △ nodes are “max nodes,” in which it is max’s turn to move, and ▽ nodes are “min nodes.” The terminal nodes show utility values for max; the other nodes are labeled with their minimax values. max’s best move at root is a1 because it leads to state with the highest minimax value. min’s best reply is b1 since it leads to the state with the lowest minimax 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848600" cy="4495800"/>
          </a:xfrm>
        </p:spPr>
        <p:txBody>
          <a:bodyPr/>
          <a:lstStyle/>
          <a:p>
            <a:r>
              <a:rPr lang="en-US" sz="6600" dirty="0"/>
              <a:t>Is that all</a:t>
            </a:r>
            <a:br>
              <a:rPr lang="en-US" sz="6600" dirty="0"/>
            </a:br>
            <a:r>
              <a:rPr lang="en-US" sz="6600" dirty="0"/>
              <a:t>there is to simple games?</a:t>
            </a:r>
          </a:p>
        </p:txBody>
      </p:sp>
    </p:spTree>
    <p:extLst>
      <p:ext uri="{BB962C8B-B14F-4D97-AF65-F5344CB8AC3E}">
        <p14:creationId xmlns:p14="http://schemas.microsoft.com/office/powerpoint/2010/main" val="262903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62000" y="228600"/>
            <a:ext cx="7772400" cy="1143000"/>
          </a:xfrm>
        </p:spPr>
        <p:txBody>
          <a:bodyPr/>
          <a:lstStyle/>
          <a:p>
            <a:r>
              <a:rPr lang="en-US">
                <a:latin typeface="Times New Roman" charset="0"/>
                <a:ea typeface="ＭＳ Ｐゴシック" charset="0"/>
                <a:cs typeface="ＭＳ Ｐゴシック" charset="0"/>
              </a:rPr>
              <a:t>Alpha-beta pruning</a:t>
            </a:r>
          </a:p>
        </p:txBody>
      </p:sp>
      <p:sp>
        <p:nvSpPr>
          <p:cNvPr id="67586" name="Rectangle 3"/>
          <p:cNvSpPr>
            <a:spLocks noGrp="1" noChangeArrowheads="1"/>
          </p:cNvSpPr>
          <p:nvPr>
            <p:ph type="body" idx="1"/>
          </p:nvPr>
        </p:nvSpPr>
        <p:spPr>
          <a:xfrm>
            <a:off x="685800" y="1295400"/>
            <a:ext cx="7772400" cy="4114800"/>
          </a:xfrm>
        </p:spPr>
        <p:txBody>
          <a:bodyPr/>
          <a:lstStyle/>
          <a:p>
            <a:r>
              <a:rPr lang="en-US" sz="3200" dirty="0">
                <a:latin typeface="Times New Roman" charset="0"/>
                <a:ea typeface="ＭＳ Ｐゴシック" charset="0"/>
                <a:cs typeface="ＭＳ Ｐゴシック" charset="0"/>
              </a:rPr>
              <a:t>Improve performance of the minimax algorithm through </a:t>
            </a:r>
            <a:r>
              <a:rPr lang="en-US" sz="3200" b="1" dirty="0">
                <a:solidFill>
                  <a:schemeClr val="accent2"/>
                </a:solidFill>
                <a:latin typeface="Times New Roman" charset="0"/>
                <a:ea typeface="ＭＳ Ｐゴシック" charset="0"/>
                <a:cs typeface="ＭＳ Ｐゴシック" charset="0"/>
                <a:hlinkClick r:id="rId3"/>
              </a:rPr>
              <a:t>alpha-beta pruning</a:t>
            </a:r>
            <a:endParaRPr lang="en-US" sz="3200" dirty="0">
              <a:latin typeface="Times New Roman" charset="0"/>
              <a:ea typeface="ＭＳ Ｐゴシック" charset="0"/>
              <a:cs typeface="ＭＳ Ｐゴシック" charset="0"/>
            </a:endParaRPr>
          </a:p>
          <a:p>
            <a:r>
              <a:rPr lang="ja-JP" altLang="en-US" sz="2800" i="1">
                <a:latin typeface="Times New Roman" charset="0"/>
                <a:ea typeface="ＭＳ Ｐゴシック" charset="0"/>
                <a:cs typeface="ＭＳ Ｐゴシック" charset="0"/>
              </a:rPr>
              <a:t>“</a:t>
            </a:r>
            <a:r>
              <a:rPr lang="en-US" altLang="ja-JP" sz="2800" i="1" dirty="0">
                <a:latin typeface="Times New Roman" charset="0"/>
                <a:ea typeface="ＭＳ Ｐゴシック" charset="0"/>
                <a:cs typeface="ＭＳ Ｐゴシック" charset="0"/>
              </a:rPr>
              <a:t>If you have an idea that is surely bad, don't take the time to see how truly awful it is</a:t>
            </a:r>
            <a:r>
              <a:rPr lang="ja-JP" altLang="en-US" sz="2800" i="1">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a:t>
            </a:r>
            <a:r>
              <a:rPr lang="en-US" altLang="ja-JP" sz="3200" dirty="0">
                <a:latin typeface="Times New Roman" charset="0"/>
                <a:ea typeface="ＭＳ Ｐゴシック" charset="0"/>
                <a:cs typeface="ＭＳ Ｐゴシック" charset="0"/>
              </a:rPr>
              <a:t>-</a:t>
            </a:r>
            <a:r>
              <a:rPr lang="en-US" altLang="ja-JP" sz="2000" dirty="0">
                <a:latin typeface="Times New Roman" charset="0"/>
                <a:ea typeface="ＭＳ Ｐゴシック" charset="0"/>
                <a:cs typeface="ＭＳ Ｐゴシック" charset="0"/>
              </a:rPr>
              <a:t>Pat Winston (MIT) </a:t>
            </a:r>
            <a:endParaRPr lang="en-US" sz="2800" dirty="0">
              <a:latin typeface="Times New Roman" charset="0"/>
              <a:ea typeface="ＭＳ Ｐゴシック" charset="0"/>
              <a:cs typeface="ＭＳ Ｐゴシック" charset="0"/>
            </a:endParaRPr>
          </a:p>
        </p:txBody>
      </p:sp>
      <p:grpSp>
        <p:nvGrpSpPr>
          <p:cNvPr id="2" name="Group 1">
            <a:extLst>
              <a:ext uri="{FF2B5EF4-FFF2-40B4-BE49-F238E27FC236}">
                <a16:creationId xmlns:a16="http://schemas.microsoft.com/office/drawing/2014/main" id="{0136649B-C899-0C43-8C10-63AA64EDECA3}"/>
              </a:ext>
            </a:extLst>
          </p:cNvPr>
          <p:cNvGrpSpPr/>
          <p:nvPr/>
        </p:nvGrpSpPr>
        <p:grpSpPr>
          <a:xfrm>
            <a:off x="1143000" y="3795712"/>
            <a:ext cx="2308225" cy="2682875"/>
            <a:chOff x="1143000" y="3795712"/>
            <a:chExt cx="2308225" cy="2682875"/>
          </a:xfrm>
        </p:grpSpPr>
        <p:sp>
          <p:nvSpPr>
            <p:cNvPr id="67587" name="AutoShape 6"/>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8" name="AutoShape 7"/>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9" name="AutoShape 8"/>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0" name="AutoShape 9"/>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1" name="AutoShape 10"/>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2" name="AutoShape 11"/>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67593" name="AutoShape 12"/>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4" name="Line 13"/>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5" name="Line 14"/>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6" name="Line 15"/>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7" name="Line 16"/>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8" name="Line 17"/>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9" name="Line 18"/>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600" name="Text Box 19"/>
            <p:cNvSpPr txBox="1">
              <a:spLocks noChangeArrowheads="1"/>
            </p:cNvSpPr>
            <p:nvPr/>
          </p:nvSpPr>
          <p:spPr bwMode="auto">
            <a:xfrm>
              <a:off x="11430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2</a:t>
              </a:r>
            </a:p>
          </p:txBody>
        </p:sp>
        <p:sp>
          <p:nvSpPr>
            <p:cNvPr id="67601" name="Text Box 21"/>
            <p:cNvSpPr txBox="1">
              <a:spLocks noChangeArrowheads="1"/>
            </p:cNvSpPr>
            <p:nvPr/>
          </p:nvSpPr>
          <p:spPr bwMode="auto">
            <a:xfrm>
              <a:off x="1752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67602" name="Text Box 22"/>
            <p:cNvSpPr txBox="1">
              <a:spLocks noChangeArrowheads="1"/>
            </p:cNvSpPr>
            <p:nvPr/>
          </p:nvSpPr>
          <p:spPr bwMode="auto">
            <a:xfrm>
              <a:off x="2514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67606" name="Text Box 26"/>
            <p:cNvSpPr txBox="1">
              <a:spLocks noChangeArrowheads="1"/>
            </p:cNvSpPr>
            <p:nvPr/>
          </p:nvSpPr>
          <p:spPr bwMode="auto">
            <a:xfrm>
              <a:off x="31242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a:t>
              </a:r>
            </a:p>
          </p:txBody>
        </p:sp>
      </p:grpSp>
      <p:sp>
        <p:nvSpPr>
          <p:cNvPr id="67607" name="Text Box 27"/>
          <p:cNvSpPr txBox="1">
            <a:spLocks noChangeArrowheads="1"/>
          </p:cNvSpPr>
          <p:nvPr/>
        </p:nvSpPr>
        <p:spPr bwMode="auto">
          <a:xfrm>
            <a:off x="4800600" y="4327525"/>
            <a:ext cx="4038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50000"/>
              </a:spcBef>
              <a:buFontTx/>
              <a:buChar char="•"/>
            </a:pPr>
            <a:r>
              <a:rPr lang="en-US" sz="2400" dirty="0">
                <a:solidFill>
                  <a:srgbClr val="FF0000"/>
                </a:solidFill>
              </a:rPr>
              <a:t>We don’</a:t>
            </a:r>
            <a:r>
              <a:rPr lang="en-US" altLang="ja-JP" sz="2400" dirty="0">
                <a:solidFill>
                  <a:srgbClr val="FF0000"/>
                </a:solidFill>
              </a:rPr>
              <a:t>t need to compute the value at this node</a:t>
            </a:r>
            <a:endParaRPr lang="en-US" altLang="ja-JP" sz="2400" dirty="0"/>
          </a:p>
          <a:p>
            <a:pPr>
              <a:spcBef>
                <a:spcPct val="50000"/>
              </a:spcBef>
              <a:buFontTx/>
              <a:buChar char="•"/>
            </a:pPr>
            <a:r>
              <a:rPr lang="en-US" sz="2400" dirty="0"/>
              <a:t>No matter what it is, it can’</a:t>
            </a:r>
            <a:r>
              <a:rPr lang="en-US" altLang="ja-JP" sz="2400" dirty="0"/>
              <a:t>t affect value of the root node</a:t>
            </a:r>
            <a:endParaRPr lang="en-US" sz="2400" dirty="0"/>
          </a:p>
        </p:txBody>
      </p:sp>
      <p:sp>
        <p:nvSpPr>
          <p:cNvPr id="67608" name="Line 28"/>
          <p:cNvSpPr>
            <a:spLocks noChangeShapeType="1"/>
          </p:cNvSpPr>
          <p:nvPr/>
        </p:nvSpPr>
        <p:spPr bwMode="auto">
          <a:xfrm flipH="1">
            <a:off x="3451225" y="4708525"/>
            <a:ext cx="1425575" cy="1082675"/>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7609" name="Text Box 29"/>
          <p:cNvSpPr txBox="1">
            <a:spLocks noChangeArrowheads="1"/>
          </p:cNvSpPr>
          <p:nvPr/>
        </p:nvSpPr>
        <p:spPr bwMode="auto">
          <a:xfrm>
            <a:off x="214935" y="3797198"/>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0" name="Text Box 30"/>
          <p:cNvSpPr txBox="1">
            <a:spLocks noChangeArrowheads="1"/>
          </p:cNvSpPr>
          <p:nvPr/>
        </p:nvSpPr>
        <p:spPr bwMode="auto">
          <a:xfrm>
            <a:off x="178593" y="5692774"/>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1" name="Text Box 31"/>
          <p:cNvSpPr txBox="1">
            <a:spLocks noChangeArrowheads="1"/>
          </p:cNvSpPr>
          <p:nvPr/>
        </p:nvSpPr>
        <p:spPr bwMode="auto">
          <a:xfrm>
            <a:off x="228600" y="4633912"/>
            <a:ext cx="677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chemeClr val="bg2"/>
                </a:solidFill>
              </a:rPr>
              <a:t>MIN</a:t>
            </a:r>
          </a:p>
        </p:txBody>
      </p:sp>
      <p:sp>
        <p:nvSpPr>
          <p:cNvPr id="30" name="Text Box 26">
            <a:extLst>
              <a:ext uri="{FF2B5EF4-FFF2-40B4-BE49-F238E27FC236}">
                <a16:creationId xmlns:a16="http://schemas.microsoft.com/office/drawing/2014/main" id="{95117FFA-D463-8B41-B2FA-BDD1911D1B17}"/>
              </a:ext>
            </a:extLst>
          </p:cNvPr>
          <p:cNvSpPr txBox="1">
            <a:spLocks noChangeArrowheads="1"/>
          </p:cNvSpPr>
          <p:nvPr/>
        </p:nvSpPr>
        <p:spPr bwMode="auto">
          <a:xfrm>
            <a:off x="3113768" y="4675868"/>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a:t>
            </a:r>
          </a:p>
        </p:txBody>
      </p:sp>
      <p:sp>
        <p:nvSpPr>
          <p:cNvPr id="31" name="Text Box 26">
            <a:extLst>
              <a:ext uri="{FF2B5EF4-FFF2-40B4-BE49-F238E27FC236}">
                <a16:creationId xmlns:a16="http://schemas.microsoft.com/office/drawing/2014/main" id="{1861B12D-01CF-0A40-9C15-854CED2360E5}"/>
              </a:ext>
            </a:extLst>
          </p:cNvPr>
          <p:cNvSpPr txBox="1">
            <a:spLocks noChangeArrowheads="1"/>
          </p:cNvSpPr>
          <p:nvPr/>
        </p:nvSpPr>
        <p:spPr bwMode="auto">
          <a:xfrm>
            <a:off x="2419350" y="3795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a:t>
            </a:r>
          </a:p>
        </p:txBody>
      </p:sp>
      <p:sp>
        <p:nvSpPr>
          <p:cNvPr id="32" name="Text Box 19">
            <a:extLst>
              <a:ext uri="{FF2B5EF4-FFF2-40B4-BE49-F238E27FC236}">
                <a16:creationId xmlns:a16="http://schemas.microsoft.com/office/drawing/2014/main" id="{B9D4436F-71B3-B644-8329-1CFD60518ECE}"/>
              </a:ext>
            </a:extLst>
          </p:cNvPr>
          <p:cNvSpPr txBox="1">
            <a:spLocks noChangeArrowheads="1"/>
          </p:cNvSpPr>
          <p:nvPr/>
        </p:nvSpPr>
        <p:spPr bwMode="auto">
          <a:xfrm>
            <a:off x="1143000" y="4654097"/>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2</a:t>
            </a:r>
          </a:p>
        </p:txBody>
      </p:sp>
    </p:spTree>
    <p:extLst>
      <p:ext uri="{BB962C8B-B14F-4D97-AF65-F5344CB8AC3E}">
        <p14:creationId xmlns:p14="http://schemas.microsoft.com/office/powerpoint/2010/main" val="1793715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62000" y="228600"/>
            <a:ext cx="7772400" cy="1143000"/>
          </a:xfrm>
        </p:spPr>
        <p:txBody>
          <a:bodyPr/>
          <a:lstStyle/>
          <a:p>
            <a:r>
              <a:rPr lang="en-US">
                <a:latin typeface="Times New Roman" charset="0"/>
                <a:ea typeface="ＭＳ Ｐゴシック" charset="0"/>
                <a:cs typeface="ＭＳ Ｐゴシック" charset="0"/>
              </a:rPr>
              <a:t>Alpha-beta pruning</a:t>
            </a:r>
          </a:p>
        </p:txBody>
      </p:sp>
      <p:sp>
        <p:nvSpPr>
          <p:cNvPr id="67586" name="Rectangle 3"/>
          <p:cNvSpPr>
            <a:spLocks noGrp="1" noChangeArrowheads="1"/>
          </p:cNvSpPr>
          <p:nvPr>
            <p:ph type="body" idx="1"/>
          </p:nvPr>
        </p:nvSpPr>
        <p:spPr>
          <a:xfrm>
            <a:off x="685800" y="1295400"/>
            <a:ext cx="7772400" cy="4114800"/>
          </a:xfrm>
        </p:spPr>
        <p:txBody>
          <a:bodyPr/>
          <a:lstStyle/>
          <a:p>
            <a:r>
              <a:rPr lang="en-US" sz="3200" dirty="0">
                <a:latin typeface="Times New Roman" charset="0"/>
                <a:ea typeface="ＭＳ Ｐゴシック" charset="0"/>
                <a:cs typeface="ＭＳ Ｐゴシック" charset="0"/>
              </a:rPr>
              <a:t>Improve performance of the minimax algorithm through </a:t>
            </a:r>
            <a:r>
              <a:rPr lang="en-US" sz="3200" b="1" dirty="0">
                <a:solidFill>
                  <a:schemeClr val="accent2"/>
                </a:solidFill>
                <a:latin typeface="Times New Roman" charset="0"/>
                <a:ea typeface="ＭＳ Ｐゴシック" charset="0"/>
                <a:cs typeface="ＭＳ Ｐゴシック" charset="0"/>
                <a:hlinkClick r:id="rId3"/>
              </a:rPr>
              <a:t>alpha-beta pruning</a:t>
            </a:r>
            <a:endParaRPr lang="en-US" sz="3200" dirty="0">
              <a:latin typeface="Times New Roman" charset="0"/>
              <a:ea typeface="ＭＳ Ｐゴシック" charset="0"/>
              <a:cs typeface="ＭＳ Ｐゴシック" charset="0"/>
            </a:endParaRPr>
          </a:p>
          <a:p>
            <a:r>
              <a:rPr lang="ja-JP" altLang="en-US" sz="2800" i="1">
                <a:latin typeface="Times New Roman" charset="0"/>
                <a:ea typeface="ＭＳ Ｐゴシック" charset="0"/>
                <a:cs typeface="ＭＳ Ｐゴシック" charset="0"/>
              </a:rPr>
              <a:t>“</a:t>
            </a:r>
            <a:r>
              <a:rPr lang="en-US" altLang="ja-JP" sz="2800" i="1" dirty="0">
                <a:latin typeface="Times New Roman" charset="0"/>
                <a:ea typeface="ＭＳ Ｐゴシック" charset="0"/>
                <a:cs typeface="ＭＳ Ｐゴシック" charset="0"/>
              </a:rPr>
              <a:t>If you have an idea that is surely bad, don't take the time to see how truly awful it is</a:t>
            </a:r>
            <a:r>
              <a:rPr lang="ja-JP" altLang="en-US" sz="2800" i="1">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a:t>
            </a:r>
            <a:r>
              <a:rPr lang="en-US" altLang="ja-JP" sz="3200" dirty="0">
                <a:latin typeface="Times New Roman" charset="0"/>
                <a:ea typeface="ＭＳ Ｐゴシック" charset="0"/>
                <a:cs typeface="ＭＳ Ｐゴシック" charset="0"/>
              </a:rPr>
              <a:t>-</a:t>
            </a:r>
            <a:r>
              <a:rPr lang="en-US" altLang="ja-JP" sz="2000" dirty="0">
                <a:latin typeface="Times New Roman" charset="0"/>
                <a:ea typeface="ＭＳ Ｐゴシック" charset="0"/>
                <a:cs typeface="ＭＳ Ｐゴシック" charset="0"/>
              </a:rPr>
              <a:t>Pat Winston (MIT) </a:t>
            </a:r>
            <a:endParaRPr lang="en-US" sz="2800" dirty="0">
              <a:latin typeface="Times New Roman" charset="0"/>
              <a:ea typeface="ＭＳ Ｐゴシック" charset="0"/>
              <a:cs typeface="ＭＳ Ｐゴシック" charset="0"/>
            </a:endParaRPr>
          </a:p>
        </p:txBody>
      </p:sp>
      <p:grpSp>
        <p:nvGrpSpPr>
          <p:cNvPr id="2" name="Group 1">
            <a:extLst>
              <a:ext uri="{FF2B5EF4-FFF2-40B4-BE49-F238E27FC236}">
                <a16:creationId xmlns:a16="http://schemas.microsoft.com/office/drawing/2014/main" id="{0136649B-C899-0C43-8C10-63AA64EDECA3}"/>
              </a:ext>
            </a:extLst>
          </p:cNvPr>
          <p:cNvGrpSpPr/>
          <p:nvPr/>
        </p:nvGrpSpPr>
        <p:grpSpPr>
          <a:xfrm>
            <a:off x="811955" y="3779837"/>
            <a:ext cx="2902471" cy="2698750"/>
            <a:chOff x="811955" y="3779837"/>
            <a:chExt cx="2902471" cy="2698750"/>
          </a:xfrm>
        </p:grpSpPr>
        <p:sp>
          <p:nvSpPr>
            <p:cNvPr id="67587" name="AutoShape 6"/>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8" name="AutoShape 7"/>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9" name="AutoShape 8"/>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0" name="AutoShape 9"/>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1" name="AutoShape 10"/>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2" name="AutoShape 11"/>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67593" name="AutoShape 12"/>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4" name="Line 13"/>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5" name="Line 14"/>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6" name="Line 15"/>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7" name="Line 16"/>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8" name="Line 17"/>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9" name="Line 18"/>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600" name="Text Box 19"/>
            <p:cNvSpPr txBox="1">
              <a:spLocks noChangeArrowheads="1"/>
            </p:cNvSpPr>
            <p:nvPr/>
          </p:nvSpPr>
          <p:spPr bwMode="auto">
            <a:xfrm>
              <a:off x="11430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67601" name="Text Box 21"/>
            <p:cNvSpPr txBox="1">
              <a:spLocks noChangeArrowheads="1"/>
            </p:cNvSpPr>
            <p:nvPr/>
          </p:nvSpPr>
          <p:spPr bwMode="auto">
            <a:xfrm>
              <a:off x="1752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67602" name="Text Box 22"/>
            <p:cNvSpPr txBox="1">
              <a:spLocks noChangeArrowheads="1"/>
            </p:cNvSpPr>
            <p:nvPr/>
          </p:nvSpPr>
          <p:spPr bwMode="auto">
            <a:xfrm>
              <a:off x="2514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67603" name="Text Box 23"/>
            <p:cNvSpPr txBox="1">
              <a:spLocks noChangeArrowheads="1"/>
            </p:cNvSpPr>
            <p:nvPr/>
          </p:nvSpPr>
          <p:spPr bwMode="auto">
            <a:xfrm>
              <a:off x="811955" y="4667287"/>
              <a:ext cx="5261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67604" name="Text Box 24"/>
            <p:cNvSpPr txBox="1">
              <a:spLocks noChangeArrowheads="1"/>
            </p:cNvSpPr>
            <p:nvPr/>
          </p:nvSpPr>
          <p:spPr bwMode="auto">
            <a:xfrm>
              <a:off x="2397702" y="3779837"/>
              <a:ext cx="6751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 </a:t>
              </a:r>
              <a:r>
                <a:rPr lang="en-US" b="1" dirty="0">
                  <a:latin typeface="Symbol" charset="0"/>
                </a:rPr>
                <a:t>a:</a:t>
              </a:r>
              <a:r>
                <a:rPr lang="en-US" b="1" dirty="0"/>
                <a:t>2 </a:t>
              </a:r>
            </a:p>
          </p:txBody>
        </p:sp>
        <p:sp>
          <p:nvSpPr>
            <p:cNvPr id="67605" name="Text Box 25"/>
            <p:cNvSpPr txBox="1">
              <a:spLocks noChangeArrowheads="1"/>
            </p:cNvSpPr>
            <p:nvPr/>
          </p:nvSpPr>
          <p:spPr bwMode="auto">
            <a:xfrm>
              <a:off x="3124200" y="4633912"/>
              <a:ext cx="59022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 b:</a:t>
              </a:r>
              <a:r>
                <a:rPr lang="en-US" b="1" dirty="0"/>
                <a:t>1</a:t>
              </a:r>
            </a:p>
          </p:txBody>
        </p:sp>
        <p:sp>
          <p:nvSpPr>
            <p:cNvPr id="67606" name="Text Box 26"/>
            <p:cNvSpPr txBox="1">
              <a:spLocks noChangeArrowheads="1"/>
            </p:cNvSpPr>
            <p:nvPr/>
          </p:nvSpPr>
          <p:spPr bwMode="auto">
            <a:xfrm>
              <a:off x="31242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
        <p:nvSpPr>
          <p:cNvPr id="67607" name="Text Box 27"/>
          <p:cNvSpPr txBox="1">
            <a:spLocks noChangeArrowheads="1"/>
          </p:cNvSpPr>
          <p:nvPr/>
        </p:nvSpPr>
        <p:spPr bwMode="auto">
          <a:xfrm>
            <a:off x="4800600" y="3505200"/>
            <a:ext cx="40386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1040"/>
              </a:spcBef>
              <a:buFontTx/>
              <a:buChar char="•"/>
            </a:pPr>
            <a:r>
              <a:rPr lang="en-US" sz="2400" dirty="0">
                <a:solidFill>
                  <a:srgbClr val="FF0000"/>
                </a:solidFill>
              </a:rPr>
              <a:t>We don’</a:t>
            </a:r>
            <a:r>
              <a:rPr lang="en-US" altLang="ja-JP" sz="2400" dirty="0">
                <a:solidFill>
                  <a:srgbClr val="FF0000"/>
                </a:solidFill>
              </a:rPr>
              <a:t>t need to compute the value at this node</a:t>
            </a:r>
          </a:p>
          <a:p>
            <a:pPr>
              <a:spcBef>
                <a:spcPts val="1040"/>
              </a:spcBef>
              <a:buFontTx/>
              <a:buChar char="•"/>
            </a:pPr>
            <a:r>
              <a:rPr lang="en-US" sz="2400" dirty="0"/>
              <a:t>No matter what it is, it can’</a:t>
            </a:r>
            <a:r>
              <a:rPr lang="en-US" altLang="ja-JP" sz="2400" dirty="0"/>
              <a:t>t affect value of the root node</a:t>
            </a:r>
          </a:p>
          <a:p>
            <a:pPr>
              <a:spcBef>
                <a:spcPts val="1040"/>
              </a:spcBef>
              <a:buFontTx/>
              <a:buChar char="•"/>
            </a:pPr>
            <a:r>
              <a:rPr lang="en-US" sz="2400" dirty="0"/>
              <a:t>Compute upper (</a:t>
            </a:r>
            <a:r>
              <a:rPr lang="en-US" sz="2400" dirty="0">
                <a:latin typeface="Symbol" charset="0"/>
              </a:rPr>
              <a:t>a) </a:t>
            </a:r>
            <a:r>
              <a:rPr lang="en-US" sz="2400" b="1" dirty="0">
                <a:latin typeface="Symbol" charset="0"/>
              </a:rPr>
              <a:t>&amp;</a:t>
            </a:r>
            <a:r>
              <a:rPr lang="en-US" sz="2400" dirty="0"/>
              <a:t> lower (</a:t>
            </a:r>
            <a:r>
              <a:rPr lang="en-US" sz="2400" dirty="0">
                <a:latin typeface="Symbol" charset="0"/>
              </a:rPr>
              <a:t>b)</a:t>
            </a:r>
            <a:r>
              <a:rPr lang="en-US" sz="2400" dirty="0"/>
              <a:t> bounds on final mini-max values as we go to identify such cases </a:t>
            </a:r>
          </a:p>
        </p:txBody>
      </p:sp>
      <p:sp>
        <p:nvSpPr>
          <p:cNvPr id="67608" name="Line 28"/>
          <p:cNvSpPr>
            <a:spLocks noChangeShapeType="1"/>
          </p:cNvSpPr>
          <p:nvPr/>
        </p:nvSpPr>
        <p:spPr bwMode="auto">
          <a:xfrm flipH="1">
            <a:off x="3429000" y="3779837"/>
            <a:ext cx="1447800" cy="2011363"/>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7609" name="Text Box 29"/>
          <p:cNvSpPr txBox="1">
            <a:spLocks noChangeArrowheads="1"/>
          </p:cNvSpPr>
          <p:nvPr/>
        </p:nvSpPr>
        <p:spPr bwMode="auto">
          <a:xfrm>
            <a:off x="214935" y="3797198"/>
            <a:ext cx="777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0" name="Text Box 30"/>
          <p:cNvSpPr txBox="1">
            <a:spLocks noChangeArrowheads="1"/>
          </p:cNvSpPr>
          <p:nvPr/>
        </p:nvSpPr>
        <p:spPr bwMode="auto">
          <a:xfrm>
            <a:off x="178593" y="5692774"/>
            <a:ext cx="777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1" name="Text Box 31"/>
          <p:cNvSpPr txBox="1">
            <a:spLocks noChangeArrowheads="1"/>
          </p:cNvSpPr>
          <p:nvPr/>
        </p:nvSpPr>
        <p:spPr bwMode="auto">
          <a:xfrm>
            <a:off x="228600" y="4633912"/>
            <a:ext cx="6778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chemeClr val="bg2"/>
                </a:solidFill>
              </a:rPr>
              <a:t>MIN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76200"/>
            <a:ext cx="7772400" cy="1143000"/>
          </a:xfrm>
        </p:spPr>
        <p:txBody>
          <a:bodyPr/>
          <a:lstStyle/>
          <a:p>
            <a:pPr algn="l"/>
            <a:r>
              <a:rPr lang="en-US" dirty="0">
                <a:latin typeface="Times New Roman" charset="0"/>
                <a:ea typeface="ＭＳ Ｐゴシック" charset="0"/>
                <a:cs typeface="ＭＳ Ｐゴシック" charset="0"/>
              </a:rPr>
              <a:t>Alpha-beta pruning</a:t>
            </a:r>
          </a:p>
        </p:txBody>
      </p:sp>
      <p:sp>
        <p:nvSpPr>
          <p:cNvPr id="69634" name="Rectangle 3"/>
          <p:cNvSpPr>
            <a:spLocks noGrp="1" noChangeArrowheads="1"/>
          </p:cNvSpPr>
          <p:nvPr>
            <p:ph type="body" idx="1"/>
          </p:nvPr>
        </p:nvSpPr>
        <p:spPr>
          <a:xfrm>
            <a:off x="289686" y="1219200"/>
            <a:ext cx="8534400" cy="5562600"/>
          </a:xfrm>
        </p:spPr>
        <p:txBody>
          <a:bodyPr/>
          <a:lstStyle/>
          <a:p>
            <a:r>
              <a:rPr lang="en-US" sz="3000" dirty="0">
                <a:latin typeface="Times New Roman" charset="0"/>
                <a:ea typeface="ＭＳ Ｐゴシック" charset="0"/>
                <a:cs typeface="ＭＳ Ｐゴシック" charset="0"/>
              </a:rPr>
              <a:t>Traverse tree in depth-first order </a:t>
            </a: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MAX</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alpha(n) </a:t>
            </a:r>
            <a:r>
              <a:rPr lang="en-US" sz="3000" dirty="0">
                <a:latin typeface="Times New Roman" charset="0"/>
                <a:ea typeface="ＭＳ Ｐゴシック" charset="0"/>
                <a:cs typeface="ＭＳ Ｐゴシック" charset="0"/>
              </a:rPr>
              <a:t>= max </a:t>
            </a:r>
            <a:br>
              <a:rPr lang="en-US" sz="3000" dirty="0">
                <a:latin typeface="Times New Roman" charset="0"/>
                <a:ea typeface="ＭＳ Ｐゴシック" charset="0"/>
                <a:cs typeface="ＭＳ Ｐゴシック" charset="0"/>
              </a:rPr>
            </a:br>
            <a:r>
              <a:rPr lang="en-US" sz="3000" dirty="0">
                <a:latin typeface="Times New Roman" charset="0"/>
                <a:ea typeface="ＭＳ Ｐゴシック" charset="0"/>
                <a:cs typeface="ＭＳ Ｐゴシック" charset="0"/>
              </a:rPr>
              <a:t>value found so far</a:t>
            </a:r>
          </a:p>
          <a:p>
            <a:pPr marL="339725" lvl="1" indent="0">
              <a:buNone/>
            </a:pPr>
            <a:r>
              <a:rPr lang="en-US" sz="2600" dirty="0">
                <a:latin typeface="Times New Roman" charset="0"/>
                <a:ea typeface="ＭＳ Ｐゴシック" charset="0"/>
              </a:rPr>
              <a:t>Alpha values start at -∞ and only increase</a:t>
            </a:r>
            <a:endParaRPr lang="en-US" sz="26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MIN</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beta(n)</a:t>
            </a:r>
            <a:r>
              <a:rPr lang="en-US" sz="3000" dirty="0">
                <a:latin typeface="Times New Roman" charset="0"/>
                <a:ea typeface="ＭＳ Ｐゴシック" charset="0"/>
                <a:cs typeface="ＭＳ Ｐゴシック" charset="0"/>
              </a:rPr>
              <a:t> = min value found so far</a:t>
            </a:r>
          </a:p>
          <a:p>
            <a:pPr marL="339725" lvl="1" indent="0">
              <a:buNone/>
            </a:pPr>
            <a:r>
              <a:rPr lang="en-US" sz="2600" dirty="0">
                <a:latin typeface="Times New Roman" charset="0"/>
                <a:ea typeface="ＭＳ Ｐゴシック" charset="0"/>
              </a:rPr>
              <a:t>Beta values start at +∞ and only decrease</a:t>
            </a:r>
          </a:p>
          <a:p>
            <a:r>
              <a:rPr lang="en-US" sz="3000" b="1" dirty="0">
                <a:latin typeface="Times New Roman" charset="0"/>
                <a:ea typeface="ＭＳ Ｐゴシック" charset="0"/>
                <a:cs typeface="ＭＳ Ｐゴシック" charset="0"/>
              </a:rPr>
              <a:t>Beta cutoff</a:t>
            </a:r>
            <a:r>
              <a:rPr lang="en-US" sz="3000" dirty="0">
                <a:latin typeface="Times New Roman" charset="0"/>
                <a:ea typeface="ＭＳ Ｐゴシック" charset="0"/>
                <a:cs typeface="ＭＳ Ｐゴシック" charset="0"/>
              </a:rPr>
              <a:t>: stop search below MAX node N (i.e., don’</a:t>
            </a:r>
            <a:r>
              <a:rPr lang="en-US" altLang="ja-JP" sz="3000" dirty="0">
                <a:latin typeface="Times New Roman" charset="0"/>
                <a:ea typeface="ＭＳ Ｐゴシック" charset="0"/>
                <a:cs typeface="ＭＳ Ｐゴシック" charset="0"/>
              </a:rPr>
              <a:t>t examine more descendants) if alpha(N) &gt;= beta(</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for some MIN node ancestor </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of N</a:t>
            </a:r>
          </a:p>
          <a:p>
            <a:r>
              <a:rPr lang="en-US" sz="3000" b="1" dirty="0">
                <a:latin typeface="Times New Roman" charset="0"/>
                <a:ea typeface="ＭＳ Ｐゴシック" charset="0"/>
                <a:cs typeface="ＭＳ Ｐゴシック" charset="0"/>
              </a:rPr>
              <a:t>Alpha cutoff:</a:t>
            </a:r>
            <a:r>
              <a:rPr lang="en-US" sz="3000" dirty="0">
                <a:latin typeface="Times New Roman" charset="0"/>
                <a:ea typeface="ＭＳ Ｐゴシック" charset="0"/>
                <a:cs typeface="ＭＳ Ｐゴシック" charset="0"/>
              </a:rPr>
              <a:t> stop search below MIN node N if beta(N)&lt;=alpha(</a:t>
            </a:r>
            <a:r>
              <a:rPr lang="en-US" sz="3000" dirty="0" err="1">
                <a:latin typeface="Times New Roman" charset="0"/>
                <a:ea typeface="ＭＳ Ｐゴシック" charset="0"/>
                <a:cs typeface="ＭＳ Ｐゴシック" charset="0"/>
              </a:rPr>
              <a:t>i</a:t>
            </a:r>
            <a:r>
              <a:rPr lang="en-US" sz="3000" dirty="0">
                <a:latin typeface="Times New Roman" charset="0"/>
                <a:ea typeface="ＭＳ Ｐゴシック" charset="0"/>
                <a:cs typeface="ＭＳ Ｐゴシック" charset="0"/>
              </a:rPr>
              <a:t>) for a MAX node ancestor </a:t>
            </a:r>
            <a:r>
              <a:rPr lang="en-US" sz="3000" dirty="0" err="1">
                <a:latin typeface="Times New Roman" charset="0"/>
                <a:ea typeface="ＭＳ Ｐゴシック" charset="0"/>
                <a:cs typeface="ＭＳ Ｐゴシック" charset="0"/>
              </a:rPr>
              <a:t>i</a:t>
            </a:r>
            <a:r>
              <a:rPr lang="en-US" sz="3000" dirty="0">
                <a:latin typeface="Times New Roman" charset="0"/>
                <a:ea typeface="ＭＳ Ｐゴシック" charset="0"/>
                <a:cs typeface="ＭＳ Ｐゴシック" charset="0"/>
              </a:rPr>
              <a:t> of N</a:t>
            </a:r>
          </a:p>
        </p:txBody>
      </p:sp>
      <p:grpSp>
        <p:nvGrpSpPr>
          <p:cNvPr id="4" name="Group 3">
            <a:extLst>
              <a:ext uri="{FF2B5EF4-FFF2-40B4-BE49-F238E27FC236}">
                <a16:creationId xmlns:a16="http://schemas.microsoft.com/office/drawing/2014/main" id="{D4434224-240E-2944-87A3-747F03570477}"/>
              </a:ext>
            </a:extLst>
          </p:cNvPr>
          <p:cNvGrpSpPr/>
          <p:nvPr/>
        </p:nvGrpSpPr>
        <p:grpSpPr>
          <a:xfrm>
            <a:off x="6096000" y="196850"/>
            <a:ext cx="2902471" cy="2698750"/>
            <a:chOff x="811955" y="3779837"/>
            <a:chExt cx="2902471" cy="2698750"/>
          </a:xfrm>
        </p:grpSpPr>
        <p:sp>
          <p:nvSpPr>
            <p:cNvPr id="5" name="AutoShape 6">
              <a:extLst>
                <a:ext uri="{FF2B5EF4-FFF2-40B4-BE49-F238E27FC236}">
                  <a16:creationId xmlns:a16="http://schemas.microsoft.com/office/drawing/2014/main" id="{F851C26D-EF91-2A46-9386-001ECA794FE5}"/>
                </a:ext>
              </a:extLst>
            </p:cNvPr>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 name="AutoShape 7">
              <a:extLst>
                <a:ext uri="{FF2B5EF4-FFF2-40B4-BE49-F238E27FC236}">
                  <a16:creationId xmlns:a16="http://schemas.microsoft.com/office/drawing/2014/main" id="{86F83DCD-D7F2-4B4B-A840-0753AF7F6660}"/>
                </a:ext>
              </a:extLst>
            </p:cNvPr>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 name="AutoShape 8">
              <a:extLst>
                <a:ext uri="{FF2B5EF4-FFF2-40B4-BE49-F238E27FC236}">
                  <a16:creationId xmlns:a16="http://schemas.microsoft.com/office/drawing/2014/main" id="{FDD0C0DA-BE6F-9E41-9C47-031713C9057A}"/>
                </a:ext>
              </a:extLst>
            </p:cNvPr>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 name="AutoShape 9">
              <a:extLst>
                <a:ext uri="{FF2B5EF4-FFF2-40B4-BE49-F238E27FC236}">
                  <a16:creationId xmlns:a16="http://schemas.microsoft.com/office/drawing/2014/main" id="{D4ECD5C0-89BD-FD49-95D7-987D5CB13EB4}"/>
                </a:ext>
              </a:extLst>
            </p:cNvPr>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 name="AutoShape 10">
              <a:extLst>
                <a:ext uri="{FF2B5EF4-FFF2-40B4-BE49-F238E27FC236}">
                  <a16:creationId xmlns:a16="http://schemas.microsoft.com/office/drawing/2014/main" id="{78BFBD7E-ACFA-0741-BF98-C635EFF25245}"/>
                </a:ext>
              </a:extLst>
            </p:cNvPr>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 name="AutoShape 11">
              <a:extLst>
                <a:ext uri="{FF2B5EF4-FFF2-40B4-BE49-F238E27FC236}">
                  <a16:creationId xmlns:a16="http://schemas.microsoft.com/office/drawing/2014/main" id="{AABCB424-BF1E-8F4D-8786-FA56FD0DC09D}"/>
                </a:ext>
              </a:extLst>
            </p:cNvPr>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11" name="AutoShape 12">
              <a:extLst>
                <a:ext uri="{FF2B5EF4-FFF2-40B4-BE49-F238E27FC236}">
                  <a16:creationId xmlns:a16="http://schemas.microsoft.com/office/drawing/2014/main" id="{491BCA30-7DB5-7848-B834-F6D2A0D3690A}"/>
                </a:ext>
              </a:extLst>
            </p:cNvPr>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 name="Line 13">
              <a:extLst>
                <a:ext uri="{FF2B5EF4-FFF2-40B4-BE49-F238E27FC236}">
                  <a16:creationId xmlns:a16="http://schemas.microsoft.com/office/drawing/2014/main" id="{FCB1E891-DE2F-2448-9439-56EBB8CD5750}"/>
                </a:ext>
              </a:extLst>
            </p:cNvPr>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14">
              <a:extLst>
                <a:ext uri="{FF2B5EF4-FFF2-40B4-BE49-F238E27FC236}">
                  <a16:creationId xmlns:a16="http://schemas.microsoft.com/office/drawing/2014/main" id="{928ADC8B-9850-F143-9DA1-03EFB7FE34C9}"/>
                </a:ext>
              </a:extLst>
            </p:cNvPr>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22491457-B66C-5F43-A48E-402F87EAD703}"/>
                </a:ext>
              </a:extLst>
            </p:cNvPr>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6">
              <a:extLst>
                <a:ext uri="{FF2B5EF4-FFF2-40B4-BE49-F238E27FC236}">
                  <a16:creationId xmlns:a16="http://schemas.microsoft.com/office/drawing/2014/main" id="{4A2948C8-3578-4541-BF6D-BD798CA7CA6C}"/>
                </a:ext>
              </a:extLst>
            </p:cNvPr>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7">
              <a:extLst>
                <a:ext uri="{FF2B5EF4-FFF2-40B4-BE49-F238E27FC236}">
                  <a16:creationId xmlns:a16="http://schemas.microsoft.com/office/drawing/2014/main" id="{7C5BDB9A-7656-374F-A4E8-1401642F6BCC}"/>
                </a:ext>
              </a:extLst>
            </p:cNvPr>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Line 18">
              <a:extLst>
                <a:ext uri="{FF2B5EF4-FFF2-40B4-BE49-F238E27FC236}">
                  <a16:creationId xmlns:a16="http://schemas.microsoft.com/office/drawing/2014/main" id="{F0223815-2A1E-EE4E-973A-1F73CDD222B5}"/>
                </a:ext>
              </a:extLst>
            </p:cNvPr>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Text Box 19">
              <a:extLst>
                <a:ext uri="{FF2B5EF4-FFF2-40B4-BE49-F238E27FC236}">
                  <a16:creationId xmlns:a16="http://schemas.microsoft.com/office/drawing/2014/main" id="{0EEB6C32-74EE-EB4A-922C-85BA6A627E47}"/>
                </a:ext>
              </a:extLst>
            </p:cNvPr>
            <p:cNvSpPr txBox="1">
              <a:spLocks noChangeArrowheads="1"/>
            </p:cNvSpPr>
            <p:nvPr/>
          </p:nvSpPr>
          <p:spPr bwMode="auto">
            <a:xfrm>
              <a:off x="11430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19" name="Text Box 21">
              <a:extLst>
                <a:ext uri="{FF2B5EF4-FFF2-40B4-BE49-F238E27FC236}">
                  <a16:creationId xmlns:a16="http://schemas.microsoft.com/office/drawing/2014/main" id="{B11B29B5-516F-CE4F-9C08-17CC68C99B1F}"/>
                </a:ext>
              </a:extLst>
            </p:cNvPr>
            <p:cNvSpPr txBox="1">
              <a:spLocks noChangeArrowheads="1"/>
            </p:cNvSpPr>
            <p:nvPr/>
          </p:nvSpPr>
          <p:spPr bwMode="auto">
            <a:xfrm>
              <a:off x="1752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20" name="Text Box 22">
              <a:extLst>
                <a:ext uri="{FF2B5EF4-FFF2-40B4-BE49-F238E27FC236}">
                  <a16:creationId xmlns:a16="http://schemas.microsoft.com/office/drawing/2014/main" id="{4DF14855-02B6-C041-B98E-FE43417D76F1}"/>
                </a:ext>
              </a:extLst>
            </p:cNvPr>
            <p:cNvSpPr txBox="1">
              <a:spLocks noChangeArrowheads="1"/>
            </p:cNvSpPr>
            <p:nvPr/>
          </p:nvSpPr>
          <p:spPr bwMode="auto">
            <a:xfrm>
              <a:off x="2514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21" name="Text Box 23">
              <a:extLst>
                <a:ext uri="{FF2B5EF4-FFF2-40B4-BE49-F238E27FC236}">
                  <a16:creationId xmlns:a16="http://schemas.microsoft.com/office/drawing/2014/main" id="{F3854858-BD72-6B40-94E8-570B12E5E0C8}"/>
                </a:ext>
              </a:extLst>
            </p:cNvPr>
            <p:cNvSpPr txBox="1">
              <a:spLocks noChangeArrowheads="1"/>
            </p:cNvSpPr>
            <p:nvPr/>
          </p:nvSpPr>
          <p:spPr bwMode="auto">
            <a:xfrm>
              <a:off x="811955" y="4667287"/>
              <a:ext cx="5261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22" name="Text Box 24">
              <a:extLst>
                <a:ext uri="{FF2B5EF4-FFF2-40B4-BE49-F238E27FC236}">
                  <a16:creationId xmlns:a16="http://schemas.microsoft.com/office/drawing/2014/main" id="{60523904-BFC2-1B4A-99D1-EC8F0B339D81}"/>
                </a:ext>
              </a:extLst>
            </p:cNvPr>
            <p:cNvSpPr txBox="1">
              <a:spLocks noChangeArrowheads="1"/>
            </p:cNvSpPr>
            <p:nvPr/>
          </p:nvSpPr>
          <p:spPr bwMode="auto">
            <a:xfrm>
              <a:off x="2397702" y="3779837"/>
              <a:ext cx="6751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 </a:t>
              </a:r>
              <a:r>
                <a:rPr lang="en-US" b="1" dirty="0">
                  <a:latin typeface="Symbol" charset="0"/>
                </a:rPr>
                <a:t>a:</a:t>
              </a:r>
              <a:r>
                <a:rPr lang="en-US" b="1" dirty="0"/>
                <a:t>2 </a:t>
              </a:r>
            </a:p>
          </p:txBody>
        </p:sp>
        <p:sp>
          <p:nvSpPr>
            <p:cNvPr id="23" name="Text Box 25">
              <a:extLst>
                <a:ext uri="{FF2B5EF4-FFF2-40B4-BE49-F238E27FC236}">
                  <a16:creationId xmlns:a16="http://schemas.microsoft.com/office/drawing/2014/main" id="{BE275F4A-CA43-744C-BCD0-AE2F92E96CE6}"/>
                </a:ext>
              </a:extLst>
            </p:cNvPr>
            <p:cNvSpPr txBox="1">
              <a:spLocks noChangeArrowheads="1"/>
            </p:cNvSpPr>
            <p:nvPr/>
          </p:nvSpPr>
          <p:spPr bwMode="auto">
            <a:xfrm>
              <a:off x="3124200" y="4633912"/>
              <a:ext cx="59022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 b:</a:t>
              </a:r>
              <a:r>
                <a:rPr lang="en-US" b="1" dirty="0"/>
                <a:t>1</a:t>
              </a:r>
            </a:p>
          </p:txBody>
        </p:sp>
        <p:sp>
          <p:nvSpPr>
            <p:cNvPr id="24" name="Text Box 26">
              <a:extLst>
                <a:ext uri="{FF2B5EF4-FFF2-40B4-BE49-F238E27FC236}">
                  <a16:creationId xmlns:a16="http://schemas.microsoft.com/office/drawing/2014/main" id="{56FF0482-3B15-CC40-AC82-C33510527C7A}"/>
                </a:ext>
              </a:extLst>
            </p:cNvPr>
            <p:cNvSpPr txBox="1">
              <a:spLocks noChangeArrowheads="1"/>
            </p:cNvSpPr>
            <p:nvPr/>
          </p:nvSpPr>
          <p:spPr bwMode="auto">
            <a:xfrm>
              <a:off x="31242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76200"/>
            <a:ext cx="7772400" cy="1143000"/>
          </a:xfrm>
        </p:spPr>
        <p:txBody>
          <a:bodyPr/>
          <a:lstStyle/>
          <a:p>
            <a:pPr algn="l"/>
            <a:r>
              <a:rPr lang="en-US" dirty="0">
                <a:latin typeface="Times New Roman" charset="0"/>
                <a:ea typeface="ＭＳ Ｐゴシック" charset="0"/>
                <a:cs typeface="ＭＳ Ｐゴシック" charset="0"/>
              </a:rPr>
              <a:t>Alpha-beta pruning</a:t>
            </a:r>
          </a:p>
        </p:txBody>
      </p:sp>
      <p:sp>
        <p:nvSpPr>
          <p:cNvPr id="69634" name="Rectangle 3"/>
          <p:cNvSpPr>
            <a:spLocks noGrp="1" noChangeArrowheads="1"/>
          </p:cNvSpPr>
          <p:nvPr>
            <p:ph type="body" idx="1"/>
          </p:nvPr>
        </p:nvSpPr>
        <p:spPr>
          <a:xfrm>
            <a:off x="289686" y="1219200"/>
            <a:ext cx="8534400" cy="5562600"/>
          </a:xfrm>
        </p:spPr>
        <p:txBody>
          <a:bodyPr/>
          <a:lstStyle/>
          <a:p>
            <a:r>
              <a:rPr lang="en-US" sz="3000" dirty="0">
                <a:latin typeface="Times New Roman" charset="0"/>
                <a:ea typeface="ＭＳ Ｐゴシック" charset="0"/>
                <a:cs typeface="ＭＳ Ｐゴシック" charset="0"/>
              </a:rPr>
              <a:t>Traverse tree in depth-first order </a:t>
            </a: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MAX</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alpha(n) </a:t>
            </a:r>
            <a:r>
              <a:rPr lang="en-US" sz="3000" dirty="0">
                <a:latin typeface="Times New Roman" charset="0"/>
                <a:ea typeface="ＭＳ Ｐゴシック" charset="0"/>
                <a:cs typeface="ＭＳ Ｐゴシック" charset="0"/>
              </a:rPr>
              <a:t>= max </a:t>
            </a:r>
            <a:br>
              <a:rPr lang="en-US" sz="3000" dirty="0">
                <a:latin typeface="Times New Roman" charset="0"/>
                <a:ea typeface="ＭＳ Ｐゴシック" charset="0"/>
                <a:cs typeface="ＭＳ Ｐゴシック" charset="0"/>
              </a:rPr>
            </a:br>
            <a:r>
              <a:rPr lang="en-US" sz="3000" dirty="0">
                <a:latin typeface="Times New Roman" charset="0"/>
                <a:ea typeface="ＭＳ Ｐゴシック" charset="0"/>
                <a:cs typeface="ＭＳ Ｐゴシック" charset="0"/>
              </a:rPr>
              <a:t>value found so far</a:t>
            </a:r>
          </a:p>
          <a:p>
            <a:pPr marL="339725" lvl="1" indent="0">
              <a:buNone/>
            </a:pPr>
            <a:r>
              <a:rPr lang="en-US" sz="2600" dirty="0">
                <a:latin typeface="Times New Roman" charset="0"/>
                <a:ea typeface="ＭＳ Ｐゴシック" charset="0"/>
              </a:rPr>
              <a:t>Alpha values start at -∞ and only increase</a:t>
            </a:r>
            <a:endParaRPr lang="en-US" sz="26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MIN</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beta(n)</a:t>
            </a:r>
            <a:r>
              <a:rPr lang="en-US" sz="3000" dirty="0">
                <a:latin typeface="Times New Roman" charset="0"/>
                <a:ea typeface="ＭＳ Ｐゴシック" charset="0"/>
                <a:cs typeface="ＭＳ Ｐゴシック" charset="0"/>
              </a:rPr>
              <a:t> = min value found so far</a:t>
            </a:r>
          </a:p>
          <a:p>
            <a:pPr marL="339725" lvl="1" indent="0">
              <a:buNone/>
            </a:pPr>
            <a:r>
              <a:rPr lang="en-US" sz="2600" dirty="0">
                <a:latin typeface="Times New Roman" charset="0"/>
                <a:ea typeface="ＭＳ Ｐゴシック" charset="0"/>
              </a:rPr>
              <a:t>Beta values start at +∞ and only decrease</a:t>
            </a:r>
          </a:p>
          <a:p>
            <a:r>
              <a:rPr lang="en-US" sz="3000" b="1" dirty="0">
                <a:latin typeface="Times New Roman" charset="0"/>
                <a:ea typeface="ＭＳ Ｐゴシック" charset="0"/>
                <a:cs typeface="ＭＳ Ｐゴシック" charset="0"/>
              </a:rPr>
              <a:t>Beta cutoff</a:t>
            </a:r>
            <a:r>
              <a:rPr lang="en-US" sz="3000" dirty="0">
                <a:latin typeface="Times New Roman" charset="0"/>
                <a:ea typeface="ＭＳ Ｐゴシック" charset="0"/>
                <a:cs typeface="ＭＳ Ｐゴシック" charset="0"/>
              </a:rPr>
              <a:t>: stop search below MAX node N (i.e., don’</a:t>
            </a:r>
            <a:r>
              <a:rPr lang="en-US" altLang="ja-JP" sz="3000" dirty="0">
                <a:latin typeface="Times New Roman" charset="0"/>
                <a:ea typeface="ＭＳ Ｐゴシック" charset="0"/>
                <a:cs typeface="ＭＳ Ｐゴシック" charset="0"/>
              </a:rPr>
              <a:t>t examine more descendants) if alpha(N) &gt;= beta(</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for some MIN node ancestor </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of N</a:t>
            </a:r>
          </a:p>
          <a:p>
            <a:r>
              <a:rPr lang="en-US" sz="3000" b="1" dirty="0">
                <a:solidFill>
                  <a:srgbClr val="FF0000"/>
                </a:solidFill>
                <a:latin typeface="Times New Roman" charset="0"/>
                <a:ea typeface="ＭＳ Ｐゴシック" charset="0"/>
                <a:cs typeface="ＭＳ Ｐゴシック" charset="0"/>
              </a:rPr>
              <a:t>Alpha cutoff:</a:t>
            </a:r>
            <a:r>
              <a:rPr lang="en-US" sz="3000" dirty="0">
                <a:solidFill>
                  <a:srgbClr val="FF0000"/>
                </a:solidFill>
                <a:latin typeface="Times New Roman" charset="0"/>
                <a:ea typeface="ＭＳ Ｐゴシック" charset="0"/>
                <a:cs typeface="ＭＳ Ｐゴシック" charset="0"/>
              </a:rPr>
              <a:t> stop search below MIN node N if beta(N)&lt;=alpha(</a:t>
            </a:r>
            <a:r>
              <a:rPr lang="en-US" sz="3000" dirty="0" err="1">
                <a:solidFill>
                  <a:srgbClr val="FF0000"/>
                </a:solidFill>
                <a:latin typeface="Times New Roman" charset="0"/>
                <a:ea typeface="ＭＳ Ｐゴシック" charset="0"/>
                <a:cs typeface="ＭＳ Ｐゴシック" charset="0"/>
              </a:rPr>
              <a:t>i</a:t>
            </a:r>
            <a:r>
              <a:rPr lang="en-US" sz="3000" dirty="0">
                <a:solidFill>
                  <a:srgbClr val="FF0000"/>
                </a:solidFill>
                <a:latin typeface="Times New Roman" charset="0"/>
                <a:ea typeface="ＭＳ Ｐゴシック" charset="0"/>
                <a:cs typeface="ＭＳ Ｐゴシック" charset="0"/>
              </a:rPr>
              <a:t>) for a MAX node ancestor </a:t>
            </a:r>
            <a:r>
              <a:rPr lang="en-US" sz="3000" dirty="0" err="1">
                <a:solidFill>
                  <a:srgbClr val="FF0000"/>
                </a:solidFill>
                <a:latin typeface="Times New Roman" charset="0"/>
                <a:ea typeface="ＭＳ Ｐゴシック" charset="0"/>
                <a:cs typeface="ＭＳ Ｐゴシック" charset="0"/>
              </a:rPr>
              <a:t>i</a:t>
            </a:r>
            <a:r>
              <a:rPr lang="en-US" sz="3000" dirty="0">
                <a:solidFill>
                  <a:srgbClr val="FF0000"/>
                </a:solidFill>
                <a:latin typeface="Times New Roman" charset="0"/>
                <a:ea typeface="ＭＳ Ｐゴシック" charset="0"/>
                <a:cs typeface="ＭＳ Ｐゴシック" charset="0"/>
              </a:rPr>
              <a:t> of N</a:t>
            </a:r>
          </a:p>
        </p:txBody>
      </p:sp>
      <p:grpSp>
        <p:nvGrpSpPr>
          <p:cNvPr id="4" name="Group 3">
            <a:extLst>
              <a:ext uri="{FF2B5EF4-FFF2-40B4-BE49-F238E27FC236}">
                <a16:creationId xmlns:a16="http://schemas.microsoft.com/office/drawing/2014/main" id="{D4434224-240E-2944-87A3-747F03570477}"/>
              </a:ext>
            </a:extLst>
          </p:cNvPr>
          <p:cNvGrpSpPr/>
          <p:nvPr/>
        </p:nvGrpSpPr>
        <p:grpSpPr>
          <a:xfrm>
            <a:off x="6096000" y="196850"/>
            <a:ext cx="2902471" cy="2698750"/>
            <a:chOff x="811955" y="3779837"/>
            <a:chExt cx="2902471" cy="2698750"/>
          </a:xfrm>
        </p:grpSpPr>
        <p:sp>
          <p:nvSpPr>
            <p:cNvPr id="5" name="AutoShape 6">
              <a:extLst>
                <a:ext uri="{FF2B5EF4-FFF2-40B4-BE49-F238E27FC236}">
                  <a16:creationId xmlns:a16="http://schemas.microsoft.com/office/drawing/2014/main" id="{F851C26D-EF91-2A46-9386-001ECA794FE5}"/>
                </a:ext>
              </a:extLst>
            </p:cNvPr>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 name="AutoShape 7">
              <a:extLst>
                <a:ext uri="{FF2B5EF4-FFF2-40B4-BE49-F238E27FC236}">
                  <a16:creationId xmlns:a16="http://schemas.microsoft.com/office/drawing/2014/main" id="{86F83DCD-D7F2-4B4B-A840-0753AF7F6660}"/>
                </a:ext>
              </a:extLst>
            </p:cNvPr>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 name="AutoShape 8">
              <a:extLst>
                <a:ext uri="{FF2B5EF4-FFF2-40B4-BE49-F238E27FC236}">
                  <a16:creationId xmlns:a16="http://schemas.microsoft.com/office/drawing/2014/main" id="{FDD0C0DA-BE6F-9E41-9C47-031713C9057A}"/>
                </a:ext>
              </a:extLst>
            </p:cNvPr>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 name="AutoShape 9">
              <a:extLst>
                <a:ext uri="{FF2B5EF4-FFF2-40B4-BE49-F238E27FC236}">
                  <a16:creationId xmlns:a16="http://schemas.microsoft.com/office/drawing/2014/main" id="{D4ECD5C0-89BD-FD49-95D7-987D5CB13EB4}"/>
                </a:ext>
              </a:extLst>
            </p:cNvPr>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 name="AutoShape 10">
              <a:extLst>
                <a:ext uri="{FF2B5EF4-FFF2-40B4-BE49-F238E27FC236}">
                  <a16:creationId xmlns:a16="http://schemas.microsoft.com/office/drawing/2014/main" id="{78BFBD7E-ACFA-0741-BF98-C635EFF25245}"/>
                </a:ext>
              </a:extLst>
            </p:cNvPr>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 name="AutoShape 11">
              <a:extLst>
                <a:ext uri="{FF2B5EF4-FFF2-40B4-BE49-F238E27FC236}">
                  <a16:creationId xmlns:a16="http://schemas.microsoft.com/office/drawing/2014/main" id="{AABCB424-BF1E-8F4D-8786-FA56FD0DC09D}"/>
                </a:ext>
              </a:extLst>
            </p:cNvPr>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11" name="AutoShape 12">
              <a:extLst>
                <a:ext uri="{FF2B5EF4-FFF2-40B4-BE49-F238E27FC236}">
                  <a16:creationId xmlns:a16="http://schemas.microsoft.com/office/drawing/2014/main" id="{491BCA30-7DB5-7848-B834-F6D2A0D3690A}"/>
                </a:ext>
              </a:extLst>
            </p:cNvPr>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 name="Line 13">
              <a:extLst>
                <a:ext uri="{FF2B5EF4-FFF2-40B4-BE49-F238E27FC236}">
                  <a16:creationId xmlns:a16="http://schemas.microsoft.com/office/drawing/2014/main" id="{FCB1E891-DE2F-2448-9439-56EBB8CD5750}"/>
                </a:ext>
              </a:extLst>
            </p:cNvPr>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4">
              <a:extLst>
                <a:ext uri="{FF2B5EF4-FFF2-40B4-BE49-F238E27FC236}">
                  <a16:creationId xmlns:a16="http://schemas.microsoft.com/office/drawing/2014/main" id="{928ADC8B-9850-F143-9DA1-03EFB7FE34C9}"/>
                </a:ext>
              </a:extLst>
            </p:cNvPr>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22491457-B66C-5F43-A48E-402F87EAD703}"/>
                </a:ext>
              </a:extLst>
            </p:cNvPr>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6">
              <a:extLst>
                <a:ext uri="{FF2B5EF4-FFF2-40B4-BE49-F238E27FC236}">
                  <a16:creationId xmlns:a16="http://schemas.microsoft.com/office/drawing/2014/main" id="{4A2948C8-3578-4541-BF6D-BD798CA7CA6C}"/>
                </a:ext>
              </a:extLst>
            </p:cNvPr>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7">
              <a:extLst>
                <a:ext uri="{FF2B5EF4-FFF2-40B4-BE49-F238E27FC236}">
                  <a16:creationId xmlns:a16="http://schemas.microsoft.com/office/drawing/2014/main" id="{7C5BDB9A-7656-374F-A4E8-1401642F6BCC}"/>
                </a:ext>
              </a:extLst>
            </p:cNvPr>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8">
              <a:extLst>
                <a:ext uri="{FF2B5EF4-FFF2-40B4-BE49-F238E27FC236}">
                  <a16:creationId xmlns:a16="http://schemas.microsoft.com/office/drawing/2014/main" id="{F0223815-2A1E-EE4E-973A-1F73CDD222B5}"/>
                </a:ext>
              </a:extLst>
            </p:cNvPr>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 Box 19">
              <a:extLst>
                <a:ext uri="{FF2B5EF4-FFF2-40B4-BE49-F238E27FC236}">
                  <a16:creationId xmlns:a16="http://schemas.microsoft.com/office/drawing/2014/main" id="{0EEB6C32-74EE-EB4A-922C-85BA6A627E47}"/>
                </a:ext>
              </a:extLst>
            </p:cNvPr>
            <p:cNvSpPr txBox="1">
              <a:spLocks noChangeArrowheads="1"/>
            </p:cNvSpPr>
            <p:nvPr/>
          </p:nvSpPr>
          <p:spPr bwMode="auto">
            <a:xfrm>
              <a:off x="11430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19" name="Text Box 21">
              <a:extLst>
                <a:ext uri="{FF2B5EF4-FFF2-40B4-BE49-F238E27FC236}">
                  <a16:creationId xmlns:a16="http://schemas.microsoft.com/office/drawing/2014/main" id="{B11B29B5-516F-CE4F-9C08-17CC68C99B1F}"/>
                </a:ext>
              </a:extLst>
            </p:cNvPr>
            <p:cNvSpPr txBox="1">
              <a:spLocks noChangeArrowheads="1"/>
            </p:cNvSpPr>
            <p:nvPr/>
          </p:nvSpPr>
          <p:spPr bwMode="auto">
            <a:xfrm>
              <a:off x="1752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20" name="Text Box 22">
              <a:extLst>
                <a:ext uri="{FF2B5EF4-FFF2-40B4-BE49-F238E27FC236}">
                  <a16:creationId xmlns:a16="http://schemas.microsoft.com/office/drawing/2014/main" id="{4DF14855-02B6-C041-B98E-FE43417D76F1}"/>
                </a:ext>
              </a:extLst>
            </p:cNvPr>
            <p:cNvSpPr txBox="1">
              <a:spLocks noChangeArrowheads="1"/>
            </p:cNvSpPr>
            <p:nvPr/>
          </p:nvSpPr>
          <p:spPr bwMode="auto">
            <a:xfrm>
              <a:off x="2514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21" name="Text Box 23">
              <a:extLst>
                <a:ext uri="{FF2B5EF4-FFF2-40B4-BE49-F238E27FC236}">
                  <a16:creationId xmlns:a16="http://schemas.microsoft.com/office/drawing/2014/main" id="{F3854858-BD72-6B40-94E8-570B12E5E0C8}"/>
                </a:ext>
              </a:extLst>
            </p:cNvPr>
            <p:cNvSpPr txBox="1">
              <a:spLocks noChangeArrowheads="1"/>
            </p:cNvSpPr>
            <p:nvPr/>
          </p:nvSpPr>
          <p:spPr bwMode="auto">
            <a:xfrm>
              <a:off x="811955" y="4667287"/>
              <a:ext cx="5261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22" name="Text Box 24">
              <a:extLst>
                <a:ext uri="{FF2B5EF4-FFF2-40B4-BE49-F238E27FC236}">
                  <a16:creationId xmlns:a16="http://schemas.microsoft.com/office/drawing/2014/main" id="{60523904-BFC2-1B4A-99D1-EC8F0B339D81}"/>
                </a:ext>
              </a:extLst>
            </p:cNvPr>
            <p:cNvSpPr txBox="1">
              <a:spLocks noChangeArrowheads="1"/>
            </p:cNvSpPr>
            <p:nvPr/>
          </p:nvSpPr>
          <p:spPr bwMode="auto">
            <a:xfrm>
              <a:off x="2397702" y="3779837"/>
              <a:ext cx="6751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solidFill>
                    <a:srgbClr val="FF0000"/>
                  </a:solidFill>
                </a:rPr>
                <a:t> </a:t>
              </a:r>
              <a:r>
                <a:rPr lang="en-US" b="1" dirty="0">
                  <a:solidFill>
                    <a:srgbClr val="FF0000"/>
                  </a:solidFill>
                  <a:latin typeface="Symbol" charset="0"/>
                </a:rPr>
                <a:t>a:</a:t>
              </a:r>
              <a:r>
                <a:rPr lang="en-US" b="1" dirty="0">
                  <a:solidFill>
                    <a:srgbClr val="FF0000"/>
                  </a:solidFill>
                </a:rPr>
                <a:t>2 </a:t>
              </a:r>
            </a:p>
          </p:txBody>
        </p:sp>
        <p:sp>
          <p:nvSpPr>
            <p:cNvPr id="23" name="Text Box 25">
              <a:extLst>
                <a:ext uri="{FF2B5EF4-FFF2-40B4-BE49-F238E27FC236}">
                  <a16:creationId xmlns:a16="http://schemas.microsoft.com/office/drawing/2014/main" id="{BE275F4A-CA43-744C-BCD0-AE2F92E96CE6}"/>
                </a:ext>
              </a:extLst>
            </p:cNvPr>
            <p:cNvSpPr txBox="1">
              <a:spLocks noChangeArrowheads="1"/>
            </p:cNvSpPr>
            <p:nvPr/>
          </p:nvSpPr>
          <p:spPr bwMode="auto">
            <a:xfrm>
              <a:off x="3124200" y="4633912"/>
              <a:ext cx="5902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solidFill>
                    <a:srgbClr val="FF0000"/>
                  </a:solidFill>
                  <a:latin typeface="Symbol" charset="0"/>
                </a:rPr>
                <a:t> b:</a:t>
              </a:r>
              <a:r>
                <a:rPr lang="en-US" b="1" dirty="0">
                  <a:solidFill>
                    <a:srgbClr val="FF0000"/>
                  </a:solidFill>
                </a:rPr>
                <a:t>1</a:t>
              </a:r>
            </a:p>
          </p:txBody>
        </p:sp>
        <p:sp>
          <p:nvSpPr>
            <p:cNvPr id="24" name="Text Box 26">
              <a:extLst>
                <a:ext uri="{FF2B5EF4-FFF2-40B4-BE49-F238E27FC236}">
                  <a16:creationId xmlns:a16="http://schemas.microsoft.com/office/drawing/2014/main" id="{56FF0482-3B15-CC40-AC82-C33510527C7A}"/>
                </a:ext>
              </a:extLst>
            </p:cNvPr>
            <p:cNvSpPr txBox="1">
              <a:spLocks noChangeArrowheads="1"/>
            </p:cNvSpPr>
            <p:nvPr/>
          </p:nvSpPr>
          <p:spPr bwMode="auto">
            <a:xfrm>
              <a:off x="31242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Tree>
    <p:extLst>
      <p:ext uri="{BB962C8B-B14F-4D97-AF65-F5344CB8AC3E}">
        <p14:creationId xmlns:p14="http://schemas.microsoft.com/office/powerpoint/2010/main" val="2247400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0"/>
            <a:ext cx="7772400" cy="1143000"/>
          </a:xfrm>
        </p:spPr>
        <p:txBody>
          <a:bodyPr/>
          <a:lstStyle/>
          <a:p>
            <a:r>
              <a:rPr lang="en-US">
                <a:solidFill>
                  <a:schemeClr val="tx1"/>
                </a:solidFill>
                <a:latin typeface="Times New Roman" charset="0"/>
                <a:ea typeface="ＭＳ Ｐゴシック" charset="0"/>
                <a:cs typeface="ＭＳ Ｐゴシック" charset="0"/>
              </a:rPr>
              <a:t>Alpha-Beta Tic-Tac-Toe Example</a:t>
            </a:r>
          </a:p>
        </p:txBody>
      </p:sp>
      <p:grpSp>
        <p:nvGrpSpPr>
          <p:cNvPr id="71682" name="Group 3"/>
          <p:cNvGrpSpPr>
            <a:grpSpLocks/>
          </p:cNvGrpSpPr>
          <p:nvPr/>
        </p:nvGrpSpPr>
        <p:grpSpPr bwMode="auto">
          <a:xfrm>
            <a:off x="4724400" y="1524000"/>
            <a:ext cx="1098550" cy="914400"/>
            <a:chOff x="2976" y="960"/>
            <a:chExt cx="692" cy="576"/>
          </a:xfrm>
        </p:grpSpPr>
        <p:grpSp>
          <p:nvGrpSpPr>
            <p:cNvPr id="71695" name="Group 4"/>
            <p:cNvGrpSpPr>
              <a:grpSpLocks/>
            </p:cNvGrpSpPr>
            <p:nvPr/>
          </p:nvGrpSpPr>
          <p:grpSpPr bwMode="auto">
            <a:xfrm>
              <a:off x="2976" y="960"/>
              <a:ext cx="576" cy="576"/>
              <a:chOff x="2112" y="1152"/>
              <a:chExt cx="576" cy="576"/>
            </a:xfrm>
          </p:grpSpPr>
          <p:sp>
            <p:nvSpPr>
              <p:cNvPr id="71697" name="Rectangle 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1698" name="Line 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699" name="Line 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700" name="Line 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701" name="Line 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1696" name="Text Box 10"/>
            <p:cNvSpPr txBox="1">
              <a:spLocks noChangeArrowheads="1"/>
            </p:cNvSpPr>
            <p:nvPr/>
          </p:nvSpPr>
          <p:spPr bwMode="auto">
            <a:xfrm>
              <a:off x="3552" y="1062"/>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4" name="Group 11"/>
          <p:cNvGrpSpPr>
            <a:grpSpLocks/>
          </p:cNvGrpSpPr>
          <p:nvPr/>
        </p:nvGrpSpPr>
        <p:grpSpPr bwMode="auto">
          <a:xfrm>
            <a:off x="2438400" y="2438400"/>
            <a:ext cx="2743200" cy="1524000"/>
            <a:chOff x="1536" y="1536"/>
            <a:chExt cx="1728" cy="960"/>
          </a:xfrm>
        </p:grpSpPr>
        <p:sp>
          <p:nvSpPr>
            <p:cNvPr id="71684" name="Line 12"/>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71685" name="Group 13"/>
            <p:cNvGrpSpPr>
              <a:grpSpLocks/>
            </p:cNvGrpSpPr>
            <p:nvPr/>
          </p:nvGrpSpPr>
          <p:grpSpPr bwMode="auto">
            <a:xfrm>
              <a:off x="1536" y="1920"/>
              <a:ext cx="576" cy="576"/>
              <a:chOff x="1536" y="1920"/>
              <a:chExt cx="576" cy="576"/>
            </a:xfrm>
          </p:grpSpPr>
          <p:grpSp>
            <p:nvGrpSpPr>
              <p:cNvPr id="71686" name="Group 14"/>
              <p:cNvGrpSpPr>
                <a:grpSpLocks/>
              </p:cNvGrpSpPr>
              <p:nvPr/>
            </p:nvGrpSpPr>
            <p:grpSpPr bwMode="auto">
              <a:xfrm>
                <a:off x="1536" y="1920"/>
                <a:ext cx="576" cy="576"/>
                <a:chOff x="2112" y="1152"/>
                <a:chExt cx="576" cy="576"/>
              </a:xfrm>
            </p:grpSpPr>
            <p:sp>
              <p:nvSpPr>
                <p:cNvPr id="71690" name="Rectangle 15"/>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1691" name="Line 1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692" name="Line 1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693" name="Line 1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694" name="Line 1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1687" name="Group 20"/>
              <p:cNvGrpSpPr>
                <a:grpSpLocks/>
              </p:cNvGrpSpPr>
              <p:nvPr/>
            </p:nvGrpSpPr>
            <p:grpSpPr bwMode="auto">
              <a:xfrm>
                <a:off x="1728" y="2112"/>
                <a:ext cx="192" cy="192"/>
                <a:chOff x="576" y="2112"/>
                <a:chExt cx="192" cy="192"/>
              </a:xfrm>
            </p:grpSpPr>
            <p:sp>
              <p:nvSpPr>
                <p:cNvPr id="71688" name="Line 21"/>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1689" name="Line 22"/>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grpSp>
        <p:nvGrpSpPr>
          <p:cNvPr id="73730" name="Group 3"/>
          <p:cNvGrpSpPr>
            <a:grpSpLocks/>
          </p:cNvGrpSpPr>
          <p:nvPr/>
        </p:nvGrpSpPr>
        <p:grpSpPr bwMode="auto">
          <a:xfrm>
            <a:off x="4724400" y="1524000"/>
            <a:ext cx="1098550" cy="914400"/>
            <a:chOff x="2976" y="960"/>
            <a:chExt cx="692" cy="576"/>
          </a:xfrm>
        </p:grpSpPr>
        <p:grpSp>
          <p:nvGrpSpPr>
            <p:cNvPr id="73759" name="Group 4"/>
            <p:cNvGrpSpPr>
              <a:grpSpLocks/>
            </p:cNvGrpSpPr>
            <p:nvPr/>
          </p:nvGrpSpPr>
          <p:grpSpPr bwMode="auto">
            <a:xfrm>
              <a:off x="2976" y="960"/>
              <a:ext cx="576" cy="576"/>
              <a:chOff x="2112" y="1152"/>
              <a:chExt cx="576" cy="576"/>
            </a:xfrm>
          </p:grpSpPr>
          <p:sp>
            <p:nvSpPr>
              <p:cNvPr id="73761" name="Rectangle 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3762" name="Line 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63" name="Line 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64" name="Line 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65" name="Line 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3760" name="Text Box 10"/>
            <p:cNvSpPr txBox="1">
              <a:spLocks noChangeArrowheads="1"/>
            </p:cNvSpPr>
            <p:nvPr/>
          </p:nvSpPr>
          <p:spPr bwMode="auto">
            <a:xfrm>
              <a:off x="3552" y="1062"/>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sp>
        <p:nvSpPr>
          <p:cNvPr id="121867" name="Text Box 11"/>
          <p:cNvSpPr txBox="1">
            <a:spLocks noChangeArrowheads="1"/>
          </p:cNvSpPr>
          <p:nvPr/>
        </p:nvSpPr>
        <p:spPr bwMode="auto">
          <a:xfrm>
            <a:off x="3429000" y="3363913"/>
            <a:ext cx="7232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2</a:t>
            </a:r>
            <a:endParaRPr lang="en-US" sz="3600">
              <a:solidFill>
                <a:srgbClr val="FF3300"/>
              </a:solidFill>
              <a:latin typeface="Comic Sans MS" charset="0"/>
              <a:cs typeface="Times New Roman" charset="0"/>
              <a:sym typeface="Symbol" charset="0"/>
            </a:endParaRPr>
          </a:p>
        </p:txBody>
      </p:sp>
      <p:grpSp>
        <p:nvGrpSpPr>
          <p:cNvPr id="4" name="Group 12"/>
          <p:cNvGrpSpPr>
            <a:grpSpLocks/>
          </p:cNvGrpSpPr>
          <p:nvPr/>
        </p:nvGrpSpPr>
        <p:grpSpPr bwMode="auto">
          <a:xfrm>
            <a:off x="914400" y="3962400"/>
            <a:ext cx="1981200" cy="1993900"/>
            <a:chOff x="576" y="2496"/>
            <a:chExt cx="1248" cy="1256"/>
          </a:xfrm>
        </p:grpSpPr>
        <p:grpSp>
          <p:nvGrpSpPr>
            <p:cNvPr id="73746" name="Group 13"/>
            <p:cNvGrpSpPr>
              <a:grpSpLocks/>
            </p:cNvGrpSpPr>
            <p:nvPr/>
          </p:nvGrpSpPr>
          <p:grpSpPr bwMode="auto">
            <a:xfrm>
              <a:off x="576" y="2880"/>
              <a:ext cx="576" cy="576"/>
              <a:chOff x="576" y="2880"/>
              <a:chExt cx="576" cy="576"/>
            </a:xfrm>
          </p:grpSpPr>
          <p:grpSp>
            <p:nvGrpSpPr>
              <p:cNvPr id="73749" name="Group 14"/>
              <p:cNvGrpSpPr>
                <a:grpSpLocks/>
              </p:cNvGrpSpPr>
              <p:nvPr/>
            </p:nvGrpSpPr>
            <p:grpSpPr bwMode="auto">
              <a:xfrm>
                <a:off x="576" y="2880"/>
                <a:ext cx="576" cy="576"/>
                <a:chOff x="2112" y="1152"/>
                <a:chExt cx="576" cy="576"/>
              </a:xfrm>
            </p:grpSpPr>
            <p:sp>
              <p:nvSpPr>
                <p:cNvPr id="73754" name="Rectangle 1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3755" name="Line 1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56" name="Line 1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57" name="Line 1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58" name="Line 1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3750" name="Group 20"/>
              <p:cNvGrpSpPr>
                <a:grpSpLocks/>
              </p:cNvGrpSpPr>
              <p:nvPr/>
            </p:nvGrpSpPr>
            <p:grpSpPr bwMode="auto">
              <a:xfrm>
                <a:off x="768" y="3072"/>
                <a:ext cx="192" cy="192"/>
                <a:chOff x="576" y="2112"/>
                <a:chExt cx="192" cy="192"/>
              </a:xfrm>
            </p:grpSpPr>
            <p:sp>
              <p:nvSpPr>
                <p:cNvPr id="73752" name="Line 21"/>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53" name="Line 22"/>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3751" name="Oval 23"/>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3747" name="Line 24"/>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3748" name="Text Box 25"/>
            <p:cNvSpPr txBox="1">
              <a:spLocks noChangeArrowheads="1"/>
            </p:cNvSpPr>
            <p:nvPr/>
          </p:nvSpPr>
          <p:spPr bwMode="auto">
            <a:xfrm>
              <a:off x="768" y="3464"/>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sp>
        <p:nvSpPr>
          <p:cNvPr id="121882" name="Text Box 26"/>
          <p:cNvSpPr txBox="1">
            <a:spLocks noChangeArrowheads="1"/>
          </p:cNvSpPr>
          <p:nvPr/>
        </p:nvSpPr>
        <p:spPr bwMode="auto">
          <a:xfrm>
            <a:off x="5822950" y="5058696"/>
            <a:ext cx="3178884" cy="1569660"/>
          </a:xfrm>
          <a:prstGeom prst="rect">
            <a:avLst/>
          </a:prstGeom>
          <a:solidFill>
            <a:srgbClr val="F6EDC6"/>
          </a:solidFill>
          <a:ln w="9525">
            <a:solidFill>
              <a:srgbClr val="9900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990000"/>
                </a:solidFill>
                <a:latin typeface="+mj-lt"/>
              </a:rPr>
              <a:t>Beta value of a MIN</a:t>
            </a:r>
          </a:p>
          <a:p>
            <a:pPr eaLnBrk="1" hangingPunct="1"/>
            <a:r>
              <a:rPr lang="en-US" sz="2400">
                <a:solidFill>
                  <a:srgbClr val="990000"/>
                </a:solidFill>
                <a:latin typeface="+mj-lt"/>
              </a:rPr>
              <a:t>node is </a:t>
            </a:r>
            <a:r>
              <a:rPr lang="en-US" sz="2400" b="1">
                <a:solidFill>
                  <a:srgbClr val="990000"/>
                </a:solidFill>
                <a:latin typeface="+mj-lt"/>
              </a:rPr>
              <a:t>upper</a:t>
            </a:r>
            <a:r>
              <a:rPr lang="en-US" sz="2400">
                <a:solidFill>
                  <a:srgbClr val="990000"/>
                </a:solidFill>
                <a:latin typeface="+mj-lt"/>
              </a:rPr>
              <a:t> bound on</a:t>
            </a:r>
          </a:p>
          <a:p>
            <a:pPr eaLnBrk="1" hangingPunct="1"/>
            <a:r>
              <a:rPr lang="en-US" sz="2400">
                <a:solidFill>
                  <a:srgbClr val="990000"/>
                </a:solidFill>
                <a:latin typeface="+mj-lt"/>
              </a:rPr>
              <a:t>final backed-up value;</a:t>
            </a:r>
          </a:p>
          <a:p>
            <a:pPr eaLnBrk="1" hangingPunct="1"/>
            <a:r>
              <a:rPr lang="en-US" sz="2400">
                <a:solidFill>
                  <a:srgbClr val="990000"/>
                </a:solidFill>
                <a:latin typeface="+mj-lt"/>
              </a:rPr>
              <a:t>it can never increase</a:t>
            </a:r>
          </a:p>
        </p:txBody>
      </p:sp>
      <p:grpSp>
        <p:nvGrpSpPr>
          <p:cNvPr id="73734" name="Group 27"/>
          <p:cNvGrpSpPr>
            <a:grpSpLocks/>
          </p:cNvGrpSpPr>
          <p:nvPr/>
        </p:nvGrpSpPr>
        <p:grpSpPr bwMode="auto">
          <a:xfrm>
            <a:off x="2438400" y="2438400"/>
            <a:ext cx="2743200" cy="1524000"/>
            <a:chOff x="1536" y="1536"/>
            <a:chExt cx="1728" cy="960"/>
          </a:xfrm>
        </p:grpSpPr>
        <p:sp>
          <p:nvSpPr>
            <p:cNvPr id="73735" name="Line 28"/>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73736" name="Group 29"/>
            <p:cNvGrpSpPr>
              <a:grpSpLocks/>
            </p:cNvGrpSpPr>
            <p:nvPr/>
          </p:nvGrpSpPr>
          <p:grpSpPr bwMode="auto">
            <a:xfrm>
              <a:off x="1536" y="1920"/>
              <a:ext cx="576" cy="576"/>
              <a:chOff x="1536" y="1920"/>
              <a:chExt cx="576" cy="576"/>
            </a:xfrm>
          </p:grpSpPr>
          <p:grpSp>
            <p:nvGrpSpPr>
              <p:cNvPr id="73737" name="Group 30"/>
              <p:cNvGrpSpPr>
                <a:grpSpLocks/>
              </p:cNvGrpSpPr>
              <p:nvPr/>
            </p:nvGrpSpPr>
            <p:grpSpPr bwMode="auto">
              <a:xfrm>
                <a:off x="1536" y="1920"/>
                <a:ext cx="576" cy="576"/>
                <a:chOff x="2112" y="1152"/>
                <a:chExt cx="576" cy="576"/>
              </a:xfrm>
            </p:grpSpPr>
            <p:sp>
              <p:nvSpPr>
                <p:cNvPr id="73741" name="Rectangle 31"/>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3742"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43"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44"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45"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3738" name="Group 36"/>
              <p:cNvGrpSpPr>
                <a:grpSpLocks/>
              </p:cNvGrpSpPr>
              <p:nvPr/>
            </p:nvGrpSpPr>
            <p:grpSpPr bwMode="auto">
              <a:xfrm>
                <a:off x="1728" y="2112"/>
                <a:ext cx="192" cy="192"/>
                <a:chOff x="576" y="2112"/>
                <a:chExt cx="192" cy="192"/>
              </a:xfrm>
            </p:grpSpPr>
            <p:sp>
              <p:nvSpPr>
                <p:cNvPr id="73739"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3740"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sp>
        <p:nvSpPr>
          <p:cNvPr id="39" name="Text Box 26">
            <a:extLst>
              <a:ext uri="{FF2B5EF4-FFF2-40B4-BE49-F238E27FC236}">
                <a16:creationId xmlns:a16="http://schemas.microsoft.com/office/drawing/2014/main" id="{DF3A6787-DAC9-BC40-B052-E2E5B1F868EC}"/>
              </a:ext>
            </a:extLst>
          </p:cNvPr>
          <p:cNvSpPr txBox="1">
            <a:spLocks noChangeArrowheads="1"/>
          </p:cNvSpPr>
          <p:nvPr/>
        </p:nvSpPr>
        <p:spPr bwMode="auto">
          <a:xfrm>
            <a:off x="6018567" y="3308993"/>
            <a:ext cx="2787650" cy="830997"/>
          </a:xfrm>
          <a:prstGeom prst="rect">
            <a:avLst/>
          </a:prstGeom>
          <a:solidFill>
            <a:srgbClr val="F6EDC6"/>
          </a:solidFill>
          <a:ln w="9525">
            <a:solidFill>
              <a:srgbClr val="990000"/>
            </a:solidFill>
            <a:miter lim="800000"/>
            <a:headEnd/>
            <a:tailEnd/>
          </a:ln>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dirty="0">
                <a:solidFill>
                  <a:srgbClr val="990000"/>
                </a:solidFill>
                <a:latin typeface="+mj-lt"/>
              </a:rPr>
              <a:t>F = X’s open lines –  </a:t>
            </a:r>
            <a:br>
              <a:rPr lang="en-US" sz="2400" dirty="0">
                <a:solidFill>
                  <a:srgbClr val="990000"/>
                </a:solidFill>
                <a:latin typeface="+mj-lt"/>
              </a:rPr>
            </a:br>
            <a:r>
              <a:rPr lang="en-US" sz="2400" dirty="0">
                <a:solidFill>
                  <a:srgbClr val="990000"/>
                </a:solidFill>
                <a:latin typeface="+mj-lt"/>
              </a:rPr>
              <a:t>      O’s open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7" grpId="0" autoUpdateAnimBg="0"/>
      <p:bldP spid="121882" grpId="0" animBg="1" autoUpdateAnimBg="0"/>
      <p:bldP spid="3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52400"/>
            <a:ext cx="7772400" cy="1143000"/>
          </a:xfrm>
        </p:spPr>
        <p:txBody>
          <a:bodyPr/>
          <a:lstStyle/>
          <a:p>
            <a:r>
              <a:rPr lang="en-US" sz="4400" dirty="0">
                <a:latin typeface="Times New Roman" charset="0"/>
                <a:ea typeface="ＭＳ Ｐゴシック" charset="0"/>
                <a:cs typeface="ＭＳ Ｐゴシック" charset="0"/>
              </a:rPr>
              <a:t>Computer chess history</a:t>
            </a:r>
          </a:p>
        </p:txBody>
      </p:sp>
      <p:sp>
        <p:nvSpPr>
          <p:cNvPr id="25602" name="Content Placeholder 2"/>
          <p:cNvSpPr>
            <a:spLocks noGrp="1"/>
          </p:cNvSpPr>
          <p:nvPr>
            <p:ph idx="1"/>
          </p:nvPr>
        </p:nvSpPr>
        <p:spPr>
          <a:xfrm>
            <a:off x="482600" y="1238655"/>
            <a:ext cx="8458200" cy="5486400"/>
          </a:xfrm>
        </p:spPr>
        <p:txBody>
          <a:bodyPr/>
          <a:lstStyle/>
          <a:p>
            <a:r>
              <a:rPr lang="en-US" sz="2600" b="1" dirty="0">
                <a:latin typeface="Times New Roman" charset="0"/>
                <a:ea typeface="ＭＳ Ｐゴシック" charset="0"/>
                <a:cs typeface="ＭＳ Ｐゴシック" charset="0"/>
              </a:rPr>
              <a:t>1948</a:t>
            </a:r>
            <a:r>
              <a:rPr lang="en-US" sz="2600" dirty="0">
                <a:latin typeface="Times New Roman" charset="0"/>
                <a:ea typeface="ＭＳ Ｐゴシック" charset="0"/>
                <a:cs typeface="ＭＳ Ｐゴシック" charset="0"/>
              </a:rPr>
              <a:t>: Norbert Wiener </a:t>
            </a:r>
            <a:r>
              <a:rPr lang="en-US" sz="2600" dirty="0">
                <a:latin typeface="Times New Roman" charset="0"/>
                <a:ea typeface="ＭＳ Ｐゴシック" charset="0"/>
                <a:cs typeface="ＭＳ Ｐゴシック" charset="0"/>
                <a:hlinkClick r:id="rId2"/>
              </a:rPr>
              <a:t>describes</a:t>
            </a:r>
            <a:r>
              <a:rPr lang="en-US" sz="2600" dirty="0">
                <a:latin typeface="Times New Roman" charset="0"/>
                <a:ea typeface="ＭＳ Ｐゴシック" charset="0"/>
                <a:cs typeface="ＭＳ Ｐゴシック" charset="0"/>
              </a:rPr>
              <a:t> how chess program can work using minimax search with an evaluation function</a:t>
            </a:r>
          </a:p>
          <a:p>
            <a:r>
              <a:rPr lang="en-US" sz="2600" b="1" dirty="0">
                <a:latin typeface="Times New Roman" charset="0"/>
                <a:ea typeface="ＭＳ Ｐゴシック" charset="0"/>
                <a:cs typeface="ＭＳ Ｐゴシック" charset="0"/>
              </a:rPr>
              <a:t>1950</a:t>
            </a:r>
            <a:r>
              <a:rPr lang="en-US" sz="2600" dirty="0">
                <a:latin typeface="Times New Roman" charset="0"/>
                <a:ea typeface="ＭＳ Ｐゴシック" charset="0"/>
                <a:cs typeface="ＭＳ Ｐゴシック" charset="0"/>
              </a:rPr>
              <a:t>: Claude Shannon publishes </a:t>
            </a:r>
            <a:r>
              <a:rPr lang="en-US" sz="2600" dirty="0">
                <a:latin typeface="Times New Roman" charset="0"/>
                <a:ea typeface="ＭＳ Ｐゴシック" charset="0"/>
                <a:cs typeface="ＭＳ Ｐゴシック" charset="0"/>
                <a:hlinkClick r:id="rId3"/>
              </a:rPr>
              <a:t>Programming a</a:t>
            </a:r>
            <a:br>
              <a:rPr lang="en-US" sz="2600" dirty="0">
                <a:latin typeface="Times New Roman" charset="0"/>
                <a:ea typeface="ＭＳ Ｐゴシック" charset="0"/>
                <a:cs typeface="ＭＳ Ｐゴシック" charset="0"/>
                <a:hlinkClick r:id="rId3"/>
              </a:rPr>
            </a:br>
            <a:r>
              <a:rPr lang="en-US" sz="2600" dirty="0">
                <a:latin typeface="Times New Roman" charset="0"/>
                <a:ea typeface="ＭＳ Ｐゴシック" charset="0"/>
                <a:cs typeface="ＭＳ Ｐゴシック" charset="0"/>
                <a:hlinkClick r:id="rId3"/>
              </a:rPr>
              <a:t>Computer for Playing Chess</a:t>
            </a:r>
            <a:r>
              <a:rPr lang="en-US" sz="2600" dirty="0">
                <a:latin typeface="Times New Roman" charset="0"/>
                <a:ea typeface="ＭＳ Ｐゴシック" charset="0"/>
                <a:cs typeface="ＭＳ Ｐゴシック" charset="0"/>
              </a:rPr>
              <a:t> </a:t>
            </a:r>
          </a:p>
          <a:p>
            <a:r>
              <a:rPr lang="en-US" sz="2600" b="1" dirty="0">
                <a:latin typeface="Times New Roman" charset="0"/>
                <a:ea typeface="ＭＳ Ｐゴシック" charset="0"/>
                <a:cs typeface="ＭＳ Ｐゴシック" charset="0"/>
              </a:rPr>
              <a:t>1951</a:t>
            </a:r>
            <a:r>
              <a:rPr lang="en-US" sz="2600" dirty="0">
                <a:latin typeface="Times New Roman" charset="0"/>
                <a:ea typeface="ＭＳ Ｐゴシック" charset="0"/>
                <a:cs typeface="ＭＳ Ｐゴシック" charset="0"/>
              </a:rPr>
              <a:t>: Alan Turing develops </a:t>
            </a:r>
            <a:r>
              <a:rPr lang="en-US" sz="2600" i="1" dirty="0">
                <a:latin typeface="Times New Roman" charset="0"/>
                <a:ea typeface="ＭＳ Ｐゴシック" charset="0"/>
                <a:cs typeface="ＭＳ Ｐゴシック" charset="0"/>
              </a:rPr>
              <a:t>on paper </a:t>
            </a:r>
            <a:r>
              <a:rPr lang="en-US" sz="2600" dirty="0">
                <a:latin typeface="Times New Roman" charset="0"/>
                <a:ea typeface="ＭＳ Ｐゴシック" charset="0"/>
                <a:cs typeface="ＭＳ Ｐゴシック" charset="0"/>
              </a:rPr>
              <a:t>1st program capable of playing full chess games (</a:t>
            </a:r>
            <a:r>
              <a:rPr lang="en-US" sz="2600" dirty="0">
                <a:latin typeface="Times New Roman" charset="0"/>
                <a:ea typeface="ＭＳ Ｐゴシック" charset="0"/>
                <a:cs typeface="ＭＳ Ｐゴシック" charset="0"/>
                <a:hlinkClick r:id="rId4"/>
              </a:rPr>
              <a:t>Turochamp</a:t>
            </a:r>
            <a:r>
              <a:rPr lang="en-US" sz="2600" dirty="0">
                <a:latin typeface="Times New Roman" charset="0"/>
                <a:ea typeface="ＭＳ Ｐゴシック" charset="0"/>
                <a:cs typeface="ＭＳ Ｐゴシック" charset="0"/>
              </a:rPr>
              <a:t>)</a:t>
            </a:r>
          </a:p>
          <a:p>
            <a:r>
              <a:rPr lang="en-US" sz="2600" b="1" dirty="0">
                <a:latin typeface="Times New Roman" charset="0"/>
                <a:ea typeface="ＭＳ Ｐゴシック" charset="0"/>
                <a:cs typeface="ＭＳ Ｐゴシック" charset="0"/>
              </a:rPr>
              <a:t>1958</a:t>
            </a:r>
            <a:r>
              <a:rPr lang="en-US" sz="2600" dirty="0">
                <a:latin typeface="Times New Roman" charset="0"/>
                <a:ea typeface="ＭＳ Ｐゴシック" charset="0"/>
                <a:cs typeface="ＭＳ Ｐゴシック" charset="0"/>
              </a:rPr>
              <a:t>: first program plays full game </a:t>
            </a:r>
            <a:r>
              <a:rPr lang="en-US" sz="2600" dirty="0">
                <a:latin typeface="Times New Roman" charset="0"/>
                <a:ea typeface="ＭＳ Ｐゴシック" charset="0"/>
                <a:cs typeface="ＭＳ Ｐゴシック" charset="0"/>
                <a:hlinkClick r:id="rId5"/>
              </a:rPr>
              <a:t>on IBM 704</a:t>
            </a:r>
            <a:r>
              <a:rPr lang="en-US" sz="2600" dirty="0">
                <a:latin typeface="Times New Roman" charset="0"/>
                <a:ea typeface="ＭＳ Ｐゴシック" charset="0"/>
                <a:cs typeface="ＭＳ Ｐゴシック" charset="0"/>
              </a:rPr>
              <a:t> (loses)</a:t>
            </a:r>
          </a:p>
          <a:p>
            <a:r>
              <a:rPr lang="en-US" sz="2600" b="1" dirty="0">
                <a:latin typeface="Times New Roman" charset="0"/>
                <a:ea typeface="ＭＳ Ｐゴシック" charset="0"/>
                <a:cs typeface="ＭＳ Ｐゴシック" charset="0"/>
              </a:rPr>
              <a:t>1962</a:t>
            </a:r>
            <a:r>
              <a:rPr lang="en-US" sz="2600" dirty="0">
                <a:latin typeface="Times New Roman" charset="0"/>
                <a:ea typeface="ＭＳ Ｐゴシック" charset="0"/>
                <a:cs typeface="ＭＳ Ｐゴシック" charset="0"/>
              </a:rPr>
              <a:t>: </a:t>
            </a:r>
            <a:r>
              <a:rPr lang="en-US" sz="2600" dirty="0">
                <a:latin typeface="Times New Roman" charset="0"/>
                <a:ea typeface="ＭＳ Ｐゴシック" charset="0"/>
                <a:cs typeface="ＭＳ Ｐゴシック" charset="0"/>
                <a:hlinkClick r:id="rId6"/>
              </a:rPr>
              <a:t>Kotok &amp; McCarthy</a:t>
            </a:r>
            <a:r>
              <a:rPr lang="en-US" sz="2600" dirty="0">
                <a:latin typeface="Times New Roman" charset="0"/>
                <a:ea typeface="ＭＳ Ｐゴシック" charset="0"/>
                <a:cs typeface="ＭＳ Ｐゴシック" charset="0"/>
              </a:rPr>
              <a:t> (MIT) first program to play credibly</a:t>
            </a:r>
          </a:p>
          <a:p>
            <a:r>
              <a:rPr lang="en-US" sz="2600" b="1" dirty="0">
                <a:latin typeface="Times New Roman" charset="0"/>
                <a:ea typeface="ＭＳ Ｐゴシック" charset="0"/>
                <a:cs typeface="ＭＳ Ｐゴシック" charset="0"/>
              </a:rPr>
              <a:t>1967</a:t>
            </a:r>
            <a:r>
              <a:rPr lang="en-US" sz="2600" dirty="0">
                <a:latin typeface="Times New Roman" charset="0"/>
                <a:ea typeface="ＭＳ Ｐゴシック" charset="0"/>
                <a:cs typeface="ＭＳ Ｐゴシック" charset="0"/>
              </a:rPr>
              <a:t>: Greenblatt’s </a:t>
            </a:r>
            <a:r>
              <a:rPr lang="en-US" sz="2600" dirty="0">
                <a:latin typeface="Times New Roman" charset="0"/>
                <a:ea typeface="ＭＳ Ｐゴシック" charset="0"/>
                <a:cs typeface="ＭＳ Ｐゴシック" charset="0"/>
                <a:hlinkClick r:id="rId7"/>
              </a:rPr>
              <a:t>Mac Hack Six</a:t>
            </a:r>
            <a:r>
              <a:rPr lang="en-US" sz="2600" dirty="0">
                <a:latin typeface="Times New Roman" charset="0"/>
                <a:ea typeface="ＭＳ Ｐゴシック" charset="0"/>
                <a:cs typeface="ＭＳ Ｐゴシック" charset="0"/>
              </a:rPr>
              <a:t> (MIT) defeats a person in regular tournament play</a:t>
            </a:r>
          </a:p>
          <a:p>
            <a:r>
              <a:rPr lang="en-US" sz="2600" b="1" dirty="0">
                <a:latin typeface="Times New Roman" charset="0"/>
                <a:ea typeface="ＭＳ Ｐゴシック" charset="0"/>
                <a:cs typeface="ＭＳ Ｐゴシック" charset="0"/>
              </a:rPr>
              <a:t>1997</a:t>
            </a:r>
            <a:r>
              <a:rPr lang="en-US" sz="2600" dirty="0">
                <a:latin typeface="Times New Roman" charset="0"/>
                <a:ea typeface="ＭＳ Ｐゴシック" charset="0"/>
                <a:cs typeface="ＭＳ Ｐゴシック" charset="0"/>
              </a:rPr>
              <a:t>: IBM’s </a:t>
            </a:r>
            <a:r>
              <a:rPr lang="en-US" sz="2600" dirty="0">
                <a:latin typeface="Times New Roman" charset="0"/>
                <a:ea typeface="ＭＳ Ｐゴシック" charset="0"/>
                <a:cs typeface="ＭＳ Ｐゴシック" charset="0"/>
                <a:hlinkClick r:id="rId8"/>
              </a:rPr>
              <a:t>Deep Blue</a:t>
            </a:r>
            <a:r>
              <a:rPr lang="en-US" sz="2600" dirty="0">
                <a:latin typeface="Times New Roman" charset="0"/>
                <a:ea typeface="ＭＳ Ｐゴシック" charset="0"/>
                <a:cs typeface="ＭＳ Ｐゴシック" charset="0"/>
              </a:rPr>
              <a:t> beats world champ Gary Kasparov</a:t>
            </a:r>
          </a:p>
        </p:txBody>
      </p:sp>
      <p:pic>
        <p:nvPicPr>
          <p:cNvPr id="2" name="Picture 1"/>
          <p:cNvPicPr>
            <a:picLocks noChangeAspect="1"/>
          </p:cNvPicPr>
          <p:nvPr/>
        </p:nvPicPr>
        <p:blipFill>
          <a:blip r:embed="rId9"/>
          <a:stretch>
            <a:fillRect/>
          </a:stretch>
        </p:blipFill>
        <p:spPr>
          <a:xfrm>
            <a:off x="7772400" y="152400"/>
            <a:ext cx="889000" cy="129583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grpSp>
        <p:nvGrpSpPr>
          <p:cNvPr id="75779" name="Group 4"/>
          <p:cNvGrpSpPr>
            <a:grpSpLocks/>
          </p:cNvGrpSpPr>
          <p:nvPr/>
        </p:nvGrpSpPr>
        <p:grpSpPr bwMode="auto">
          <a:xfrm>
            <a:off x="914400" y="1524000"/>
            <a:ext cx="4908550" cy="4432300"/>
            <a:chOff x="576" y="960"/>
            <a:chExt cx="3092" cy="2792"/>
          </a:xfrm>
        </p:grpSpPr>
        <p:grpSp>
          <p:nvGrpSpPr>
            <p:cNvPr id="75780" name="Group 5"/>
            <p:cNvGrpSpPr>
              <a:grpSpLocks/>
            </p:cNvGrpSpPr>
            <p:nvPr/>
          </p:nvGrpSpPr>
          <p:grpSpPr bwMode="auto">
            <a:xfrm>
              <a:off x="2976" y="960"/>
              <a:ext cx="692" cy="576"/>
              <a:chOff x="2976" y="960"/>
              <a:chExt cx="692" cy="576"/>
            </a:xfrm>
          </p:grpSpPr>
          <p:grpSp>
            <p:nvGrpSpPr>
              <p:cNvPr id="75822" name="Group 6"/>
              <p:cNvGrpSpPr>
                <a:grpSpLocks/>
              </p:cNvGrpSpPr>
              <p:nvPr/>
            </p:nvGrpSpPr>
            <p:grpSpPr bwMode="auto">
              <a:xfrm>
                <a:off x="2976" y="960"/>
                <a:ext cx="576" cy="576"/>
                <a:chOff x="2112" y="1152"/>
                <a:chExt cx="576" cy="576"/>
              </a:xfrm>
            </p:grpSpPr>
            <p:sp>
              <p:nvSpPr>
                <p:cNvPr id="75824"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25"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26"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27"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28"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5823" name="Text Box 12"/>
              <p:cNvSpPr txBox="1">
                <a:spLocks noChangeArrowheads="1"/>
              </p:cNvSpPr>
              <p:nvPr/>
            </p:nvSpPr>
            <p:spPr bwMode="auto">
              <a:xfrm>
                <a:off x="3552" y="1062"/>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5781" name="Group 13"/>
            <p:cNvGrpSpPr>
              <a:grpSpLocks/>
            </p:cNvGrpSpPr>
            <p:nvPr/>
          </p:nvGrpSpPr>
          <p:grpSpPr bwMode="auto">
            <a:xfrm>
              <a:off x="1824" y="2496"/>
              <a:ext cx="1344" cy="1256"/>
              <a:chOff x="1824" y="2496"/>
              <a:chExt cx="1344" cy="1256"/>
            </a:xfrm>
          </p:grpSpPr>
          <p:grpSp>
            <p:nvGrpSpPr>
              <p:cNvPr id="75809" name="Group 14"/>
              <p:cNvGrpSpPr>
                <a:grpSpLocks/>
              </p:cNvGrpSpPr>
              <p:nvPr/>
            </p:nvGrpSpPr>
            <p:grpSpPr bwMode="auto">
              <a:xfrm>
                <a:off x="2592" y="2880"/>
                <a:ext cx="576" cy="576"/>
                <a:chOff x="2592" y="2880"/>
                <a:chExt cx="576" cy="576"/>
              </a:xfrm>
            </p:grpSpPr>
            <p:grpSp>
              <p:nvGrpSpPr>
                <p:cNvPr id="75812" name="Group 15"/>
                <p:cNvGrpSpPr>
                  <a:grpSpLocks/>
                </p:cNvGrpSpPr>
                <p:nvPr/>
              </p:nvGrpSpPr>
              <p:grpSpPr bwMode="auto">
                <a:xfrm>
                  <a:off x="2592" y="2880"/>
                  <a:ext cx="576" cy="576"/>
                  <a:chOff x="2112" y="1152"/>
                  <a:chExt cx="576" cy="576"/>
                </a:xfrm>
              </p:grpSpPr>
              <p:sp>
                <p:nvSpPr>
                  <p:cNvPr id="75817"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18"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19"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20"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21"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5813" name="Group 21"/>
                <p:cNvGrpSpPr>
                  <a:grpSpLocks/>
                </p:cNvGrpSpPr>
                <p:nvPr/>
              </p:nvGrpSpPr>
              <p:grpSpPr bwMode="auto">
                <a:xfrm>
                  <a:off x="2784" y="3072"/>
                  <a:ext cx="192" cy="192"/>
                  <a:chOff x="576" y="2112"/>
                  <a:chExt cx="192" cy="192"/>
                </a:xfrm>
              </p:grpSpPr>
              <p:sp>
                <p:nvSpPr>
                  <p:cNvPr id="75815"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16"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5814"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5810"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5811" name="Text Box 26"/>
              <p:cNvSpPr txBox="1">
                <a:spLocks noChangeArrowheads="1"/>
              </p:cNvSpPr>
              <p:nvPr/>
            </p:nvSpPr>
            <p:spPr bwMode="auto">
              <a:xfrm>
                <a:off x="2784" y="3464"/>
                <a:ext cx="2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5782" name="Text Box 27"/>
            <p:cNvSpPr txBox="1">
              <a:spLocks noChangeArrowheads="1"/>
            </p:cNvSpPr>
            <p:nvPr/>
          </p:nvSpPr>
          <p:spPr bwMode="auto">
            <a:xfrm>
              <a:off x="2160" y="2119"/>
              <a:ext cx="45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a:t>
              </a:r>
              <a:r>
                <a:rPr lang="en-US" sz="2400" b="1">
                  <a:solidFill>
                    <a:srgbClr val="FF3300"/>
                  </a:solidFill>
                  <a:latin typeface="Comic Sans MS" charset="0"/>
                </a:rPr>
                <a:t>1</a:t>
              </a:r>
              <a:endParaRPr lang="en-US" sz="3600" b="1">
                <a:solidFill>
                  <a:srgbClr val="FF3300"/>
                </a:solidFill>
                <a:latin typeface="Comic Sans MS" charset="0"/>
                <a:cs typeface="Times New Roman" charset="0"/>
                <a:sym typeface="Symbol" charset="0"/>
              </a:endParaRPr>
            </a:p>
          </p:txBody>
        </p:sp>
        <p:grpSp>
          <p:nvGrpSpPr>
            <p:cNvPr id="75783" name="Group 28"/>
            <p:cNvGrpSpPr>
              <a:grpSpLocks/>
            </p:cNvGrpSpPr>
            <p:nvPr/>
          </p:nvGrpSpPr>
          <p:grpSpPr bwMode="auto">
            <a:xfrm>
              <a:off x="576" y="2496"/>
              <a:ext cx="1248" cy="1256"/>
              <a:chOff x="576" y="2496"/>
              <a:chExt cx="1248" cy="1256"/>
            </a:xfrm>
          </p:grpSpPr>
          <p:grpSp>
            <p:nvGrpSpPr>
              <p:cNvPr id="75796" name="Group 29"/>
              <p:cNvGrpSpPr>
                <a:grpSpLocks/>
              </p:cNvGrpSpPr>
              <p:nvPr/>
            </p:nvGrpSpPr>
            <p:grpSpPr bwMode="auto">
              <a:xfrm>
                <a:off x="576" y="2880"/>
                <a:ext cx="576" cy="576"/>
                <a:chOff x="576" y="2880"/>
                <a:chExt cx="576" cy="576"/>
              </a:xfrm>
            </p:grpSpPr>
            <p:grpSp>
              <p:nvGrpSpPr>
                <p:cNvPr id="75799" name="Group 30"/>
                <p:cNvGrpSpPr>
                  <a:grpSpLocks/>
                </p:cNvGrpSpPr>
                <p:nvPr/>
              </p:nvGrpSpPr>
              <p:grpSpPr bwMode="auto">
                <a:xfrm>
                  <a:off x="576" y="2880"/>
                  <a:ext cx="576" cy="576"/>
                  <a:chOff x="2112" y="1152"/>
                  <a:chExt cx="576" cy="576"/>
                </a:xfrm>
              </p:grpSpPr>
              <p:sp>
                <p:nvSpPr>
                  <p:cNvPr id="75804"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05"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06"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07"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08"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5800" name="Group 36"/>
                <p:cNvGrpSpPr>
                  <a:grpSpLocks/>
                </p:cNvGrpSpPr>
                <p:nvPr/>
              </p:nvGrpSpPr>
              <p:grpSpPr bwMode="auto">
                <a:xfrm>
                  <a:off x="768" y="3072"/>
                  <a:ext cx="192" cy="192"/>
                  <a:chOff x="576" y="2112"/>
                  <a:chExt cx="192" cy="192"/>
                </a:xfrm>
              </p:grpSpPr>
              <p:sp>
                <p:nvSpPr>
                  <p:cNvPr id="75802"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803"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5801"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5797"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5798" name="Text Box 41"/>
              <p:cNvSpPr txBox="1">
                <a:spLocks noChangeArrowheads="1"/>
              </p:cNvSpPr>
              <p:nvPr/>
            </p:nvSpPr>
            <p:spPr bwMode="auto">
              <a:xfrm>
                <a:off x="768" y="3464"/>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5784" name="Group 42"/>
            <p:cNvGrpSpPr>
              <a:grpSpLocks/>
            </p:cNvGrpSpPr>
            <p:nvPr/>
          </p:nvGrpSpPr>
          <p:grpSpPr bwMode="auto">
            <a:xfrm>
              <a:off x="1536" y="1536"/>
              <a:ext cx="1728" cy="960"/>
              <a:chOff x="1536" y="1536"/>
              <a:chExt cx="1728" cy="960"/>
            </a:xfrm>
          </p:grpSpPr>
          <p:sp>
            <p:nvSpPr>
              <p:cNvPr id="75785"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75786" name="Group 44"/>
              <p:cNvGrpSpPr>
                <a:grpSpLocks/>
              </p:cNvGrpSpPr>
              <p:nvPr/>
            </p:nvGrpSpPr>
            <p:grpSpPr bwMode="auto">
              <a:xfrm>
                <a:off x="1536" y="1920"/>
                <a:ext cx="576" cy="576"/>
                <a:chOff x="1536" y="1920"/>
                <a:chExt cx="576" cy="576"/>
              </a:xfrm>
            </p:grpSpPr>
            <p:grpSp>
              <p:nvGrpSpPr>
                <p:cNvPr id="75787" name="Group 45"/>
                <p:cNvGrpSpPr>
                  <a:grpSpLocks/>
                </p:cNvGrpSpPr>
                <p:nvPr/>
              </p:nvGrpSpPr>
              <p:grpSpPr bwMode="auto">
                <a:xfrm>
                  <a:off x="1536" y="1920"/>
                  <a:ext cx="576" cy="576"/>
                  <a:chOff x="2112" y="1152"/>
                  <a:chExt cx="576" cy="576"/>
                </a:xfrm>
              </p:grpSpPr>
              <p:sp>
                <p:nvSpPr>
                  <p:cNvPr id="75791"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5792"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793"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794"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795"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5788" name="Group 51"/>
                <p:cNvGrpSpPr>
                  <a:grpSpLocks/>
                </p:cNvGrpSpPr>
                <p:nvPr/>
              </p:nvGrpSpPr>
              <p:grpSpPr bwMode="auto">
                <a:xfrm>
                  <a:off x="1728" y="2112"/>
                  <a:ext cx="192" cy="192"/>
                  <a:chOff x="576" y="2112"/>
                  <a:chExt cx="192" cy="192"/>
                </a:xfrm>
              </p:grpSpPr>
              <p:sp>
                <p:nvSpPr>
                  <p:cNvPr id="75789"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5790"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grpSp>
      <p:sp>
        <p:nvSpPr>
          <p:cNvPr id="55" name="Text Box 26">
            <a:extLst>
              <a:ext uri="{FF2B5EF4-FFF2-40B4-BE49-F238E27FC236}">
                <a16:creationId xmlns:a16="http://schemas.microsoft.com/office/drawing/2014/main" id="{E83F6726-7C5B-2946-A1D0-0887453BCE61}"/>
              </a:ext>
            </a:extLst>
          </p:cNvPr>
          <p:cNvSpPr txBox="1">
            <a:spLocks noChangeArrowheads="1"/>
          </p:cNvSpPr>
          <p:nvPr/>
        </p:nvSpPr>
        <p:spPr bwMode="auto">
          <a:xfrm>
            <a:off x="5822950" y="5058696"/>
            <a:ext cx="3178884" cy="1569660"/>
          </a:xfrm>
          <a:prstGeom prst="rect">
            <a:avLst/>
          </a:prstGeom>
          <a:solidFill>
            <a:srgbClr val="F6EDC6"/>
          </a:solidFill>
          <a:ln w="9525">
            <a:solidFill>
              <a:srgbClr val="9900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990000"/>
                </a:solidFill>
                <a:latin typeface="+mj-lt"/>
              </a:rPr>
              <a:t>Beta value of a MIN</a:t>
            </a:r>
          </a:p>
          <a:p>
            <a:pPr eaLnBrk="1" hangingPunct="1"/>
            <a:r>
              <a:rPr lang="en-US" sz="2400">
                <a:solidFill>
                  <a:srgbClr val="990000"/>
                </a:solidFill>
                <a:latin typeface="+mj-lt"/>
              </a:rPr>
              <a:t>node is </a:t>
            </a:r>
            <a:r>
              <a:rPr lang="en-US" sz="2400" b="1">
                <a:solidFill>
                  <a:srgbClr val="990000"/>
                </a:solidFill>
                <a:latin typeface="+mj-lt"/>
              </a:rPr>
              <a:t>upper</a:t>
            </a:r>
            <a:r>
              <a:rPr lang="en-US" sz="2400">
                <a:solidFill>
                  <a:srgbClr val="990000"/>
                </a:solidFill>
                <a:latin typeface="+mj-lt"/>
              </a:rPr>
              <a:t> bound on</a:t>
            </a:r>
          </a:p>
          <a:p>
            <a:pPr eaLnBrk="1" hangingPunct="1"/>
            <a:r>
              <a:rPr lang="en-US" sz="2400">
                <a:solidFill>
                  <a:srgbClr val="990000"/>
                </a:solidFill>
                <a:latin typeface="+mj-lt"/>
              </a:rPr>
              <a:t>final backed-up value;</a:t>
            </a:r>
          </a:p>
          <a:p>
            <a:pPr eaLnBrk="1" hangingPunct="1"/>
            <a:r>
              <a:rPr lang="en-US" sz="2400">
                <a:solidFill>
                  <a:srgbClr val="990000"/>
                </a:solidFill>
                <a:latin typeface="+mj-lt"/>
              </a:rPr>
              <a:t>it can never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77826" name="Text Box 3"/>
          <p:cNvSpPr txBox="1">
            <a:spLocks noChangeArrowheads="1"/>
          </p:cNvSpPr>
          <p:nvPr/>
        </p:nvSpPr>
        <p:spPr bwMode="auto">
          <a:xfrm>
            <a:off x="5638800" y="1839913"/>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1</a:t>
            </a:r>
            <a:endParaRPr lang="en-US" sz="2400">
              <a:solidFill>
                <a:srgbClr val="009900"/>
              </a:solidFill>
              <a:latin typeface="Comic Sans MS" charset="0"/>
              <a:cs typeface="Times New Roman" charset="0"/>
              <a:sym typeface="Symbol" charset="0"/>
            </a:endParaRPr>
          </a:p>
        </p:txBody>
      </p:sp>
      <p:sp>
        <p:nvSpPr>
          <p:cNvPr id="77827" name="Text Box 4"/>
          <p:cNvSpPr txBox="1">
            <a:spLocks noChangeArrowheads="1"/>
          </p:cNvSpPr>
          <p:nvPr/>
        </p:nvSpPr>
        <p:spPr bwMode="auto">
          <a:xfrm>
            <a:off x="5822950" y="5181600"/>
            <a:ext cx="3155223" cy="1569660"/>
          </a:xfrm>
          <a:prstGeom prst="rect">
            <a:avLst/>
          </a:prstGeom>
          <a:solidFill>
            <a:srgbClr val="ECFFD9"/>
          </a:solidFill>
          <a:ln w="9525">
            <a:solidFill>
              <a:srgbClr val="0099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mj-lt"/>
              </a:rPr>
              <a:t>Alpha value of MAX</a:t>
            </a:r>
          </a:p>
          <a:p>
            <a:pPr eaLnBrk="1" hangingPunct="1"/>
            <a:r>
              <a:rPr lang="en-US" sz="2400">
                <a:solidFill>
                  <a:srgbClr val="009900"/>
                </a:solidFill>
                <a:latin typeface="+mj-lt"/>
              </a:rPr>
              <a:t>node is </a:t>
            </a:r>
            <a:r>
              <a:rPr lang="en-US" sz="2400" b="1">
                <a:solidFill>
                  <a:srgbClr val="009900"/>
                </a:solidFill>
                <a:latin typeface="+mj-lt"/>
              </a:rPr>
              <a:t>lower</a:t>
            </a:r>
            <a:r>
              <a:rPr lang="en-US" sz="2400">
                <a:solidFill>
                  <a:srgbClr val="009900"/>
                </a:solidFill>
                <a:latin typeface="+mj-lt"/>
              </a:rPr>
              <a:t> bound on</a:t>
            </a:r>
          </a:p>
          <a:p>
            <a:pPr eaLnBrk="1" hangingPunct="1"/>
            <a:r>
              <a:rPr lang="en-US" sz="2400">
                <a:solidFill>
                  <a:srgbClr val="009900"/>
                </a:solidFill>
                <a:latin typeface="+mj-lt"/>
              </a:rPr>
              <a:t>final backed-up value;</a:t>
            </a:r>
          </a:p>
          <a:p>
            <a:pPr eaLnBrk="1" hangingPunct="1"/>
            <a:r>
              <a:rPr lang="en-US" sz="2400">
                <a:solidFill>
                  <a:srgbClr val="009900"/>
                </a:solidFill>
                <a:latin typeface="+mj-lt"/>
              </a:rPr>
              <a:t>it can never decrease</a:t>
            </a:r>
          </a:p>
        </p:txBody>
      </p:sp>
      <p:grpSp>
        <p:nvGrpSpPr>
          <p:cNvPr id="77828" name="Group 5"/>
          <p:cNvGrpSpPr>
            <a:grpSpLocks/>
          </p:cNvGrpSpPr>
          <p:nvPr/>
        </p:nvGrpSpPr>
        <p:grpSpPr bwMode="auto">
          <a:xfrm>
            <a:off x="914400" y="1524000"/>
            <a:ext cx="4908550" cy="4432300"/>
            <a:chOff x="576" y="960"/>
            <a:chExt cx="3092" cy="2792"/>
          </a:xfrm>
        </p:grpSpPr>
        <p:grpSp>
          <p:nvGrpSpPr>
            <p:cNvPr id="77829" name="Group 6"/>
            <p:cNvGrpSpPr>
              <a:grpSpLocks/>
            </p:cNvGrpSpPr>
            <p:nvPr/>
          </p:nvGrpSpPr>
          <p:grpSpPr bwMode="auto">
            <a:xfrm>
              <a:off x="2976" y="960"/>
              <a:ext cx="692" cy="576"/>
              <a:chOff x="2976" y="960"/>
              <a:chExt cx="692" cy="576"/>
            </a:xfrm>
          </p:grpSpPr>
          <p:grpSp>
            <p:nvGrpSpPr>
              <p:cNvPr id="77871" name="Group 7"/>
              <p:cNvGrpSpPr>
                <a:grpSpLocks/>
              </p:cNvGrpSpPr>
              <p:nvPr/>
            </p:nvGrpSpPr>
            <p:grpSpPr bwMode="auto">
              <a:xfrm>
                <a:off x="2976" y="960"/>
                <a:ext cx="576" cy="576"/>
                <a:chOff x="2112" y="1152"/>
                <a:chExt cx="576" cy="576"/>
              </a:xfrm>
            </p:grpSpPr>
            <p:sp>
              <p:nvSpPr>
                <p:cNvPr id="77873" name="Rectangle 8"/>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74" name="Line 9"/>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75" name="Line 10"/>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76" name="Line 11"/>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77" name="Line 12"/>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7872" name="Text Box 13"/>
              <p:cNvSpPr txBox="1">
                <a:spLocks noChangeArrowheads="1"/>
              </p:cNvSpPr>
              <p:nvPr/>
            </p:nvSpPr>
            <p:spPr bwMode="auto">
              <a:xfrm>
                <a:off x="3552" y="1062"/>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7830" name="Group 14"/>
            <p:cNvGrpSpPr>
              <a:grpSpLocks/>
            </p:cNvGrpSpPr>
            <p:nvPr/>
          </p:nvGrpSpPr>
          <p:grpSpPr bwMode="auto">
            <a:xfrm>
              <a:off x="1824" y="2496"/>
              <a:ext cx="1344" cy="1256"/>
              <a:chOff x="1824" y="2496"/>
              <a:chExt cx="1344" cy="1256"/>
            </a:xfrm>
          </p:grpSpPr>
          <p:grpSp>
            <p:nvGrpSpPr>
              <p:cNvPr id="77858" name="Group 15"/>
              <p:cNvGrpSpPr>
                <a:grpSpLocks/>
              </p:cNvGrpSpPr>
              <p:nvPr/>
            </p:nvGrpSpPr>
            <p:grpSpPr bwMode="auto">
              <a:xfrm>
                <a:off x="2592" y="2880"/>
                <a:ext cx="576" cy="576"/>
                <a:chOff x="2592" y="2880"/>
                <a:chExt cx="576" cy="576"/>
              </a:xfrm>
            </p:grpSpPr>
            <p:grpSp>
              <p:nvGrpSpPr>
                <p:cNvPr id="77861" name="Group 16"/>
                <p:cNvGrpSpPr>
                  <a:grpSpLocks/>
                </p:cNvGrpSpPr>
                <p:nvPr/>
              </p:nvGrpSpPr>
              <p:grpSpPr bwMode="auto">
                <a:xfrm>
                  <a:off x="2592" y="2880"/>
                  <a:ext cx="576" cy="576"/>
                  <a:chOff x="2112" y="1152"/>
                  <a:chExt cx="576" cy="576"/>
                </a:xfrm>
              </p:grpSpPr>
              <p:sp>
                <p:nvSpPr>
                  <p:cNvPr id="77866" name="Rectangle 1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67" name="Line 1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68" name="Line 1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69" name="Line 2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70" name="Line 2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7862" name="Group 22"/>
                <p:cNvGrpSpPr>
                  <a:grpSpLocks/>
                </p:cNvGrpSpPr>
                <p:nvPr/>
              </p:nvGrpSpPr>
              <p:grpSpPr bwMode="auto">
                <a:xfrm>
                  <a:off x="2784" y="3072"/>
                  <a:ext cx="192" cy="192"/>
                  <a:chOff x="576" y="2112"/>
                  <a:chExt cx="192" cy="192"/>
                </a:xfrm>
              </p:grpSpPr>
              <p:sp>
                <p:nvSpPr>
                  <p:cNvPr id="77864" name="Line 23"/>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65" name="Line 24"/>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7863" name="Oval 25"/>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7859" name="Line 26"/>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7860" name="Text Box 27"/>
              <p:cNvSpPr txBox="1">
                <a:spLocks noChangeArrowheads="1"/>
              </p:cNvSpPr>
              <p:nvPr/>
            </p:nvSpPr>
            <p:spPr bwMode="auto">
              <a:xfrm>
                <a:off x="2784" y="3464"/>
                <a:ext cx="2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7831" name="Text Box 28"/>
            <p:cNvSpPr txBox="1">
              <a:spLocks noChangeArrowheads="1"/>
            </p:cNvSpPr>
            <p:nvPr/>
          </p:nvSpPr>
          <p:spPr bwMode="auto">
            <a:xfrm>
              <a:off x="2160" y="2119"/>
              <a:ext cx="45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a:t>
              </a:r>
              <a:r>
                <a:rPr lang="en-US" sz="2400" b="1">
                  <a:solidFill>
                    <a:srgbClr val="FF3300"/>
                  </a:solidFill>
                  <a:latin typeface="Comic Sans MS" charset="0"/>
                </a:rPr>
                <a:t>1</a:t>
              </a:r>
              <a:endParaRPr lang="en-US" sz="3600" b="1">
                <a:solidFill>
                  <a:srgbClr val="FF3300"/>
                </a:solidFill>
                <a:latin typeface="Comic Sans MS" charset="0"/>
                <a:cs typeface="Times New Roman" charset="0"/>
                <a:sym typeface="Symbol" charset="0"/>
              </a:endParaRPr>
            </a:p>
          </p:txBody>
        </p:sp>
        <p:grpSp>
          <p:nvGrpSpPr>
            <p:cNvPr id="77832" name="Group 29"/>
            <p:cNvGrpSpPr>
              <a:grpSpLocks/>
            </p:cNvGrpSpPr>
            <p:nvPr/>
          </p:nvGrpSpPr>
          <p:grpSpPr bwMode="auto">
            <a:xfrm>
              <a:off x="576" y="2496"/>
              <a:ext cx="1248" cy="1256"/>
              <a:chOff x="576" y="2496"/>
              <a:chExt cx="1248" cy="1256"/>
            </a:xfrm>
          </p:grpSpPr>
          <p:grpSp>
            <p:nvGrpSpPr>
              <p:cNvPr id="77845" name="Group 30"/>
              <p:cNvGrpSpPr>
                <a:grpSpLocks/>
              </p:cNvGrpSpPr>
              <p:nvPr/>
            </p:nvGrpSpPr>
            <p:grpSpPr bwMode="auto">
              <a:xfrm>
                <a:off x="576" y="2880"/>
                <a:ext cx="576" cy="576"/>
                <a:chOff x="576" y="2880"/>
                <a:chExt cx="576" cy="576"/>
              </a:xfrm>
            </p:grpSpPr>
            <p:grpSp>
              <p:nvGrpSpPr>
                <p:cNvPr id="77848" name="Group 31"/>
                <p:cNvGrpSpPr>
                  <a:grpSpLocks/>
                </p:cNvGrpSpPr>
                <p:nvPr/>
              </p:nvGrpSpPr>
              <p:grpSpPr bwMode="auto">
                <a:xfrm>
                  <a:off x="576" y="2880"/>
                  <a:ext cx="576" cy="576"/>
                  <a:chOff x="2112" y="1152"/>
                  <a:chExt cx="576" cy="576"/>
                </a:xfrm>
              </p:grpSpPr>
              <p:sp>
                <p:nvSpPr>
                  <p:cNvPr id="77853" name="Rectangle 32"/>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54" name="Line 33"/>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55" name="Line 34"/>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56" name="Line 35"/>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57" name="Line 36"/>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7849" name="Group 37"/>
                <p:cNvGrpSpPr>
                  <a:grpSpLocks/>
                </p:cNvGrpSpPr>
                <p:nvPr/>
              </p:nvGrpSpPr>
              <p:grpSpPr bwMode="auto">
                <a:xfrm>
                  <a:off x="768" y="3072"/>
                  <a:ext cx="192" cy="192"/>
                  <a:chOff x="576" y="2112"/>
                  <a:chExt cx="192" cy="192"/>
                </a:xfrm>
              </p:grpSpPr>
              <p:sp>
                <p:nvSpPr>
                  <p:cNvPr id="77851" name="Line 38"/>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52" name="Line 39"/>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7850" name="Oval 40"/>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7846" name="Line 41"/>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7847" name="Text Box 42"/>
              <p:cNvSpPr txBox="1">
                <a:spLocks noChangeArrowheads="1"/>
              </p:cNvSpPr>
              <p:nvPr/>
            </p:nvSpPr>
            <p:spPr bwMode="auto">
              <a:xfrm>
                <a:off x="768" y="3464"/>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7833" name="Group 43"/>
            <p:cNvGrpSpPr>
              <a:grpSpLocks/>
            </p:cNvGrpSpPr>
            <p:nvPr/>
          </p:nvGrpSpPr>
          <p:grpSpPr bwMode="auto">
            <a:xfrm>
              <a:off x="1536" y="1536"/>
              <a:ext cx="1728" cy="960"/>
              <a:chOff x="1536" y="1536"/>
              <a:chExt cx="1728" cy="960"/>
            </a:xfrm>
          </p:grpSpPr>
          <p:sp>
            <p:nvSpPr>
              <p:cNvPr id="77834" name="Line 44"/>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77835" name="Group 45"/>
              <p:cNvGrpSpPr>
                <a:grpSpLocks/>
              </p:cNvGrpSpPr>
              <p:nvPr/>
            </p:nvGrpSpPr>
            <p:grpSpPr bwMode="auto">
              <a:xfrm>
                <a:off x="1536" y="1920"/>
                <a:ext cx="576" cy="576"/>
                <a:chOff x="1536" y="1920"/>
                <a:chExt cx="576" cy="576"/>
              </a:xfrm>
            </p:grpSpPr>
            <p:grpSp>
              <p:nvGrpSpPr>
                <p:cNvPr id="77836" name="Group 46"/>
                <p:cNvGrpSpPr>
                  <a:grpSpLocks/>
                </p:cNvGrpSpPr>
                <p:nvPr/>
              </p:nvGrpSpPr>
              <p:grpSpPr bwMode="auto">
                <a:xfrm>
                  <a:off x="1536" y="1920"/>
                  <a:ext cx="576" cy="576"/>
                  <a:chOff x="2112" y="1152"/>
                  <a:chExt cx="576" cy="576"/>
                </a:xfrm>
              </p:grpSpPr>
              <p:sp>
                <p:nvSpPr>
                  <p:cNvPr id="77840" name="Rectangle 47"/>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7841" name="Line 4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42" name="Line 4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43" name="Line 5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44" name="Line 5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7837" name="Group 52"/>
                <p:cNvGrpSpPr>
                  <a:grpSpLocks/>
                </p:cNvGrpSpPr>
                <p:nvPr/>
              </p:nvGrpSpPr>
              <p:grpSpPr bwMode="auto">
                <a:xfrm>
                  <a:off x="1728" y="2112"/>
                  <a:ext cx="192" cy="192"/>
                  <a:chOff x="576" y="2112"/>
                  <a:chExt cx="192" cy="192"/>
                </a:xfrm>
              </p:grpSpPr>
              <p:sp>
                <p:nvSpPr>
                  <p:cNvPr id="77838" name="Line 53"/>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7839" name="Line 54"/>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79874" name="Text Box 3"/>
          <p:cNvSpPr txBox="1">
            <a:spLocks noChangeArrowheads="1"/>
          </p:cNvSpPr>
          <p:nvPr/>
        </p:nvSpPr>
        <p:spPr bwMode="auto">
          <a:xfrm>
            <a:off x="5638800" y="1839913"/>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a:t>
            </a:r>
            <a:r>
              <a:rPr lang="en-US" sz="2400">
                <a:solidFill>
                  <a:srgbClr val="009900"/>
                </a:solidFill>
                <a:latin typeface="Comic Sans MS" charset="0"/>
                <a:cs typeface="Times New Roman" charset="0"/>
                <a:sym typeface="Symbol" charset="0"/>
              </a:rPr>
              <a:t>1</a:t>
            </a:r>
          </a:p>
        </p:txBody>
      </p:sp>
      <p:grpSp>
        <p:nvGrpSpPr>
          <p:cNvPr id="79875" name="Group 4"/>
          <p:cNvGrpSpPr>
            <a:grpSpLocks/>
          </p:cNvGrpSpPr>
          <p:nvPr/>
        </p:nvGrpSpPr>
        <p:grpSpPr bwMode="auto">
          <a:xfrm>
            <a:off x="914400" y="1524000"/>
            <a:ext cx="4908550" cy="4432300"/>
            <a:chOff x="576" y="960"/>
            <a:chExt cx="3092" cy="2792"/>
          </a:xfrm>
        </p:grpSpPr>
        <p:grpSp>
          <p:nvGrpSpPr>
            <p:cNvPr id="79908" name="Group 5"/>
            <p:cNvGrpSpPr>
              <a:grpSpLocks/>
            </p:cNvGrpSpPr>
            <p:nvPr/>
          </p:nvGrpSpPr>
          <p:grpSpPr bwMode="auto">
            <a:xfrm>
              <a:off x="2976" y="960"/>
              <a:ext cx="692" cy="576"/>
              <a:chOff x="2976" y="960"/>
              <a:chExt cx="692" cy="576"/>
            </a:xfrm>
          </p:grpSpPr>
          <p:grpSp>
            <p:nvGrpSpPr>
              <p:cNvPr id="79950" name="Group 6"/>
              <p:cNvGrpSpPr>
                <a:grpSpLocks/>
              </p:cNvGrpSpPr>
              <p:nvPr/>
            </p:nvGrpSpPr>
            <p:grpSpPr bwMode="auto">
              <a:xfrm>
                <a:off x="2976" y="960"/>
                <a:ext cx="576" cy="576"/>
                <a:chOff x="2112" y="1152"/>
                <a:chExt cx="576" cy="576"/>
              </a:xfrm>
            </p:grpSpPr>
            <p:sp>
              <p:nvSpPr>
                <p:cNvPr id="79952"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53"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54"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55"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56"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9951" name="Text Box 12"/>
              <p:cNvSpPr txBox="1">
                <a:spLocks noChangeArrowheads="1"/>
              </p:cNvSpPr>
              <p:nvPr/>
            </p:nvSpPr>
            <p:spPr bwMode="auto">
              <a:xfrm>
                <a:off x="3552" y="1062"/>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9909" name="Group 13"/>
            <p:cNvGrpSpPr>
              <a:grpSpLocks/>
            </p:cNvGrpSpPr>
            <p:nvPr/>
          </p:nvGrpSpPr>
          <p:grpSpPr bwMode="auto">
            <a:xfrm>
              <a:off x="1824" y="2496"/>
              <a:ext cx="1344" cy="1256"/>
              <a:chOff x="1824" y="2496"/>
              <a:chExt cx="1344" cy="1256"/>
            </a:xfrm>
          </p:grpSpPr>
          <p:grpSp>
            <p:nvGrpSpPr>
              <p:cNvPr id="79937" name="Group 14"/>
              <p:cNvGrpSpPr>
                <a:grpSpLocks/>
              </p:cNvGrpSpPr>
              <p:nvPr/>
            </p:nvGrpSpPr>
            <p:grpSpPr bwMode="auto">
              <a:xfrm>
                <a:off x="2592" y="2880"/>
                <a:ext cx="576" cy="576"/>
                <a:chOff x="2592" y="2880"/>
                <a:chExt cx="576" cy="576"/>
              </a:xfrm>
            </p:grpSpPr>
            <p:grpSp>
              <p:nvGrpSpPr>
                <p:cNvPr id="79940" name="Group 15"/>
                <p:cNvGrpSpPr>
                  <a:grpSpLocks/>
                </p:cNvGrpSpPr>
                <p:nvPr/>
              </p:nvGrpSpPr>
              <p:grpSpPr bwMode="auto">
                <a:xfrm>
                  <a:off x="2592" y="2880"/>
                  <a:ext cx="576" cy="576"/>
                  <a:chOff x="2112" y="1152"/>
                  <a:chExt cx="576" cy="576"/>
                </a:xfrm>
              </p:grpSpPr>
              <p:sp>
                <p:nvSpPr>
                  <p:cNvPr id="79945"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46"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47"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48"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49"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9941" name="Group 21"/>
                <p:cNvGrpSpPr>
                  <a:grpSpLocks/>
                </p:cNvGrpSpPr>
                <p:nvPr/>
              </p:nvGrpSpPr>
              <p:grpSpPr bwMode="auto">
                <a:xfrm>
                  <a:off x="2784" y="3072"/>
                  <a:ext cx="192" cy="192"/>
                  <a:chOff x="576" y="2112"/>
                  <a:chExt cx="192" cy="192"/>
                </a:xfrm>
              </p:grpSpPr>
              <p:sp>
                <p:nvSpPr>
                  <p:cNvPr id="79943"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44"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9942"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9938"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9939" name="Text Box 26"/>
              <p:cNvSpPr txBox="1">
                <a:spLocks noChangeArrowheads="1"/>
              </p:cNvSpPr>
              <p:nvPr/>
            </p:nvSpPr>
            <p:spPr bwMode="auto">
              <a:xfrm>
                <a:off x="2784" y="3464"/>
                <a:ext cx="2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9910" name="Text Box 27"/>
            <p:cNvSpPr txBox="1">
              <a:spLocks noChangeArrowheads="1"/>
            </p:cNvSpPr>
            <p:nvPr/>
          </p:nvSpPr>
          <p:spPr bwMode="auto">
            <a:xfrm>
              <a:off x="2160" y="2119"/>
              <a:ext cx="51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endParaRPr lang="en-US" sz="3600">
                <a:solidFill>
                  <a:srgbClr val="FF3300"/>
                </a:solidFill>
                <a:latin typeface="Comic Sans MS" charset="0"/>
                <a:cs typeface="Times New Roman" charset="0"/>
                <a:sym typeface="Symbol" charset="0"/>
              </a:endParaRPr>
            </a:p>
          </p:txBody>
        </p:sp>
        <p:grpSp>
          <p:nvGrpSpPr>
            <p:cNvPr id="79911" name="Group 28"/>
            <p:cNvGrpSpPr>
              <a:grpSpLocks/>
            </p:cNvGrpSpPr>
            <p:nvPr/>
          </p:nvGrpSpPr>
          <p:grpSpPr bwMode="auto">
            <a:xfrm>
              <a:off x="576" y="2496"/>
              <a:ext cx="1248" cy="1256"/>
              <a:chOff x="576" y="2496"/>
              <a:chExt cx="1248" cy="1256"/>
            </a:xfrm>
          </p:grpSpPr>
          <p:grpSp>
            <p:nvGrpSpPr>
              <p:cNvPr id="79924" name="Group 29"/>
              <p:cNvGrpSpPr>
                <a:grpSpLocks/>
              </p:cNvGrpSpPr>
              <p:nvPr/>
            </p:nvGrpSpPr>
            <p:grpSpPr bwMode="auto">
              <a:xfrm>
                <a:off x="576" y="2880"/>
                <a:ext cx="576" cy="576"/>
                <a:chOff x="576" y="2880"/>
                <a:chExt cx="576" cy="576"/>
              </a:xfrm>
            </p:grpSpPr>
            <p:grpSp>
              <p:nvGrpSpPr>
                <p:cNvPr id="79927" name="Group 30"/>
                <p:cNvGrpSpPr>
                  <a:grpSpLocks/>
                </p:cNvGrpSpPr>
                <p:nvPr/>
              </p:nvGrpSpPr>
              <p:grpSpPr bwMode="auto">
                <a:xfrm>
                  <a:off x="576" y="2880"/>
                  <a:ext cx="576" cy="576"/>
                  <a:chOff x="2112" y="1152"/>
                  <a:chExt cx="576" cy="576"/>
                </a:xfrm>
              </p:grpSpPr>
              <p:sp>
                <p:nvSpPr>
                  <p:cNvPr id="79932"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33"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34"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35"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36"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9928" name="Group 36"/>
                <p:cNvGrpSpPr>
                  <a:grpSpLocks/>
                </p:cNvGrpSpPr>
                <p:nvPr/>
              </p:nvGrpSpPr>
              <p:grpSpPr bwMode="auto">
                <a:xfrm>
                  <a:off x="768" y="3072"/>
                  <a:ext cx="192" cy="192"/>
                  <a:chOff x="576" y="2112"/>
                  <a:chExt cx="192" cy="192"/>
                </a:xfrm>
              </p:grpSpPr>
              <p:sp>
                <p:nvSpPr>
                  <p:cNvPr id="79930"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31"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9929"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9925"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9926" name="Text Box 41"/>
              <p:cNvSpPr txBox="1">
                <a:spLocks noChangeArrowheads="1"/>
              </p:cNvSpPr>
              <p:nvPr/>
            </p:nvSpPr>
            <p:spPr bwMode="auto">
              <a:xfrm>
                <a:off x="768" y="3464"/>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9912" name="Group 42"/>
            <p:cNvGrpSpPr>
              <a:grpSpLocks/>
            </p:cNvGrpSpPr>
            <p:nvPr/>
          </p:nvGrpSpPr>
          <p:grpSpPr bwMode="auto">
            <a:xfrm>
              <a:off x="1536" y="1536"/>
              <a:ext cx="1728" cy="960"/>
              <a:chOff x="1536" y="1536"/>
              <a:chExt cx="1728" cy="960"/>
            </a:xfrm>
          </p:grpSpPr>
          <p:sp>
            <p:nvSpPr>
              <p:cNvPr id="79913"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79914" name="Group 44"/>
              <p:cNvGrpSpPr>
                <a:grpSpLocks/>
              </p:cNvGrpSpPr>
              <p:nvPr/>
            </p:nvGrpSpPr>
            <p:grpSpPr bwMode="auto">
              <a:xfrm>
                <a:off x="1536" y="1920"/>
                <a:ext cx="576" cy="576"/>
                <a:chOff x="1536" y="1920"/>
                <a:chExt cx="576" cy="576"/>
              </a:xfrm>
            </p:grpSpPr>
            <p:grpSp>
              <p:nvGrpSpPr>
                <p:cNvPr id="79915" name="Group 45"/>
                <p:cNvGrpSpPr>
                  <a:grpSpLocks/>
                </p:cNvGrpSpPr>
                <p:nvPr/>
              </p:nvGrpSpPr>
              <p:grpSpPr bwMode="auto">
                <a:xfrm>
                  <a:off x="1536" y="1920"/>
                  <a:ext cx="576" cy="576"/>
                  <a:chOff x="2112" y="1152"/>
                  <a:chExt cx="576" cy="576"/>
                </a:xfrm>
              </p:grpSpPr>
              <p:sp>
                <p:nvSpPr>
                  <p:cNvPr id="79919"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9920"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21"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22"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23"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9916" name="Group 51"/>
                <p:cNvGrpSpPr>
                  <a:grpSpLocks/>
                </p:cNvGrpSpPr>
                <p:nvPr/>
              </p:nvGrpSpPr>
              <p:grpSpPr bwMode="auto">
                <a:xfrm>
                  <a:off x="1728" y="2112"/>
                  <a:ext cx="192" cy="192"/>
                  <a:chOff x="576" y="2112"/>
                  <a:chExt cx="192" cy="192"/>
                </a:xfrm>
              </p:grpSpPr>
              <p:sp>
                <p:nvSpPr>
                  <p:cNvPr id="79917"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18"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grpSp>
      <p:grpSp>
        <p:nvGrpSpPr>
          <p:cNvPr id="79876" name="Group 54"/>
          <p:cNvGrpSpPr>
            <a:grpSpLocks/>
          </p:cNvGrpSpPr>
          <p:nvPr/>
        </p:nvGrpSpPr>
        <p:grpSpPr bwMode="auto">
          <a:xfrm>
            <a:off x="5181601" y="2438400"/>
            <a:ext cx="3332163" cy="3517900"/>
            <a:chOff x="3264" y="1536"/>
            <a:chExt cx="2099" cy="2216"/>
          </a:xfrm>
        </p:grpSpPr>
        <p:grpSp>
          <p:nvGrpSpPr>
            <p:cNvPr id="79877" name="Group 55"/>
            <p:cNvGrpSpPr>
              <a:grpSpLocks/>
            </p:cNvGrpSpPr>
            <p:nvPr/>
          </p:nvGrpSpPr>
          <p:grpSpPr bwMode="auto">
            <a:xfrm>
              <a:off x="3264" y="1536"/>
              <a:ext cx="1652" cy="2216"/>
              <a:chOff x="3264" y="1536"/>
              <a:chExt cx="1652" cy="2216"/>
            </a:xfrm>
          </p:grpSpPr>
          <p:grpSp>
            <p:nvGrpSpPr>
              <p:cNvPr id="79879" name="Group 56"/>
              <p:cNvGrpSpPr>
                <a:grpSpLocks/>
              </p:cNvGrpSpPr>
              <p:nvPr/>
            </p:nvGrpSpPr>
            <p:grpSpPr bwMode="auto">
              <a:xfrm>
                <a:off x="3264" y="1536"/>
                <a:ext cx="1652" cy="960"/>
                <a:chOff x="3264" y="1536"/>
                <a:chExt cx="1652" cy="960"/>
              </a:xfrm>
            </p:grpSpPr>
            <p:grpSp>
              <p:nvGrpSpPr>
                <p:cNvPr id="79895" name="Group 57"/>
                <p:cNvGrpSpPr>
                  <a:grpSpLocks/>
                </p:cNvGrpSpPr>
                <p:nvPr/>
              </p:nvGrpSpPr>
              <p:grpSpPr bwMode="auto">
                <a:xfrm>
                  <a:off x="3264" y="1536"/>
                  <a:ext cx="1536" cy="960"/>
                  <a:chOff x="3264" y="1536"/>
                  <a:chExt cx="1536" cy="960"/>
                </a:xfrm>
              </p:grpSpPr>
              <p:grpSp>
                <p:nvGrpSpPr>
                  <p:cNvPr id="79897" name="Group 58"/>
                  <p:cNvGrpSpPr>
                    <a:grpSpLocks/>
                  </p:cNvGrpSpPr>
                  <p:nvPr/>
                </p:nvGrpSpPr>
                <p:grpSpPr bwMode="auto">
                  <a:xfrm>
                    <a:off x="4224" y="1920"/>
                    <a:ext cx="576" cy="576"/>
                    <a:chOff x="4224" y="1920"/>
                    <a:chExt cx="576" cy="576"/>
                  </a:xfrm>
                </p:grpSpPr>
                <p:grpSp>
                  <p:nvGrpSpPr>
                    <p:cNvPr id="79899" name="Group 59"/>
                    <p:cNvGrpSpPr>
                      <a:grpSpLocks/>
                    </p:cNvGrpSpPr>
                    <p:nvPr/>
                  </p:nvGrpSpPr>
                  <p:grpSpPr bwMode="auto">
                    <a:xfrm>
                      <a:off x="4224" y="1920"/>
                      <a:ext cx="576" cy="576"/>
                      <a:chOff x="2112" y="1152"/>
                      <a:chExt cx="576" cy="576"/>
                    </a:xfrm>
                  </p:grpSpPr>
                  <p:sp>
                    <p:nvSpPr>
                      <p:cNvPr id="79903" name="Rectangle 60"/>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9904" name="Line 61"/>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05" name="Line 62"/>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06" name="Line 63"/>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07" name="Line 64"/>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9900" name="Group 65"/>
                    <p:cNvGrpSpPr>
                      <a:grpSpLocks/>
                    </p:cNvGrpSpPr>
                    <p:nvPr/>
                  </p:nvGrpSpPr>
                  <p:grpSpPr bwMode="auto">
                    <a:xfrm>
                      <a:off x="4224" y="2112"/>
                      <a:ext cx="192" cy="192"/>
                      <a:chOff x="576" y="2112"/>
                      <a:chExt cx="192" cy="192"/>
                    </a:xfrm>
                  </p:grpSpPr>
                  <p:sp>
                    <p:nvSpPr>
                      <p:cNvPr id="79901" name="Line 66"/>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902" name="Line 67"/>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sp>
                <p:nvSpPr>
                  <p:cNvPr id="79898" name="Line 68"/>
                  <p:cNvSpPr>
                    <a:spLocks noChangeShapeType="1"/>
                  </p:cNvSpPr>
                  <p:nvPr/>
                </p:nvSpPr>
                <p:spPr bwMode="auto">
                  <a:xfrm>
                    <a:off x="3264" y="1536"/>
                    <a:ext cx="1248"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sp>
              <p:nvSpPr>
                <p:cNvPr id="79896" name="Text Box 69"/>
                <p:cNvSpPr txBox="1">
                  <a:spLocks noChangeArrowheads="1"/>
                </p:cNvSpPr>
                <p:nvPr/>
              </p:nvSpPr>
              <p:spPr bwMode="auto">
                <a:xfrm>
                  <a:off x="4800" y="2071"/>
                  <a:ext cx="1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2400">
                    <a:latin typeface="Comic Sans MS" charset="0"/>
                  </a:endParaRPr>
                </a:p>
              </p:txBody>
            </p:sp>
          </p:grpSp>
          <p:grpSp>
            <p:nvGrpSpPr>
              <p:cNvPr id="79880" name="Group 70"/>
              <p:cNvGrpSpPr>
                <a:grpSpLocks/>
              </p:cNvGrpSpPr>
              <p:nvPr/>
            </p:nvGrpSpPr>
            <p:grpSpPr bwMode="auto">
              <a:xfrm>
                <a:off x="4224" y="2496"/>
                <a:ext cx="576" cy="1256"/>
                <a:chOff x="4224" y="2496"/>
                <a:chExt cx="576" cy="1256"/>
              </a:xfrm>
            </p:grpSpPr>
            <p:grpSp>
              <p:nvGrpSpPr>
                <p:cNvPr id="79881" name="Group 71"/>
                <p:cNvGrpSpPr>
                  <a:grpSpLocks/>
                </p:cNvGrpSpPr>
                <p:nvPr/>
              </p:nvGrpSpPr>
              <p:grpSpPr bwMode="auto">
                <a:xfrm>
                  <a:off x="4224" y="2496"/>
                  <a:ext cx="576" cy="960"/>
                  <a:chOff x="4224" y="2496"/>
                  <a:chExt cx="576" cy="960"/>
                </a:xfrm>
              </p:grpSpPr>
              <p:grpSp>
                <p:nvGrpSpPr>
                  <p:cNvPr id="79883" name="Group 72"/>
                  <p:cNvGrpSpPr>
                    <a:grpSpLocks/>
                  </p:cNvGrpSpPr>
                  <p:nvPr/>
                </p:nvGrpSpPr>
                <p:grpSpPr bwMode="auto">
                  <a:xfrm>
                    <a:off x="4224" y="2880"/>
                    <a:ext cx="576" cy="576"/>
                    <a:chOff x="4224" y="2880"/>
                    <a:chExt cx="576" cy="576"/>
                  </a:xfrm>
                </p:grpSpPr>
                <p:grpSp>
                  <p:nvGrpSpPr>
                    <p:cNvPr id="79885" name="Group 73"/>
                    <p:cNvGrpSpPr>
                      <a:grpSpLocks/>
                    </p:cNvGrpSpPr>
                    <p:nvPr/>
                  </p:nvGrpSpPr>
                  <p:grpSpPr bwMode="auto">
                    <a:xfrm>
                      <a:off x="4224" y="2880"/>
                      <a:ext cx="576" cy="576"/>
                      <a:chOff x="2112" y="1152"/>
                      <a:chExt cx="576" cy="576"/>
                    </a:xfrm>
                  </p:grpSpPr>
                  <p:sp>
                    <p:nvSpPr>
                      <p:cNvPr id="79890" name="Rectangle 74"/>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891" name="Line 75"/>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892" name="Line 76"/>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893" name="Line 77"/>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894" name="Line 78"/>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79886" name="Group 79"/>
                    <p:cNvGrpSpPr>
                      <a:grpSpLocks/>
                    </p:cNvGrpSpPr>
                    <p:nvPr/>
                  </p:nvGrpSpPr>
                  <p:grpSpPr bwMode="auto">
                    <a:xfrm>
                      <a:off x="4224" y="3072"/>
                      <a:ext cx="192" cy="192"/>
                      <a:chOff x="576" y="2112"/>
                      <a:chExt cx="192" cy="192"/>
                    </a:xfrm>
                  </p:grpSpPr>
                  <p:sp>
                    <p:nvSpPr>
                      <p:cNvPr id="79888" name="Line 80"/>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9889" name="Line 81"/>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79887" name="Oval 82"/>
                    <p:cNvSpPr>
                      <a:spLocks noChangeArrowheads="1"/>
                    </p:cNvSpPr>
                    <p:nvPr/>
                  </p:nvSpPr>
                  <p:spPr bwMode="auto">
                    <a:xfrm>
                      <a:off x="4224" y="2880"/>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9884" name="Line 83"/>
                  <p:cNvSpPr>
                    <a:spLocks noChangeShapeType="1"/>
                  </p:cNvSpPr>
                  <p:nvPr/>
                </p:nvSpPr>
                <p:spPr bwMode="auto">
                  <a:xfrm>
                    <a:off x="4512" y="2496"/>
                    <a:ext cx="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sp>
              <p:nvSpPr>
                <p:cNvPr id="79882" name="Text Box 84"/>
                <p:cNvSpPr txBox="1">
                  <a:spLocks noChangeArrowheads="1"/>
                </p:cNvSpPr>
                <p:nvPr/>
              </p:nvSpPr>
              <p:spPr bwMode="auto">
                <a:xfrm>
                  <a:off x="4416" y="3464"/>
                  <a:ext cx="28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grpSp>
        <p:sp>
          <p:nvSpPr>
            <p:cNvPr id="79878" name="Text Box 85"/>
            <p:cNvSpPr txBox="1">
              <a:spLocks noChangeArrowheads="1"/>
            </p:cNvSpPr>
            <p:nvPr/>
          </p:nvSpPr>
          <p:spPr bwMode="auto">
            <a:xfrm>
              <a:off x="4800" y="2071"/>
              <a:ext cx="56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-1</a:t>
              </a:r>
              <a:r>
                <a:rPr lang="en-US" sz="2400">
                  <a:latin typeface="Comic Sans MS" charset="0"/>
                </a:rPr>
                <a:t> </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81922" name="Text Box 3"/>
          <p:cNvSpPr txBox="1">
            <a:spLocks noChangeArrowheads="1"/>
          </p:cNvSpPr>
          <p:nvPr/>
        </p:nvSpPr>
        <p:spPr bwMode="auto">
          <a:xfrm>
            <a:off x="5638800" y="1839913"/>
            <a:ext cx="8493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 </a:t>
            </a:r>
            <a:r>
              <a:rPr lang="en-US" sz="2400">
                <a:solidFill>
                  <a:srgbClr val="009900"/>
                </a:solidFill>
                <a:latin typeface="Comic Sans MS" charset="0"/>
                <a:cs typeface="Times New Roman" charset="0"/>
                <a:sym typeface="Symbol" charset="0"/>
              </a:rPr>
              <a:t>1</a:t>
            </a:r>
          </a:p>
        </p:txBody>
      </p:sp>
      <p:grpSp>
        <p:nvGrpSpPr>
          <p:cNvPr id="81923" name="Group 4"/>
          <p:cNvGrpSpPr>
            <a:grpSpLocks/>
          </p:cNvGrpSpPr>
          <p:nvPr/>
        </p:nvGrpSpPr>
        <p:grpSpPr bwMode="auto">
          <a:xfrm>
            <a:off x="914400" y="1524000"/>
            <a:ext cx="4908550" cy="4432300"/>
            <a:chOff x="576" y="960"/>
            <a:chExt cx="3092" cy="2792"/>
          </a:xfrm>
        </p:grpSpPr>
        <p:grpSp>
          <p:nvGrpSpPr>
            <p:cNvPr id="81959" name="Group 5"/>
            <p:cNvGrpSpPr>
              <a:grpSpLocks/>
            </p:cNvGrpSpPr>
            <p:nvPr/>
          </p:nvGrpSpPr>
          <p:grpSpPr bwMode="auto">
            <a:xfrm>
              <a:off x="2976" y="960"/>
              <a:ext cx="692" cy="576"/>
              <a:chOff x="2976" y="960"/>
              <a:chExt cx="692" cy="576"/>
            </a:xfrm>
          </p:grpSpPr>
          <p:grpSp>
            <p:nvGrpSpPr>
              <p:cNvPr id="82001" name="Group 6"/>
              <p:cNvGrpSpPr>
                <a:grpSpLocks/>
              </p:cNvGrpSpPr>
              <p:nvPr/>
            </p:nvGrpSpPr>
            <p:grpSpPr bwMode="auto">
              <a:xfrm>
                <a:off x="2976" y="960"/>
                <a:ext cx="576" cy="576"/>
                <a:chOff x="2112" y="1152"/>
                <a:chExt cx="576" cy="576"/>
              </a:xfrm>
            </p:grpSpPr>
            <p:sp>
              <p:nvSpPr>
                <p:cNvPr id="82003"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2004"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2005"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2006"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2007"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82002" name="Text Box 12"/>
              <p:cNvSpPr txBox="1">
                <a:spLocks noChangeArrowheads="1"/>
              </p:cNvSpPr>
              <p:nvPr/>
            </p:nvSpPr>
            <p:spPr bwMode="auto">
              <a:xfrm>
                <a:off x="3552" y="1062"/>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81960" name="Group 13"/>
            <p:cNvGrpSpPr>
              <a:grpSpLocks/>
            </p:cNvGrpSpPr>
            <p:nvPr/>
          </p:nvGrpSpPr>
          <p:grpSpPr bwMode="auto">
            <a:xfrm>
              <a:off x="1824" y="2496"/>
              <a:ext cx="1344" cy="1256"/>
              <a:chOff x="1824" y="2496"/>
              <a:chExt cx="1344" cy="1256"/>
            </a:xfrm>
          </p:grpSpPr>
          <p:grpSp>
            <p:nvGrpSpPr>
              <p:cNvPr id="81988" name="Group 14"/>
              <p:cNvGrpSpPr>
                <a:grpSpLocks/>
              </p:cNvGrpSpPr>
              <p:nvPr/>
            </p:nvGrpSpPr>
            <p:grpSpPr bwMode="auto">
              <a:xfrm>
                <a:off x="2592" y="2880"/>
                <a:ext cx="576" cy="576"/>
                <a:chOff x="2592" y="2880"/>
                <a:chExt cx="576" cy="576"/>
              </a:xfrm>
            </p:grpSpPr>
            <p:grpSp>
              <p:nvGrpSpPr>
                <p:cNvPr id="81991" name="Group 15"/>
                <p:cNvGrpSpPr>
                  <a:grpSpLocks/>
                </p:cNvGrpSpPr>
                <p:nvPr/>
              </p:nvGrpSpPr>
              <p:grpSpPr bwMode="auto">
                <a:xfrm>
                  <a:off x="2592" y="2880"/>
                  <a:ext cx="576" cy="576"/>
                  <a:chOff x="2112" y="1152"/>
                  <a:chExt cx="576" cy="576"/>
                </a:xfrm>
              </p:grpSpPr>
              <p:sp>
                <p:nvSpPr>
                  <p:cNvPr id="81996"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97"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98"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99"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2000"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81992" name="Group 21"/>
                <p:cNvGrpSpPr>
                  <a:grpSpLocks/>
                </p:cNvGrpSpPr>
                <p:nvPr/>
              </p:nvGrpSpPr>
              <p:grpSpPr bwMode="auto">
                <a:xfrm>
                  <a:off x="2784" y="3072"/>
                  <a:ext cx="192" cy="192"/>
                  <a:chOff x="576" y="2112"/>
                  <a:chExt cx="192" cy="192"/>
                </a:xfrm>
              </p:grpSpPr>
              <p:sp>
                <p:nvSpPr>
                  <p:cNvPr id="81994"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95"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81993"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81989"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81990" name="Text Box 26"/>
              <p:cNvSpPr txBox="1">
                <a:spLocks noChangeArrowheads="1"/>
              </p:cNvSpPr>
              <p:nvPr/>
            </p:nvSpPr>
            <p:spPr bwMode="auto">
              <a:xfrm>
                <a:off x="2784" y="3464"/>
                <a:ext cx="2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81961" name="Text Box 27"/>
            <p:cNvSpPr txBox="1">
              <a:spLocks noChangeArrowheads="1"/>
            </p:cNvSpPr>
            <p:nvPr/>
          </p:nvSpPr>
          <p:spPr bwMode="auto">
            <a:xfrm>
              <a:off x="2160" y="2119"/>
              <a:ext cx="51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endParaRPr lang="en-US" sz="3600">
                <a:solidFill>
                  <a:srgbClr val="FF3300"/>
                </a:solidFill>
                <a:latin typeface="Comic Sans MS" charset="0"/>
                <a:cs typeface="Times New Roman" charset="0"/>
                <a:sym typeface="Symbol" charset="0"/>
              </a:endParaRPr>
            </a:p>
          </p:txBody>
        </p:sp>
        <p:grpSp>
          <p:nvGrpSpPr>
            <p:cNvPr id="81962" name="Group 28"/>
            <p:cNvGrpSpPr>
              <a:grpSpLocks/>
            </p:cNvGrpSpPr>
            <p:nvPr/>
          </p:nvGrpSpPr>
          <p:grpSpPr bwMode="auto">
            <a:xfrm>
              <a:off x="576" y="2496"/>
              <a:ext cx="1248" cy="1256"/>
              <a:chOff x="576" y="2496"/>
              <a:chExt cx="1248" cy="1256"/>
            </a:xfrm>
          </p:grpSpPr>
          <p:grpSp>
            <p:nvGrpSpPr>
              <p:cNvPr id="81975" name="Group 29"/>
              <p:cNvGrpSpPr>
                <a:grpSpLocks/>
              </p:cNvGrpSpPr>
              <p:nvPr/>
            </p:nvGrpSpPr>
            <p:grpSpPr bwMode="auto">
              <a:xfrm>
                <a:off x="576" y="2880"/>
                <a:ext cx="576" cy="576"/>
                <a:chOff x="576" y="2880"/>
                <a:chExt cx="576" cy="576"/>
              </a:xfrm>
            </p:grpSpPr>
            <p:grpSp>
              <p:nvGrpSpPr>
                <p:cNvPr id="81978" name="Group 30"/>
                <p:cNvGrpSpPr>
                  <a:grpSpLocks/>
                </p:cNvGrpSpPr>
                <p:nvPr/>
              </p:nvGrpSpPr>
              <p:grpSpPr bwMode="auto">
                <a:xfrm>
                  <a:off x="576" y="2880"/>
                  <a:ext cx="576" cy="576"/>
                  <a:chOff x="2112" y="1152"/>
                  <a:chExt cx="576" cy="576"/>
                </a:xfrm>
              </p:grpSpPr>
              <p:sp>
                <p:nvSpPr>
                  <p:cNvPr id="81983"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84"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85"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86"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87"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81979" name="Group 36"/>
                <p:cNvGrpSpPr>
                  <a:grpSpLocks/>
                </p:cNvGrpSpPr>
                <p:nvPr/>
              </p:nvGrpSpPr>
              <p:grpSpPr bwMode="auto">
                <a:xfrm>
                  <a:off x="768" y="3072"/>
                  <a:ext cx="192" cy="192"/>
                  <a:chOff x="576" y="2112"/>
                  <a:chExt cx="192" cy="192"/>
                </a:xfrm>
              </p:grpSpPr>
              <p:sp>
                <p:nvSpPr>
                  <p:cNvPr id="81981"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82"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81980"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81976"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81977" name="Text Box 41"/>
              <p:cNvSpPr txBox="1">
                <a:spLocks noChangeArrowheads="1"/>
              </p:cNvSpPr>
              <p:nvPr/>
            </p:nvSpPr>
            <p:spPr bwMode="auto">
              <a:xfrm>
                <a:off x="768" y="3464"/>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81963" name="Group 42"/>
            <p:cNvGrpSpPr>
              <a:grpSpLocks/>
            </p:cNvGrpSpPr>
            <p:nvPr/>
          </p:nvGrpSpPr>
          <p:grpSpPr bwMode="auto">
            <a:xfrm>
              <a:off x="1536" y="1536"/>
              <a:ext cx="1728" cy="960"/>
              <a:chOff x="1536" y="1536"/>
              <a:chExt cx="1728" cy="960"/>
            </a:xfrm>
          </p:grpSpPr>
          <p:sp>
            <p:nvSpPr>
              <p:cNvPr id="81964"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81965" name="Group 44"/>
              <p:cNvGrpSpPr>
                <a:grpSpLocks/>
              </p:cNvGrpSpPr>
              <p:nvPr/>
            </p:nvGrpSpPr>
            <p:grpSpPr bwMode="auto">
              <a:xfrm>
                <a:off x="1536" y="1920"/>
                <a:ext cx="576" cy="576"/>
                <a:chOff x="1536" y="1920"/>
                <a:chExt cx="576" cy="576"/>
              </a:xfrm>
            </p:grpSpPr>
            <p:grpSp>
              <p:nvGrpSpPr>
                <p:cNvPr id="81966" name="Group 45"/>
                <p:cNvGrpSpPr>
                  <a:grpSpLocks/>
                </p:cNvGrpSpPr>
                <p:nvPr/>
              </p:nvGrpSpPr>
              <p:grpSpPr bwMode="auto">
                <a:xfrm>
                  <a:off x="1536" y="1920"/>
                  <a:ext cx="576" cy="576"/>
                  <a:chOff x="2112" y="1152"/>
                  <a:chExt cx="576" cy="576"/>
                </a:xfrm>
              </p:grpSpPr>
              <p:sp>
                <p:nvSpPr>
                  <p:cNvPr id="81970"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1971"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72"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73"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74"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81967" name="Group 51"/>
                <p:cNvGrpSpPr>
                  <a:grpSpLocks/>
                </p:cNvGrpSpPr>
                <p:nvPr/>
              </p:nvGrpSpPr>
              <p:grpSpPr bwMode="auto">
                <a:xfrm>
                  <a:off x="1728" y="2112"/>
                  <a:ext cx="192" cy="192"/>
                  <a:chOff x="576" y="2112"/>
                  <a:chExt cx="192" cy="192"/>
                </a:xfrm>
              </p:grpSpPr>
              <p:sp>
                <p:nvSpPr>
                  <p:cNvPr id="81968"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69"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grpSp>
      </p:grpSp>
      <p:grpSp>
        <p:nvGrpSpPr>
          <p:cNvPr id="81924" name="Group 54"/>
          <p:cNvGrpSpPr>
            <a:grpSpLocks/>
          </p:cNvGrpSpPr>
          <p:nvPr/>
        </p:nvGrpSpPr>
        <p:grpSpPr bwMode="auto">
          <a:xfrm>
            <a:off x="5181600" y="2438400"/>
            <a:ext cx="3479800" cy="3517900"/>
            <a:chOff x="3264" y="1536"/>
            <a:chExt cx="2192" cy="2216"/>
          </a:xfrm>
        </p:grpSpPr>
        <p:grpSp>
          <p:nvGrpSpPr>
            <p:cNvPr id="81928" name="Group 55"/>
            <p:cNvGrpSpPr>
              <a:grpSpLocks/>
            </p:cNvGrpSpPr>
            <p:nvPr/>
          </p:nvGrpSpPr>
          <p:grpSpPr bwMode="auto">
            <a:xfrm>
              <a:off x="3264" y="1536"/>
              <a:ext cx="1652" cy="2216"/>
              <a:chOff x="3264" y="1536"/>
              <a:chExt cx="1652" cy="2216"/>
            </a:xfrm>
          </p:grpSpPr>
          <p:grpSp>
            <p:nvGrpSpPr>
              <p:cNvPr id="81930" name="Group 56"/>
              <p:cNvGrpSpPr>
                <a:grpSpLocks/>
              </p:cNvGrpSpPr>
              <p:nvPr/>
            </p:nvGrpSpPr>
            <p:grpSpPr bwMode="auto">
              <a:xfrm>
                <a:off x="3264" y="1536"/>
                <a:ext cx="1652" cy="960"/>
                <a:chOff x="3264" y="1536"/>
                <a:chExt cx="1652" cy="960"/>
              </a:xfrm>
            </p:grpSpPr>
            <p:grpSp>
              <p:nvGrpSpPr>
                <p:cNvPr id="81946" name="Group 57"/>
                <p:cNvGrpSpPr>
                  <a:grpSpLocks/>
                </p:cNvGrpSpPr>
                <p:nvPr/>
              </p:nvGrpSpPr>
              <p:grpSpPr bwMode="auto">
                <a:xfrm>
                  <a:off x="3264" y="1536"/>
                  <a:ext cx="1536" cy="960"/>
                  <a:chOff x="3264" y="1536"/>
                  <a:chExt cx="1536" cy="960"/>
                </a:xfrm>
              </p:grpSpPr>
              <p:grpSp>
                <p:nvGrpSpPr>
                  <p:cNvPr id="81948" name="Group 58"/>
                  <p:cNvGrpSpPr>
                    <a:grpSpLocks/>
                  </p:cNvGrpSpPr>
                  <p:nvPr/>
                </p:nvGrpSpPr>
                <p:grpSpPr bwMode="auto">
                  <a:xfrm>
                    <a:off x="4224" y="1920"/>
                    <a:ext cx="576" cy="576"/>
                    <a:chOff x="4224" y="1920"/>
                    <a:chExt cx="576" cy="576"/>
                  </a:xfrm>
                </p:grpSpPr>
                <p:grpSp>
                  <p:nvGrpSpPr>
                    <p:cNvPr id="81950" name="Group 59"/>
                    <p:cNvGrpSpPr>
                      <a:grpSpLocks/>
                    </p:cNvGrpSpPr>
                    <p:nvPr/>
                  </p:nvGrpSpPr>
                  <p:grpSpPr bwMode="auto">
                    <a:xfrm>
                      <a:off x="4224" y="1920"/>
                      <a:ext cx="576" cy="576"/>
                      <a:chOff x="2112" y="1152"/>
                      <a:chExt cx="576" cy="576"/>
                    </a:xfrm>
                  </p:grpSpPr>
                  <p:sp>
                    <p:nvSpPr>
                      <p:cNvPr id="81954" name="Rectangle 60"/>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1955" name="Line 61"/>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56" name="Line 62"/>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57" name="Line 63"/>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58" name="Line 64"/>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81951" name="Group 65"/>
                    <p:cNvGrpSpPr>
                      <a:grpSpLocks/>
                    </p:cNvGrpSpPr>
                    <p:nvPr/>
                  </p:nvGrpSpPr>
                  <p:grpSpPr bwMode="auto">
                    <a:xfrm>
                      <a:off x="4224" y="2112"/>
                      <a:ext cx="192" cy="192"/>
                      <a:chOff x="576" y="2112"/>
                      <a:chExt cx="192" cy="192"/>
                    </a:xfrm>
                  </p:grpSpPr>
                  <p:sp>
                    <p:nvSpPr>
                      <p:cNvPr id="81952" name="Line 66"/>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53" name="Line 67"/>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sp>
                <p:nvSpPr>
                  <p:cNvPr id="81949" name="Line 68"/>
                  <p:cNvSpPr>
                    <a:spLocks noChangeShapeType="1"/>
                  </p:cNvSpPr>
                  <p:nvPr/>
                </p:nvSpPr>
                <p:spPr bwMode="auto">
                  <a:xfrm>
                    <a:off x="3264" y="1536"/>
                    <a:ext cx="1248"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sp>
              <p:nvSpPr>
                <p:cNvPr id="81947" name="Text Box 69"/>
                <p:cNvSpPr txBox="1">
                  <a:spLocks noChangeArrowheads="1"/>
                </p:cNvSpPr>
                <p:nvPr/>
              </p:nvSpPr>
              <p:spPr bwMode="auto">
                <a:xfrm>
                  <a:off x="4800" y="2071"/>
                  <a:ext cx="11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2400">
                    <a:latin typeface="Comic Sans MS" charset="0"/>
                  </a:endParaRPr>
                </a:p>
              </p:txBody>
            </p:sp>
          </p:grpSp>
          <p:grpSp>
            <p:nvGrpSpPr>
              <p:cNvPr id="81931" name="Group 70"/>
              <p:cNvGrpSpPr>
                <a:grpSpLocks/>
              </p:cNvGrpSpPr>
              <p:nvPr/>
            </p:nvGrpSpPr>
            <p:grpSpPr bwMode="auto">
              <a:xfrm>
                <a:off x="4224" y="2496"/>
                <a:ext cx="576" cy="1256"/>
                <a:chOff x="4224" y="2496"/>
                <a:chExt cx="576" cy="1256"/>
              </a:xfrm>
            </p:grpSpPr>
            <p:grpSp>
              <p:nvGrpSpPr>
                <p:cNvPr id="81932" name="Group 71"/>
                <p:cNvGrpSpPr>
                  <a:grpSpLocks/>
                </p:cNvGrpSpPr>
                <p:nvPr/>
              </p:nvGrpSpPr>
              <p:grpSpPr bwMode="auto">
                <a:xfrm>
                  <a:off x="4224" y="2496"/>
                  <a:ext cx="576" cy="960"/>
                  <a:chOff x="4224" y="2496"/>
                  <a:chExt cx="576" cy="960"/>
                </a:xfrm>
              </p:grpSpPr>
              <p:grpSp>
                <p:nvGrpSpPr>
                  <p:cNvPr id="81934" name="Group 72"/>
                  <p:cNvGrpSpPr>
                    <a:grpSpLocks/>
                  </p:cNvGrpSpPr>
                  <p:nvPr/>
                </p:nvGrpSpPr>
                <p:grpSpPr bwMode="auto">
                  <a:xfrm>
                    <a:off x="4224" y="2880"/>
                    <a:ext cx="576" cy="576"/>
                    <a:chOff x="4224" y="2880"/>
                    <a:chExt cx="576" cy="576"/>
                  </a:xfrm>
                </p:grpSpPr>
                <p:grpSp>
                  <p:nvGrpSpPr>
                    <p:cNvPr id="81936" name="Group 73"/>
                    <p:cNvGrpSpPr>
                      <a:grpSpLocks/>
                    </p:cNvGrpSpPr>
                    <p:nvPr/>
                  </p:nvGrpSpPr>
                  <p:grpSpPr bwMode="auto">
                    <a:xfrm>
                      <a:off x="4224" y="2880"/>
                      <a:ext cx="576" cy="576"/>
                      <a:chOff x="2112" y="1152"/>
                      <a:chExt cx="576" cy="576"/>
                    </a:xfrm>
                  </p:grpSpPr>
                  <p:sp>
                    <p:nvSpPr>
                      <p:cNvPr id="81941" name="Rectangle 74"/>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42" name="Line 75"/>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43" name="Line 76"/>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44" name="Line 77"/>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45" name="Line 78"/>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81937" name="Group 79"/>
                    <p:cNvGrpSpPr>
                      <a:grpSpLocks/>
                    </p:cNvGrpSpPr>
                    <p:nvPr/>
                  </p:nvGrpSpPr>
                  <p:grpSpPr bwMode="auto">
                    <a:xfrm>
                      <a:off x="4224" y="3072"/>
                      <a:ext cx="192" cy="192"/>
                      <a:chOff x="576" y="2112"/>
                      <a:chExt cx="192" cy="192"/>
                    </a:xfrm>
                  </p:grpSpPr>
                  <p:sp>
                    <p:nvSpPr>
                      <p:cNvPr id="81939" name="Line 80"/>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1940" name="Line 81"/>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81938" name="Oval 82"/>
                    <p:cNvSpPr>
                      <a:spLocks noChangeArrowheads="1"/>
                    </p:cNvSpPr>
                    <p:nvPr/>
                  </p:nvSpPr>
                  <p:spPr bwMode="auto">
                    <a:xfrm>
                      <a:off x="4224" y="2880"/>
                      <a:ext cx="192" cy="192"/>
                    </a:xfrm>
                    <a:prstGeom prst="ellipse">
                      <a:avLst/>
                    </a:prstGeom>
                    <a:noFill/>
                    <a:ln w="28575">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81935" name="Line 83"/>
                  <p:cNvSpPr>
                    <a:spLocks noChangeShapeType="1"/>
                  </p:cNvSpPr>
                  <p:nvPr/>
                </p:nvSpPr>
                <p:spPr bwMode="auto">
                  <a:xfrm>
                    <a:off x="4512" y="2496"/>
                    <a:ext cx="0" cy="3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sp>
              <p:nvSpPr>
                <p:cNvPr id="81933" name="Text Box 84"/>
                <p:cNvSpPr txBox="1">
                  <a:spLocks noChangeArrowheads="1"/>
                </p:cNvSpPr>
                <p:nvPr/>
              </p:nvSpPr>
              <p:spPr bwMode="auto">
                <a:xfrm>
                  <a:off x="4416" y="3464"/>
                  <a:ext cx="28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grpSp>
        <p:sp>
          <p:nvSpPr>
            <p:cNvPr id="81929" name="Text Box 85"/>
            <p:cNvSpPr txBox="1">
              <a:spLocks noChangeArrowheads="1"/>
            </p:cNvSpPr>
            <p:nvPr/>
          </p:nvSpPr>
          <p:spPr bwMode="auto">
            <a:xfrm>
              <a:off x="4800" y="2071"/>
              <a:ext cx="65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r>
                <a:rPr lang="en-US" sz="2400">
                  <a:latin typeface="Comic Sans MS" charset="0"/>
                </a:rPr>
                <a:t> </a:t>
              </a:r>
            </a:p>
          </p:txBody>
        </p:sp>
      </p:grpSp>
      <p:sp>
        <p:nvSpPr>
          <p:cNvPr id="126039" name="Text Box 87"/>
          <p:cNvSpPr txBox="1">
            <a:spLocks noChangeArrowheads="1"/>
          </p:cNvSpPr>
          <p:nvPr/>
        </p:nvSpPr>
        <p:spPr bwMode="auto">
          <a:xfrm>
            <a:off x="1371599" y="5969000"/>
            <a:ext cx="6761163" cy="892552"/>
          </a:xfrm>
          <a:prstGeom prst="rect">
            <a:avLst/>
          </a:prstGeom>
          <a:solidFill>
            <a:srgbClr val="FFFF99"/>
          </a:solidFill>
          <a:ln w="38100">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37931725" indent="-37474525">
              <a:defRPr sz="2000">
                <a:solidFill>
                  <a:schemeClr val="tx1"/>
                </a:solidFill>
                <a:latin typeface="Times New Roman" charset="0"/>
                <a:ea typeface="ＭＳ Ｐゴシック" charset="0"/>
              </a:defRPr>
            </a:lvl2pPr>
            <a:lvl3pPr>
              <a:defRPr sz="20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marL="457200" eaLnBrk="0" fontAlgn="base" hangingPunct="0">
              <a:spcBef>
                <a:spcPct val="0"/>
              </a:spcBef>
              <a:spcAft>
                <a:spcPct val="0"/>
              </a:spcAft>
              <a:defRPr sz="2000">
                <a:solidFill>
                  <a:schemeClr val="tx1"/>
                </a:solidFill>
                <a:latin typeface="Times New Roman" charset="0"/>
                <a:ea typeface="ＭＳ Ｐゴシック" charset="0"/>
              </a:defRPr>
            </a:lvl6pPr>
            <a:lvl7pPr marL="914400" eaLnBrk="0" fontAlgn="base" hangingPunct="0">
              <a:spcBef>
                <a:spcPct val="0"/>
              </a:spcBef>
              <a:spcAft>
                <a:spcPct val="0"/>
              </a:spcAft>
              <a:defRPr sz="2000">
                <a:solidFill>
                  <a:schemeClr val="tx1"/>
                </a:solidFill>
                <a:latin typeface="Times New Roman" charset="0"/>
                <a:ea typeface="ＭＳ Ｐゴシック" charset="0"/>
              </a:defRPr>
            </a:lvl7pPr>
            <a:lvl8pPr marL="1371600" eaLnBrk="0" fontAlgn="base" hangingPunct="0">
              <a:spcBef>
                <a:spcPct val="0"/>
              </a:spcBef>
              <a:spcAft>
                <a:spcPct val="0"/>
              </a:spcAft>
              <a:defRPr sz="2000">
                <a:solidFill>
                  <a:schemeClr val="tx1"/>
                </a:solidFill>
                <a:latin typeface="Times New Roman" charset="0"/>
                <a:ea typeface="ＭＳ Ｐゴシック" charset="0"/>
              </a:defRPr>
            </a:lvl8pPr>
            <a:lvl9pPr marL="18288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defRPr/>
            </a:pPr>
            <a:r>
              <a:rPr lang="en-US" sz="2400">
                <a:latin typeface="+mj-lt"/>
              </a:rPr>
              <a:t>Discontinue search below a MIN node whose beta value </a:t>
            </a:r>
            <a:r>
              <a:rPr lang="en-US" sz="2400" b="1">
                <a:latin typeface="+mj-lt"/>
              </a:rPr>
              <a:t>≤</a:t>
            </a:r>
            <a:r>
              <a:rPr lang="en-US" sz="2800" b="1">
                <a:latin typeface="+mj-lt"/>
              </a:rPr>
              <a:t> </a:t>
            </a:r>
            <a:r>
              <a:rPr lang="en-US" sz="2400">
                <a:latin typeface="+mj-lt"/>
              </a:rPr>
              <a:t> alpha value of one of its MAX ancestors</a:t>
            </a:r>
          </a:p>
        </p:txBody>
      </p:sp>
      <p:cxnSp>
        <p:nvCxnSpPr>
          <p:cNvPr id="3" name="Curved Connector 2">
            <a:extLst>
              <a:ext uri="{FF2B5EF4-FFF2-40B4-BE49-F238E27FC236}">
                <a16:creationId xmlns:a16="http://schemas.microsoft.com/office/drawing/2014/main" id="{9C38BFC6-8C14-7B4C-A523-FD63BB848238}"/>
              </a:ext>
            </a:extLst>
          </p:cNvPr>
          <p:cNvCxnSpPr>
            <a:cxnSpLocks/>
            <a:stCxn id="126039" idx="3"/>
          </p:cNvCxnSpPr>
          <p:nvPr/>
        </p:nvCxnSpPr>
        <p:spPr bwMode="auto">
          <a:xfrm flipH="1" flipV="1">
            <a:off x="7458078" y="3984626"/>
            <a:ext cx="674684" cy="2430650"/>
          </a:xfrm>
          <a:prstGeom prst="curvedConnector4">
            <a:avLst>
              <a:gd name="adj1" fmla="val -33883"/>
              <a:gd name="adj2" fmla="val 59180"/>
            </a:avLst>
          </a:prstGeom>
          <a:solidFill>
            <a:schemeClr val="accent1"/>
          </a:solidFill>
          <a:ln w="47625" cap="flat" cmpd="sng" algn="ctr">
            <a:solidFill>
              <a:schemeClr val="tx2"/>
            </a:solidFill>
            <a:prstDash val="solid"/>
            <a:round/>
            <a:headEnd type="none" w="med" len="med"/>
            <a:tailEnd type="triangle"/>
          </a:ln>
          <a:effec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Another alpha-beta example</a:t>
            </a:r>
          </a:p>
        </p:txBody>
      </p:sp>
      <p:sp>
        <p:nvSpPr>
          <p:cNvPr id="83970" name="AutoShape 4"/>
          <p:cNvSpPr>
            <a:spLocks noChangeArrowheads="1"/>
          </p:cNvSpPr>
          <p:nvPr/>
        </p:nvSpPr>
        <p:spPr bwMode="auto">
          <a:xfrm>
            <a:off x="4191000" y="1828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7" name="AutoShape 5"/>
          <p:cNvSpPr>
            <a:spLocks noChangeArrowheads="1"/>
          </p:cNvSpPr>
          <p:nvPr/>
        </p:nvSpPr>
        <p:spPr bwMode="auto">
          <a:xfrm flipV="1">
            <a:off x="4191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8" name="AutoShape 6"/>
          <p:cNvSpPr>
            <a:spLocks noChangeArrowheads="1"/>
          </p:cNvSpPr>
          <p:nvPr/>
        </p:nvSpPr>
        <p:spPr bwMode="auto">
          <a:xfrm flipV="1">
            <a:off x="65532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9" name="AutoShape 7"/>
          <p:cNvSpPr>
            <a:spLocks noChangeArrowheads="1"/>
          </p:cNvSpPr>
          <p:nvPr/>
        </p:nvSpPr>
        <p:spPr bwMode="auto">
          <a:xfrm flipV="1">
            <a:off x="1905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1" name="AutoShape 9"/>
          <p:cNvSpPr>
            <a:spLocks noChangeArrowheads="1"/>
          </p:cNvSpPr>
          <p:nvPr/>
        </p:nvSpPr>
        <p:spPr bwMode="auto">
          <a:xfrm>
            <a:off x="69723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2" name="AutoShape 10"/>
          <p:cNvSpPr>
            <a:spLocks noChangeArrowheads="1"/>
          </p:cNvSpPr>
          <p:nvPr/>
        </p:nvSpPr>
        <p:spPr bwMode="auto">
          <a:xfrm>
            <a:off x="15621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3" name="AutoShape 11"/>
          <p:cNvSpPr>
            <a:spLocks noChangeArrowheads="1"/>
          </p:cNvSpPr>
          <p:nvPr/>
        </p:nvSpPr>
        <p:spPr bwMode="auto">
          <a:xfrm>
            <a:off x="3505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4" name="AutoShape 12"/>
          <p:cNvSpPr>
            <a:spLocks noChangeArrowheads="1"/>
          </p:cNvSpPr>
          <p:nvPr/>
        </p:nvSpPr>
        <p:spPr bwMode="auto">
          <a:xfrm>
            <a:off x="6172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5" name="AutoShape 13"/>
          <p:cNvSpPr>
            <a:spLocks noChangeArrowheads="1"/>
          </p:cNvSpPr>
          <p:nvPr/>
        </p:nvSpPr>
        <p:spPr bwMode="auto">
          <a:xfrm>
            <a:off x="7620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8" name="AutoShape 16"/>
          <p:cNvSpPr>
            <a:spLocks noChangeArrowheads="1"/>
          </p:cNvSpPr>
          <p:nvPr/>
        </p:nvSpPr>
        <p:spPr bwMode="auto">
          <a:xfrm>
            <a:off x="2362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9" name="Line 17"/>
          <p:cNvSpPr>
            <a:spLocks noChangeShapeType="1"/>
          </p:cNvSpPr>
          <p:nvPr/>
        </p:nvSpPr>
        <p:spPr bwMode="auto">
          <a:xfrm flipH="1">
            <a:off x="2133600" y="2286000"/>
            <a:ext cx="2057400"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9410" name="Line 18"/>
          <p:cNvSpPr>
            <a:spLocks noChangeShapeType="1"/>
          </p:cNvSpPr>
          <p:nvPr/>
        </p:nvSpPr>
        <p:spPr bwMode="auto">
          <a:xfrm>
            <a:off x="4419600" y="2286000"/>
            <a:ext cx="0" cy="838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11" name="Line 19"/>
          <p:cNvSpPr>
            <a:spLocks noChangeShapeType="1"/>
          </p:cNvSpPr>
          <p:nvPr/>
        </p:nvSpPr>
        <p:spPr bwMode="auto">
          <a:xfrm>
            <a:off x="4572000" y="2286000"/>
            <a:ext cx="2133600" cy="838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12" name="Line 20"/>
          <p:cNvSpPr>
            <a:spLocks noChangeShapeType="1"/>
          </p:cNvSpPr>
          <p:nvPr/>
        </p:nvSpPr>
        <p:spPr bwMode="auto">
          <a:xfrm flipH="1">
            <a:off x="990600" y="3581400"/>
            <a:ext cx="10668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flipH="1">
            <a:off x="1828800" y="3581400"/>
            <a:ext cx="3048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14" name="Line 22"/>
          <p:cNvSpPr>
            <a:spLocks noChangeShapeType="1"/>
          </p:cNvSpPr>
          <p:nvPr/>
        </p:nvSpPr>
        <p:spPr bwMode="auto">
          <a:xfrm>
            <a:off x="2286000" y="3581400"/>
            <a:ext cx="3048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18" name="Line 26"/>
          <p:cNvSpPr>
            <a:spLocks noChangeShapeType="1"/>
          </p:cNvSpPr>
          <p:nvPr/>
        </p:nvSpPr>
        <p:spPr bwMode="auto">
          <a:xfrm flipH="1">
            <a:off x="3733800" y="3657600"/>
            <a:ext cx="5334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19" name="Line 27"/>
          <p:cNvSpPr>
            <a:spLocks noChangeShapeType="1"/>
          </p:cNvSpPr>
          <p:nvPr/>
        </p:nvSpPr>
        <p:spPr bwMode="auto">
          <a:xfrm>
            <a:off x="4419600" y="3657600"/>
            <a:ext cx="76200" cy="1143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20" name="Line 28"/>
          <p:cNvSpPr>
            <a:spLocks noChangeShapeType="1"/>
          </p:cNvSpPr>
          <p:nvPr/>
        </p:nvSpPr>
        <p:spPr bwMode="auto">
          <a:xfrm>
            <a:off x="4572000" y="3657600"/>
            <a:ext cx="762000" cy="1143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21" name="Line 29"/>
          <p:cNvSpPr>
            <a:spLocks noChangeShapeType="1"/>
          </p:cNvSpPr>
          <p:nvPr/>
        </p:nvSpPr>
        <p:spPr bwMode="auto">
          <a:xfrm flipH="1">
            <a:off x="6400800" y="3581400"/>
            <a:ext cx="2286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22" name="Line 30"/>
          <p:cNvSpPr>
            <a:spLocks noChangeShapeType="1"/>
          </p:cNvSpPr>
          <p:nvPr/>
        </p:nvSpPr>
        <p:spPr bwMode="auto">
          <a:xfrm>
            <a:off x="6781800" y="3581400"/>
            <a:ext cx="3810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23" name="Line 31"/>
          <p:cNvSpPr>
            <a:spLocks noChangeShapeType="1"/>
          </p:cNvSpPr>
          <p:nvPr/>
        </p:nvSpPr>
        <p:spPr bwMode="auto">
          <a:xfrm>
            <a:off x="6934200" y="3581400"/>
            <a:ext cx="1066800" cy="1219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424" name="Text Box 32"/>
          <p:cNvSpPr txBox="1">
            <a:spLocks noChangeArrowheads="1"/>
          </p:cNvSpPr>
          <p:nvPr/>
        </p:nvSpPr>
        <p:spPr bwMode="auto">
          <a:xfrm>
            <a:off x="822325" y="5348288"/>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3</a:t>
            </a:r>
          </a:p>
        </p:txBody>
      </p:sp>
      <p:sp>
        <p:nvSpPr>
          <p:cNvPr id="59425" name="Text Box 33"/>
          <p:cNvSpPr txBox="1">
            <a:spLocks noChangeArrowheads="1"/>
          </p:cNvSpPr>
          <p:nvPr/>
        </p:nvSpPr>
        <p:spPr bwMode="auto">
          <a:xfrm>
            <a:off x="1670050" y="5334000"/>
            <a:ext cx="438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12</a:t>
            </a:r>
          </a:p>
        </p:txBody>
      </p:sp>
      <p:sp>
        <p:nvSpPr>
          <p:cNvPr id="59426" name="Text Box 34"/>
          <p:cNvSpPr txBox="1">
            <a:spLocks noChangeArrowheads="1"/>
          </p:cNvSpPr>
          <p:nvPr/>
        </p:nvSpPr>
        <p:spPr bwMode="auto">
          <a:xfrm>
            <a:off x="2508250" y="5334000"/>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8</a:t>
            </a:r>
          </a:p>
        </p:txBody>
      </p:sp>
      <p:sp>
        <p:nvSpPr>
          <p:cNvPr id="59427" name="Text Box 35"/>
          <p:cNvSpPr txBox="1">
            <a:spLocks noChangeArrowheads="1"/>
          </p:cNvSpPr>
          <p:nvPr/>
        </p:nvSpPr>
        <p:spPr bwMode="auto">
          <a:xfrm>
            <a:off x="3575050" y="5334000"/>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2</a:t>
            </a:r>
          </a:p>
        </p:txBody>
      </p:sp>
      <p:sp>
        <p:nvSpPr>
          <p:cNvPr id="59428" name="Text Box 36"/>
          <p:cNvSpPr txBox="1">
            <a:spLocks noChangeArrowheads="1"/>
          </p:cNvSpPr>
          <p:nvPr/>
        </p:nvSpPr>
        <p:spPr bwMode="auto">
          <a:xfrm>
            <a:off x="6248400" y="5334000"/>
            <a:ext cx="438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14</a:t>
            </a:r>
          </a:p>
        </p:txBody>
      </p:sp>
      <p:sp>
        <p:nvSpPr>
          <p:cNvPr id="59429" name="Text Box 37"/>
          <p:cNvSpPr txBox="1">
            <a:spLocks noChangeArrowheads="1"/>
          </p:cNvSpPr>
          <p:nvPr/>
        </p:nvSpPr>
        <p:spPr bwMode="auto">
          <a:xfrm>
            <a:off x="7080250" y="5334000"/>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a:t>
            </a:r>
          </a:p>
        </p:txBody>
      </p:sp>
      <p:sp>
        <p:nvSpPr>
          <p:cNvPr id="59431" name="Text Box 39"/>
          <p:cNvSpPr txBox="1">
            <a:spLocks noChangeArrowheads="1"/>
          </p:cNvSpPr>
          <p:nvPr/>
        </p:nvSpPr>
        <p:spPr bwMode="auto">
          <a:xfrm>
            <a:off x="2438400" y="3200400"/>
            <a:ext cx="59503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b=</a:t>
            </a:r>
            <a:r>
              <a:rPr lang="en-US"/>
              <a:t>3</a:t>
            </a:r>
          </a:p>
        </p:txBody>
      </p:sp>
      <p:sp>
        <p:nvSpPr>
          <p:cNvPr id="83999" name="Text Box 41"/>
          <p:cNvSpPr txBox="1">
            <a:spLocks noChangeArrowheads="1"/>
          </p:cNvSpPr>
          <p:nvPr/>
        </p:nvSpPr>
        <p:spPr bwMode="auto">
          <a:xfrm>
            <a:off x="365125" y="3290888"/>
            <a:ext cx="6778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MIN</a:t>
            </a:r>
          </a:p>
        </p:txBody>
      </p:sp>
      <p:sp>
        <p:nvSpPr>
          <p:cNvPr id="84000" name="Text Box 42"/>
          <p:cNvSpPr txBox="1">
            <a:spLocks noChangeArrowheads="1"/>
          </p:cNvSpPr>
          <p:nvPr/>
        </p:nvSpPr>
        <p:spPr bwMode="auto">
          <a:xfrm>
            <a:off x="304800" y="1919288"/>
            <a:ext cx="777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MAX</a:t>
            </a:r>
          </a:p>
        </p:txBody>
      </p:sp>
      <p:sp>
        <p:nvSpPr>
          <p:cNvPr id="59435" name="Text Box 43"/>
          <p:cNvSpPr txBox="1">
            <a:spLocks noChangeArrowheads="1"/>
          </p:cNvSpPr>
          <p:nvPr/>
        </p:nvSpPr>
        <p:spPr bwMode="auto">
          <a:xfrm>
            <a:off x="4708525" y="1812925"/>
            <a:ext cx="61587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a=</a:t>
            </a:r>
            <a:r>
              <a:rPr lang="en-US"/>
              <a:t>3</a:t>
            </a:r>
          </a:p>
        </p:txBody>
      </p:sp>
      <p:sp>
        <p:nvSpPr>
          <p:cNvPr id="59436" name="Text Box 44"/>
          <p:cNvSpPr txBox="1">
            <a:spLocks noChangeArrowheads="1"/>
          </p:cNvSpPr>
          <p:nvPr/>
        </p:nvSpPr>
        <p:spPr bwMode="auto">
          <a:xfrm>
            <a:off x="4708525" y="3214688"/>
            <a:ext cx="86754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b=</a:t>
            </a:r>
            <a:r>
              <a:rPr lang="en-US"/>
              <a:t>2</a:t>
            </a:r>
            <a:br>
              <a:rPr lang="en-US"/>
            </a:br>
            <a:r>
              <a:rPr lang="en-US" i="1"/>
              <a:t>prune!</a:t>
            </a:r>
          </a:p>
        </p:txBody>
      </p:sp>
      <p:sp>
        <p:nvSpPr>
          <p:cNvPr id="59438" name="Text Box 46"/>
          <p:cNvSpPr txBox="1">
            <a:spLocks noChangeArrowheads="1"/>
          </p:cNvSpPr>
          <p:nvPr/>
        </p:nvSpPr>
        <p:spPr bwMode="auto">
          <a:xfrm>
            <a:off x="6995728" y="2979877"/>
            <a:ext cx="131006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latin typeface="Symbol" charset="0"/>
              </a:rPr>
              <a:t>b=</a:t>
            </a:r>
            <a:r>
              <a:rPr lang="en-US" dirty="0"/>
              <a:t>1</a:t>
            </a:r>
            <a:br>
              <a:rPr lang="en-US" dirty="0"/>
            </a:br>
            <a:r>
              <a:rPr lang="en-US" i="1" dirty="0"/>
              <a:t>prune!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Effect transition="in" filter="box(out)">
                                      <p:cBhvr>
                                        <p:cTn id="7" dur="500"/>
                                        <p:tgtEl>
                                          <p:spTgt spid="5940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box(out)">
                                      <p:cBhvr>
                                        <p:cTn id="10" dur="500"/>
                                        <p:tgtEl>
                                          <p:spTgt spid="593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9412"/>
                                        </p:tgtEl>
                                        <p:attrNameLst>
                                          <p:attrName>style.visibility</p:attrName>
                                        </p:attrNameLst>
                                      </p:cBhvr>
                                      <p:to>
                                        <p:strVal val="visible"/>
                                      </p:to>
                                    </p:set>
                                    <p:animEffect transition="in" filter="box(in)">
                                      <p:cBhvr>
                                        <p:cTn id="15" dur="500"/>
                                        <p:tgtEl>
                                          <p:spTgt spid="59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9405"/>
                                        </p:tgtEl>
                                        <p:attrNameLst>
                                          <p:attrName>style.visibility</p:attrName>
                                        </p:attrNameLst>
                                      </p:cBhvr>
                                      <p:to>
                                        <p:strVal val="visible"/>
                                      </p:to>
                                    </p:set>
                                    <p:animEffect transition="in" filter="box(in)">
                                      <p:cBhvr>
                                        <p:cTn id="18" dur="500"/>
                                        <p:tgtEl>
                                          <p:spTgt spid="5940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9424"/>
                                        </p:tgtEl>
                                        <p:attrNameLst>
                                          <p:attrName>style.visibility</p:attrName>
                                        </p:attrNameLst>
                                      </p:cBhvr>
                                      <p:to>
                                        <p:strVal val="visible"/>
                                      </p:to>
                                    </p:set>
                                    <p:animEffect transition="in" filter="box(in)">
                                      <p:cBhvr>
                                        <p:cTn id="21" dur="500"/>
                                        <p:tgtEl>
                                          <p:spTgt spid="594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9431"/>
                                        </p:tgtEl>
                                        <p:attrNameLst>
                                          <p:attrName>style.visibility</p:attrName>
                                        </p:attrNameLst>
                                      </p:cBhvr>
                                      <p:to>
                                        <p:strVal val="visible"/>
                                      </p:to>
                                    </p:set>
                                    <p:animEffect transition="in" filter="box(in)">
                                      <p:cBhvr>
                                        <p:cTn id="26" dur="500"/>
                                        <p:tgtEl>
                                          <p:spTgt spid="594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9413"/>
                                        </p:tgtEl>
                                        <p:attrNameLst>
                                          <p:attrName>style.visibility</p:attrName>
                                        </p:attrNameLst>
                                      </p:cBhvr>
                                      <p:to>
                                        <p:strVal val="visible"/>
                                      </p:to>
                                    </p:set>
                                    <p:animEffect transition="in" filter="box(in)">
                                      <p:cBhvr>
                                        <p:cTn id="31" dur="500"/>
                                        <p:tgtEl>
                                          <p:spTgt spid="594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box(in)">
                                      <p:cBhvr>
                                        <p:cTn id="34" dur="500"/>
                                        <p:tgtEl>
                                          <p:spTgt spid="5940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9425"/>
                                        </p:tgtEl>
                                        <p:attrNameLst>
                                          <p:attrName>style.visibility</p:attrName>
                                        </p:attrNameLst>
                                      </p:cBhvr>
                                      <p:to>
                                        <p:strVal val="visible"/>
                                      </p:to>
                                    </p:set>
                                    <p:animEffect transition="in" filter="box(in)">
                                      <p:cBhvr>
                                        <p:cTn id="37" dur="500"/>
                                        <p:tgtEl>
                                          <p:spTgt spid="594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9414"/>
                                        </p:tgtEl>
                                        <p:attrNameLst>
                                          <p:attrName>style.visibility</p:attrName>
                                        </p:attrNameLst>
                                      </p:cBhvr>
                                      <p:to>
                                        <p:strVal val="visible"/>
                                      </p:to>
                                    </p:set>
                                    <p:animEffect transition="in" filter="box(in)">
                                      <p:cBhvr>
                                        <p:cTn id="42" dur="500"/>
                                        <p:tgtEl>
                                          <p:spTgt spid="594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9408"/>
                                        </p:tgtEl>
                                        <p:attrNameLst>
                                          <p:attrName>style.visibility</p:attrName>
                                        </p:attrNameLst>
                                      </p:cBhvr>
                                      <p:to>
                                        <p:strVal val="visible"/>
                                      </p:to>
                                    </p:set>
                                    <p:animEffect transition="in" filter="box(in)">
                                      <p:cBhvr>
                                        <p:cTn id="45" dur="500"/>
                                        <p:tgtEl>
                                          <p:spTgt spid="5940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9426"/>
                                        </p:tgtEl>
                                        <p:attrNameLst>
                                          <p:attrName>style.visibility</p:attrName>
                                        </p:attrNameLst>
                                      </p:cBhvr>
                                      <p:to>
                                        <p:strVal val="visible"/>
                                      </p:to>
                                    </p:set>
                                    <p:animEffect transition="in" filter="box(in)">
                                      <p:cBhvr>
                                        <p:cTn id="48" dur="500"/>
                                        <p:tgtEl>
                                          <p:spTgt spid="594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9435"/>
                                        </p:tgtEl>
                                        <p:attrNameLst>
                                          <p:attrName>style.visibility</p:attrName>
                                        </p:attrNameLst>
                                      </p:cBhvr>
                                      <p:to>
                                        <p:strVal val="visible"/>
                                      </p:to>
                                    </p:set>
                                    <p:animEffect transition="in" filter="box(in)">
                                      <p:cBhvr>
                                        <p:cTn id="53" dur="500"/>
                                        <p:tgtEl>
                                          <p:spTgt spid="594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59410"/>
                                        </p:tgtEl>
                                        <p:attrNameLst>
                                          <p:attrName>style.visibility</p:attrName>
                                        </p:attrNameLst>
                                      </p:cBhvr>
                                      <p:to>
                                        <p:strVal val="visible"/>
                                      </p:to>
                                    </p:set>
                                    <p:animEffect transition="in" filter="box(in)">
                                      <p:cBhvr>
                                        <p:cTn id="58" dur="500"/>
                                        <p:tgtEl>
                                          <p:spTgt spid="5941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9397"/>
                                        </p:tgtEl>
                                        <p:attrNameLst>
                                          <p:attrName>style.visibility</p:attrName>
                                        </p:attrNameLst>
                                      </p:cBhvr>
                                      <p:to>
                                        <p:strVal val="visible"/>
                                      </p:to>
                                    </p:set>
                                    <p:animEffect transition="in" filter="box(in)">
                                      <p:cBhvr>
                                        <p:cTn id="61" dur="500"/>
                                        <p:tgtEl>
                                          <p:spTgt spid="59397"/>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9418"/>
                                        </p:tgtEl>
                                        <p:attrNameLst>
                                          <p:attrName>style.visibility</p:attrName>
                                        </p:attrNameLst>
                                      </p:cBhvr>
                                      <p:to>
                                        <p:strVal val="visible"/>
                                      </p:to>
                                    </p:set>
                                    <p:animEffect transition="in" filter="box(in)">
                                      <p:cBhvr>
                                        <p:cTn id="64" dur="500"/>
                                        <p:tgtEl>
                                          <p:spTgt spid="5941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59403"/>
                                        </p:tgtEl>
                                        <p:attrNameLst>
                                          <p:attrName>style.visibility</p:attrName>
                                        </p:attrNameLst>
                                      </p:cBhvr>
                                      <p:to>
                                        <p:strVal val="visible"/>
                                      </p:to>
                                    </p:set>
                                    <p:animEffect transition="in" filter="box(in)">
                                      <p:cBhvr>
                                        <p:cTn id="67" dur="500"/>
                                        <p:tgtEl>
                                          <p:spTgt spid="59403"/>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59427"/>
                                        </p:tgtEl>
                                        <p:attrNameLst>
                                          <p:attrName>style.visibility</p:attrName>
                                        </p:attrNameLst>
                                      </p:cBhvr>
                                      <p:to>
                                        <p:strVal val="visible"/>
                                      </p:to>
                                    </p:set>
                                    <p:animEffect transition="in" filter="box(in)">
                                      <p:cBhvr>
                                        <p:cTn id="70" dur="500"/>
                                        <p:tgtEl>
                                          <p:spTgt spid="5942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9419"/>
                                        </p:tgtEl>
                                        <p:attrNameLst>
                                          <p:attrName>style.visibility</p:attrName>
                                        </p:attrNameLst>
                                      </p:cBhvr>
                                      <p:to>
                                        <p:strVal val="visible"/>
                                      </p:to>
                                    </p:set>
                                    <p:animEffect transition="in" filter="box(in)">
                                      <p:cBhvr>
                                        <p:cTn id="73" dur="500"/>
                                        <p:tgtEl>
                                          <p:spTgt spid="5941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59420"/>
                                        </p:tgtEl>
                                        <p:attrNameLst>
                                          <p:attrName>style.visibility</p:attrName>
                                        </p:attrNameLst>
                                      </p:cBhvr>
                                      <p:to>
                                        <p:strVal val="visible"/>
                                      </p:to>
                                    </p:set>
                                    <p:animEffect transition="in" filter="box(in)">
                                      <p:cBhvr>
                                        <p:cTn id="76" dur="500"/>
                                        <p:tgtEl>
                                          <p:spTgt spid="5942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59436"/>
                                        </p:tgtEl>
                                        <p:attrNameLst>
                                          <p:attrName>style.visibility</p:attrName>
                                        </p:attrNameLst>
                                      </p:cBhvr>
                                      <p:to>
                                        <p:strVal val="visible"/>
                                      </p:to>
                                    </p:set>
                                    <p:animEffect transition="in" filter="box(in)">
                                      <p:cBhvr>
                                        <p:cTn id="81" dur="500"/>
                                        <p:tgtEl>
                                          <p:spTgt spid="5943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59411"/>
                                        </p:tgtEl>
                                        <p:attrNameLst>
                                          <p:attrName>style.visibility</p:attrName>
                                        </p:attrNameLst>
                                      </p:cBhvr>
                                      <p:to>
                                        <p:strVal val="visible"/>
                                      </p:to>
                                    </p:set>
                                    <p:animEffect transition="in" filter="box(in)">
                                      <p:cBhvr>
                                        <p:cTn id="86" dur="500"/>
                                        <p:tgtEl>
                                          <p:spTgt spid="59411"/>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9398"/>
                                        </p:tgtEl>
                                        <p:attrNameLst>
                                          <p:attrName>style.visibility</p:attrName>
                                        </p:attrNameLst>
                                      </p:cBhvr>
                                      <p:to>
                                        <p:strVal val="visible"/>
                                      </p:to>
                                    </p:set>
                                    <p:animEffect transition="in" filter="box(in)">
                                      <p:cBhvr>
                                        <p:cTn id="89" dur="500"/>
                                        <p:tgtEl>
                                          <p:spTgt spid="59398"/>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59421"/>
                                        </p:tgtEl>
                                        <p:attrNameLst>
                                          <p:attrName>style.visibility</p:attrName>
                                        </p:attrNameLst>
                                      </p:cBhvr>
                                      <p:to>
                                        <p:strVal val="visible"/>
                                      </p:to>
                                    </p:set>
                                    <p:animEffect transition="in" filter="box(in)">
                                      <p:cBhvr>
                                        <p:cTn id="92" dur="500"/>
                                        <p:tgtEl>
                                          <p:spTgt spid="59421"/>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9404"/>
                                        </p:tgtEl>
                                        <p:attrNameLst>
                                          <p:attrName>style.visibility</p:attrName>
                                        </p:attrNameLst>
                                      </p:cBhvr>
                                      <p:to>
                                        <p:strVal val="visible"/>
                                      </p:to>
                                    </p:set>
                                    <p:animEffect transition="in" filter="box(in)">
                                      <p:cBhvr>
                                        <p:cTn id="95" dur="500"/>
                                        <p:tgtEl>
                                          <p:spTgt spid="59404"/>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59428"/>
                                        </p:tgtEl>
                                        <p:attrNameLst>
                                          <p:attrName>style.visibility</p:attrName>
                                        </p:attrNameLst>
                                      </p:cBhvr>
                                      <p:to>
                                        <p:strVal val="visible"/>
                                      </p:to>
                                    </p:set>
                                    <p:animEffect transition="in" filter="box(in)">
                                      <p:cBhvr>
                                        <p:cTn id="98" dur="500"/>
                                        <p:tgtEl>
                                          <p:spTgt spid="5942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59422"/>
                                        </p:tgtEl>
                                        <p:attrNameLst>
                                          <p:attrName>style.visibility</p:attrName>
                                        </p:attrNameLst>
                                      </p:cBhvr>
                                      <p:to>
                                        <p:strVal val="visible"/>
                                      </p:to>
                                    </p:set>
                                    <p:animEffect transition="in" filter="box(in)">
                                      <p:cBhvr>
                                        <p:cTn id="103" dur="500"/>
                                        <p:tgtEl>
                                          <p:spTgt spid="59422"/>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59401"/>
                                        </p:tgtEl>
                                        <p:attrNameLst>
                                          <p:attrName>style.visibility</p:attrName>
                                        </p:attrNameLst>
                                      </p:cBhvr>
                                      <p:to>
                                        <p:strVal val="visible"/>
                                      </p:to>
                                    </p:set>
                                    <p:animEffect transition="in" filter="box(in)">
                                      <p:cBhvr>
                                        <p:cTn id="106" dur="500"/>
                                        <p:tgtEl>
                                          <p:spTgt spid="59401"/>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59429"/>
                                        </p:tgtEl>
                                        <p:attrNameLst>
                                          <p:attrName>style.visibility</p:attrName>
                                        </p:attrNameLst>
                                      </p:cBhvr>
                                      <p:to>
                                        <p:strVal val="visible"/>
                                      </p:to>
                                    </p:set>
                                    <p:animEffect transition="in" filter="box(in)">
                                      <p:cBhvr>
                                        <p:cTn id="109" dur="500"/>
                                        <p:tgtEl>
                                          <p:spTgt spid="5942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59438"/>
                                        </p:tgtEl>
                                        <p:attrNameLst>
                                          <p:attrName>style.visibility</p:attrName>
                                        </p:attrNameLst>
                                      </p:cBhvr>
                                      <p:to>
                                        <p:strVal val="visible"/>
                                      </p:to>
                                    </p:set>
                                    <p:animEffect transition="in" filter="box(in)">
                                      <p:cBhvr>
                                        <p:cTn id="114" dur="500"/>
                                        <p:tgtEl>
                                          <p:spTgt spid="5943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59423"/>
                                        </p:tgtEl>
                                        <p:attrNameLst>
                                          <p:attrName>style.visibility</p:attrName>
                                        </p:attrNameLst>
                                      </p:cBhvr>
                                      <p:to>
                                        <p:strVal val="visible"/>
                                      </p:to>
                                    </p:set>
                                    <p:animEffect transition="in" filter="box(in)">
                                      <p:cBhvr>
                                        <p:cTn id="119" dur="500"/>
                                        <p:tgtEl>
                                          <p:spTgt spid="5942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xit" presetSubtype="16" fill="hold" grpId="1" nodeType="clickEffect">
                                  <p:stCondLst>
                                    <p:cond delay="0"/>
                                  </p:stCondLst>
                                  <p:childTnLst>
                                    <p:animEffect transition="out" filter="box(in)">
                                      <p:cBhvr>
                                        <p:cTn id="123" dur="500"/>
                                        <p:tgtEl>
                                          <p:spTgt spid="59438"/>
                                        </p:tgtEl>
                                      </p:cBhvr>
                                    </p:animEffect>
                                    <p:set>
                                      <p:cBhvr>
                                        <p:cTn id="124" dur="1" fill="hold">
                                          <p:stCondLst>
                                            <p:cond delay="499"/>
                                          </p:stCondLst>
                                        </p:cTn>
                                        <p:tgtEl>
                                          <p:spTgt spid="59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1" grpId="0" animBg="1"/>
      <p:bldP spid="59402" grpId="0" animBg="1"/>
      <p:bldP spid="59403" grpId="0" animBg="1"/>
      <p:bldP spid="59404" grpId="0" animBg="1"/>
      <p:bldP spid="59405" grpId="0" animBg="1"/>
      <p:bldP spid="59408" grpId="0" animBg="1"/>
      <p:bldP spid="59409" grpId="0" animBg="1"/>
      <p:bldP spid="59410" grpId="0" animBg="1"/>
      <p:bldP spid="59411" grpId="0" animBg="1"/>
      <p:bldP spid="59412" grpId="0" animBg="1"/>
      <p:bldP spid="59413" grpId="0" animBg="1"/>
      <p:bldP spid="59414" grpId="0" animBg="1"/>
      <p:bldP spid="59418" grpId="0" animBg="1"/>
      <p:bldP spid="59419" grpId="0" animBg="1"/>
      <p:bldP spid="59420" grpId="0" animBg="1"/>
      <p:bldP spid="59421" grpId="0" animBg="1"/>
      <p:bldP spid="59422" grpId="0" animBg="1"/>
      <p:bldP spid="59423" grpId="0" animBg="1"/>
      <p:bldP spid="59424" grpId="0"/>
      <p:bldP spid="59425" grpId="0"/>
      <p:bldP spid="59426" grpId="0"/>
      <p:bldP spid="59427" grpId="0"/>
      <p:bldP spid="59428" grpId="0"/>
      <p:bldP spid="59429" grpId="0"/>
      <p:bldP spid="59431" grpId="0"/>
      <p:bldP spid="59435" grpId="0"/>
      <p:bldP spid="59436" grpId="0"/>
      <p:bldP spid="59438" grpId="0"/>
      <p:bldP spid="59438"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15240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 2</a:t>
            </a:r>
          </a:p>
        </p:txBody>
      </p:sp>
      <p:sp>
        <p:nvSpPr>
          <p:cNvPr id="86018"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19"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0"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1"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2"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3"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4"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5"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6"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7"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8"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9"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0"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1"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2"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33"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4"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5"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6"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7"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8"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9"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0"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1"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2"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3"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4"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5"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6"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7"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8"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9"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0"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1"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2"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3"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4"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5"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6"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7"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8"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9"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60"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1"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2"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3"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4"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5"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6"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7"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8"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9"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0"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1"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2"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3" name="Line 58"/>
          <p:cNvSpPr>
            <a:spLocks noChangeShapeType="1"/>
          </p:cNvSpPr>
          <p:nvPr/>
        </p:nvSpPr>
        <p:spPr bwMode="auto">
          <a:xfrm>
            <a:off x="1981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74" name="Line 59"/>
          <p:cNvSpPr>
            <a:spLocks noChangeShapeType="1"/>
          </p:cNvSpPr>
          <p:nvPr/>
        </p:nvSpPr>
        <p:spPr bwMode="auto">
          <a:xfrm>
            <a:off x="1981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75"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76"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77"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78"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79"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0"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1"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2"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3"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4"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5"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6"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7"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8"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89"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0"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1"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2"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3"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4"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5"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6"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7"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8"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099" name="Line 84"/>
          <p:cNvSpPr>
            <a:spLocks noChangeShapeType="1"/>
          </p:cNvSpPr>
          <p:nvPr/>
        </p:nvSpPr>
        <p:spPr bwMode="auto">
          <a:xfrm flipH="1">
            <a:off x="1981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0"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1"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2"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3"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4"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5"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6"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7"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8"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09"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0"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1" name="Line 96"/>
          <p:cNvSpPr>
            <a:spLocks noChangeShapeType="1"/>
          </p:cNvSpPr>
          <p:nvPr/>
        </p:nvSpPr>
        <p:spPr bwMode="auto">
          <a:xfrm flipH="1">
            <a:off x="2438400" y="3733800"/>
            <a:ext cx="609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2"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3"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4"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5"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6"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7"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8"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19"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120"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121"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122"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123" name="Line 108"/>
          <p:cNvSpPr>
            <a:spLocks noChangeShapeType="1"/>
          </p:cNvSpPr>
          <p:nvPr/>
        </p:nvSpPr>
        <p:spPr bwMode="auto">
          <a:xfrm flipH="1">
            <a:off x="3048000" y="3048000"/>
            <a:ext cx="4572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24"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25"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26"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27"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28"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29" name="Line 114"/>
          <p:cNvSpPr>
            <a:spLocks noChangeShapeType="1"/>
          </p:cNvSpPr>
          <p:nvPr/>
        </p:nvSpPr>
        <p:spPr bwMode="auto">
          <a:xfrm flipH="1">
            <a:off x="3505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30"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31"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32"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33" name="Line 118"/>
          <p:cNvSpPr>
            <a:spLocks noChangeShapeType="1"/>
          </p:cNvSpPr>
          <p:nvPr/>
        </p:nvSpPr>
        <p:spPr bwMode="auto">
          <a:xfrm flipH="1">
            <a:off x="40386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34"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6135"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36"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37"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38"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39"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40"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41"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2"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43"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4"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45"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6"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7"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48"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49"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6150"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1"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2"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53"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6154"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5"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6"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7"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58"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9"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6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8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5"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6"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7"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8"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0"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1"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4"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6"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0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0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4"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7"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9"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20" name="Line 58"/>
          <p:cNvSpPr>
            <a:spLocks noChangeShapeType="1"/>
          </p:cNvSpPr>
          <p:nvPr/>
        </p:nvSpPr>
        <p:spPr bwMode="auto">
          <a:xfrm>
            <a:off x="1981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1" name="Line 59"/>
          <p:cNvSpPr>
            <a:spLocks noChangeShapeType="1"/>
          </p:cNvSpPr>
          <p:nvPr/>
        </p:nvSpPr>
        <p:spPr bwMode="auto">
          <a:xfrm>
            <a:off x="1981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2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2"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3"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4"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5"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6"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7"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8"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39"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0"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1"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2"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3"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5"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6" name="Line 84"/>
          <p:cNvSpPr>
            <a:spLocks noChangeShapeType="1"/>
          </p:cNvSpPr>
          <p:nvPr/>
        </p:nvSpPr>
        <p:spPr bwMode="auto">
          <a:xfrm flipH="1">
            <a:off x="1981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7"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8"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4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1"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2"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3"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8"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59"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0"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6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6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6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6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70"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1"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6"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7"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7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8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8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818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8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8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8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8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8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8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8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9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9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9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9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819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9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20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820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20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20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20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7" name="Text Box 145"/>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1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1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3"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4"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5"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6"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8"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9"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2"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4"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2"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5"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7"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69" name="Line 59"/>
          <p:cNvSpPr>
            <a:spLocks noChangeShapeType="1"/>
          </p:cNvSpPr>
          <p:nvPr/>
        </p:nvSpPr>
        <p:spPr bwMode="auto">
          <a:xfrm>
            <a:off x="19812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7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0"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1"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2"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3"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4"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5"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6"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7"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8"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89"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0"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1"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3"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4" name="Line 84"/>
          <p:cNvSpPr>
            <a:spLocks noChangeShapeType="1"/>
          </p:cNvSpPr>
          <p:nvPr/>
        </p:nvSpPr>
        <p:spPr bwMode="auto">
          <a:xfrm flipH="1">
            <a:off x="1981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5"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6"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199"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0"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1"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6"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7"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8"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0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1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1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1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1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1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21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21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21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218"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19"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4"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5"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2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023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3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3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3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4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024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4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024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5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5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5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0256"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8"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0"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1"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2"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3"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4"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6"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7"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0"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2"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5"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6"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0"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1"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3"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5"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1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18"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19"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8"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29"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0"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1"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2"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3"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4"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5"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6"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7"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8"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39"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1"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3"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4"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7"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8"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49"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0"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4"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5"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6"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7"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5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6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6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6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6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6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6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66"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67"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68"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6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2"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3"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227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7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8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8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8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9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9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229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9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9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229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30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30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30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30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2304"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2305" name="Text Box 147"/>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6"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8"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2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2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9"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4231"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2"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4"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5"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8"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0"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3"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4"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5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5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8"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9"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1"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3"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6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66"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67"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6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6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6"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7"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8"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7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0"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1"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2"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3"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4"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5"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6"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7"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89"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1"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2"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5"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6"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7"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8"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29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2"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3"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4"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5"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0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1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31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31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31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314"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15"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16"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1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1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1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0"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1"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432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2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2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2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3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3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3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4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434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4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4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434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4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4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5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5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4352"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4353" name="Text Box 147"/>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0"/>
            <a:ext cx="7772400" cy="1143000"/>
          </a:xfrm>
        </p:spPr>
        <p:txBody>
          <a:bodyPr/>
          <a:lstStyle/>
          <a:p>
            <a:r>
              <a:rPr lang="en-US" dirty="0">
                <a:latin typeface="Times New Roman" charset="0"/>
                <a:ea typeface="ＭＳ Ｐゴシック" charset="0"/>
                <a:cs typeface="ＭＳ Ｐゴシック" charset="0"/>
              </a:rPr>
              <a:t>State of the art</a:t>
            </a:r>
          </a:p>
        </p:txBody>
      </p:sp>
      <p:sp>
        <p:nvSpPr>
          <p:cNvPr id="21506" name="Rectangle 3"/>
          <p:cNvSpPr>
            <a:spLocks noGrp="1" noChangeArrowheads="1"/>
          </p:cNvSpPr>
          <p:nvPr>
            <p:ph type="body" idx="1"/>
          </p:nvPr>
        </p:nvSpPr>
        <p:spPr>
          <a:xfrm>
            <a:off x="381000" y="990600"/>
            <a:ext cx="8610600" cy="5638800"/>
          </a:xfrm>
        </p:spPr>
        <p:txBody>
          <a:bodyPr/>
          <a:lstStyle/>
          <a:p>
            <a:pPr>
              <a:spcBef>
                <a:spcPts val="1320"/>
              </a:spcBef>
            </a:pPr>
            <a:r>
              <a:rPr lang="en-US" sz="3000" b="1" dirty="0">
                <a:latin typeface="Times New Roman" charset="0"/>
                <a:ea typeface="ＭＳ Ｐゴシック" charset="0"/>
                <a:cs typeface="ＭＳ Ｐゴシック" charset="0"/>
              </a:rPr>
              <a:t>1979 Backgammon:</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3"/>
              </a:rPr>
              <a:t>BKG</a:t>
            </a:r>
            <a:r>
              <a:rPr lang="en-US" sz="3000" dirty="0">
                <a:latin typeface="Times New Roman" charset="0"/>
                <a:ea typeface="ＭＳ Ｐゴシック" charset="0"/>
                <a:cs typeface="ＭＳ Ｐゴシック" charset="0"/>
              </a:rPr>
              <a:t> </a:t>
            </a:r>
            <a:r>
              <a:rPr lang="en-US" sz="3000" dirty="0">
                <a:latin typeface="Times New Roman" panose="02020603050405020304" pitchFamily="18" charset="0"/>
                <a:ea typeface="ＭＳ Ｐゴシック" charset="0"/>
                <a:cs typeface="Times New Roman" panose="02020603050405020304" pitchFamily="18" charset="0"/>
              </a:rPr>
              <a:t>(CMU) tops w</a:t>
            </a:r>
            <a:r>
              <a:rPr lang="en-US" sz="3000" dirty="0">
                <a:latin typeface="Times New Roman" panose="02020603050405020304" pitchFamily="18" charset="0"/>
                <a:cs typeface="Times New Roman" panose="02020603050405020304" pitchFamily="18" charset="0"/>
              </a:rPr>
              <a:t>orld champ</a:t>
            </a:r>
            <a:endParaRPr lang="en-US" sz="3000" b="1" dirty="0">
              <a:latin typeface="Times New Roman" panose="02020603050405020304" pitchFamily="18" charset="0"/>
              <a:ea typeface="ＭＳ Ｐゴシック" charset="0"/>
              <a:cs typeface="Times New Roman" panose="02020603050405020304" pitchFamily="18" charset="0"/>
            </a:endParaRPr>
          </a:p>
          <a:p>
            <a:pPr>
              <a:spcBef>
                <a:spcPts val="1320"/>
              </a:spcBef>
            </a:pPr>
            <a:r>
              <a:rPr lang="en-US" sz="3000" b="1" dirty="0">
                <a:latin typeface="Times New Roman" charset="0"/>
                <a:ea typeface="ＭＳ Ｐゴシック" charset="0"/>
                <a:cs typeface="ＭＳ Ｐゴシック" charset="0"/>
              </a:rPr>
              <a:t>1994 Checkers</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4"/>
              </a:rPr>
              <a:t>Chinook</a:t>
            </a:r>
            <a:r>
              <a:rPr lang="en-US" sz="3000" dirty="0">
                <a:latin typeface="Times New Roman" charset="0"/>
                <a:ea typeface="ＭＳ Ｐゴシック" charset="0"/>
                <a:cs typeface="ＭＳ Ｐゴシック" charset="0"/>
              </a:rPr>
              <a:t> is the world champion</a:t>
            </a:r>
          </a:p>
          <a:p>
            <a:pPr>
              <a:spcBef>
                <a:spcPts val="1320"/>
              </a:spcBef>
            </a:pPr>
            <a:r>
              <a:rPr lang="en-US" sz="3000" b="1" dirty="0">
                <a:latin typeface="Times New Roman" charset="0"/>
                <a:ea typeface="ＭＳ Ｐゴシック" charset="0"/>
                <a:cs typeface="ＭＳ Ｐゴシック" charset="0"/>
              </a:rPr>
              <a:t>1997 Chess</a:t>
            </a:r>
            <a:r>
              <a:rPr lang="en-US" sz="3000" dirty="0">
                <a:latin typeface="Times New Roman" charset="0"/>
                <a:ea typeface="ＭＳ Ｐゴシック" charset="0"/>
                <a:cs typeface="ＭＳ Ｐゴシック" charset="0"/>
              </a:rPr>
              <a:t>: IBM </a:t>
            </a:r>
            <a:r>
              <a:rPr lang="en-US" sz="3000" dirty="0">
                <a:latin typeface="Times New Roman" charset="0"/>
                <a:ea typeface="ＭＳ Ｐゴシック" charset="0"/>
                <a:hlinkClick r:id="rId5"/>
              </a:rPr>
              <a:t>Deep Blue </a:t>
            </a:r>
            <a:r>
              <a:rPr lang="en-US" sz="3000" dirty="0">
                <a:latin typeface="Times New Roman" charset="0"/>
                <a:ea typeface="ＭＳ Ｐゴシック" charset="0"/>
              </a:rPr>
              <a:t>beat Gary Kasparov</a:t>
            </a:r>
          </a:p>
          <a:p>
            <a:pPr>
              <a:spcBef>
                <a:spcPts val="1320"/>
              </a:spcBef>
            </a:pPr>
            <a:r>
              <a:rPr lang="en-US" sz="3000" b="1" dirty="0">
                <a:latin typeface="Times New Roman" charset="0"/>
                <a:ea typeface="ＭＳ Ｐゴシック" charset="0"/>
                <a:cs typeface="ＭＳ Ｐゴシック" charset="0"/>
              </a:rPr>
              <a:t>2007 Checkers:</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6"/>
              </a:rPr>
              <a:t>solved</a:t>
            </a:r>
            <a:r>
              <a:rPr lang="en-US" sz="3000" dirty="0">
                <a:latin typeface="Times New Roman" charset="0"/>
                <a:ea typeface="ＭＳ Ｐゴシック" charset="0"/>
                <a:cs typeface="ＭＳ Ｐゴシック" charset="0"/>
              </a:rPr>
              <a:t> (it’s a draw)</a:t>
            </a:r>
          </a:p>
          <a:p>
            <a:pPr>
              <a:spcBef>
                <a:spcPts val="1320"/>
              </a:spcBef>
            </a:pPr>
            <a:r>
              <a:rPr lang="en-US" sz="3000" b="1" dirty="0">
                <a:latin typeface="Times New Roman" charset="0"/>
                <a:ea typeface="ＭＳ Ｐゴシック" charset="0"/>
                <a:cs typeface="ＭＳ Ｐゴシック" charset="0"/>
              </a:rPr>
              <a:t>2016 Go</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7"/>
              </a:rPr>
              <a:t>AlphaGo</a:t>
            </a:r>
            <a:r>
              <a:rPr lang="en-US" sz="3000" dirty="0">
                <a:latin typeface="Times New Roman" charset="0"/>
                <a:ea typeface="ＭＳ Ｐゴシック" charset="0"/>
                <a:cs typeface="ＭＳ Ｐゴシック" charset="0"/>
              </a:rPr>
              <a:t> beat champion Lee Sedol</a:t>
            </a:r>
          </a:p>
          <a:p>
            <a:pPr>
              <a:spcBef>
                <a:spcPts val="1320"/>
              </a:spcBef>
            </a:pPr>
            <a:r>
              <a:rPr lang="en-US" sz="3000" b="1" dirty="0">
                <a:latin typeface="Times New Roman" charset="0"/>
                <a:ea typeface="ＭＳ Ｐゴシック" charset="0"/>
                <a:cs typeface="ＭＳ Ｐゴシック" charset="0"/>
              </a:rPr>
              <a:t>2017 Poker: </a:t>
            </a:r>
            <a:r>
              <a:rPr lang="en-US" sz="3000" dirty="0">
                <a:latin typeface="Times New Roman" charset="0"/>
                <a:ea typeface="ＭＳ Ｐゴシック" charset="0"/>
                <a:cs typeface="ＭＳ Ｐゴシック" charset="0"/>
              </a:rPr>
              <a:t>CMU’s </a:t>
            </a:r>
            <a:r>
              <a:rPr lang="en-US" sz="3000" dirty="0">
                <a:hlinkClick r:id="rId8"/>
              </a:rPr>
              <a:t>Libratus</a:t>
            </a:r>
            <a:r>
              <a:rPr lang="en-US" sz="3000" dirty="0"/>
              <a:t> won $1.5M from top poker players in a casino challenge</a:t>
            </a:r>
          </a:p>
          <a:p>
            <a:pPr>
              <a:spcBef>
                <a:spcPts val="1320"/>
              </a:spcBef>
            </a:pPr>
            <a:r>
              <a:rPr lang="en-US" sz="3000" b="1" dirty="0">
                <a:latin typeface="Times New Roman" charset="0"/>
                <a:ea typeface="ＭＳ Ｐゴシック" charset="0"/>
                <a:cs typeface="ＭＳ Ｐゴシック" charset="0"/>
              </a:rPr>
              <a:t>20?? Bridge</a:t>
            </a:r>
            <a:r>
              <a:rPr lang="en-US" sz="3000" dirty="0">
                <a:latin typeface="Times New Roman" charset="0"/>
                <a:ea typeface="ＭＳ Ｐゴシック" charset="0"/>
                <a:cs typeface="ＭＳ Ｐゴシック" charset="0"/>
              </a:rPr>
              <a:t>: </a:t>
            </a:r>
            <a:r>
              <a:rPr lang="en-US" altLang="ja-JP" sz="3000" dirty="0">
                <a:latin typeface="Times New Roman" charset="0"/>
                <a:ea typeface="ＭＳ Ｐゴシック" charset="0"/>
                <a:cs typeface="ＭＳ Ｐゴシック" charset="0"/>
              </a:rPr>
              <a:t>Expert </a:t>
            </a:r>
            <a:r>
              <a:rPr lang="en-US" altLang="ja-JP" sz="3000" dirty="0">
                <a:latin typeface="Times New Roman" charset="0"/>
                <a:ea typeface="ＭＳ Ｐゴシック" charset="0"/>
                <a:cs typeface="ＭＳ Ｐゴシック" charset="0"/>
                <a:hlinkClick r:id="rId9"/>
              </a:rPr>
              <a:t>bridge programs</a:t>
            </a:r>
            <a:r>
              <a:rPr lang="en-US" altLang="ja-JP" sz="3000" dirty="0">
                <a:latin typeface="Times New Roman" charset="0"/>
                <a:ea typeface="ＭＳ Ｐゴシック" charset="0"/>
                <a:cs typeface="ＭＳ Ｐゴシック" charset="0"/>
              </a:rPr>
              <a:t> exist, but no world champions yet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5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5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4"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6"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7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7"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6279"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0"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2"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3"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6"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8"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1"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2"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6"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7"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9"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1"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4"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5"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6"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1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4"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5"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6"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8"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29"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0"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1"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2"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3"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4"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5"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7"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39"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0"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2"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3"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4"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5"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6"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4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0"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1"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2"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3"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4"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5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5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6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36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362"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3"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4"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5"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8"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69"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70"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7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72"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73"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637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7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7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7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7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7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8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8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8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8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8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638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9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639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9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640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9640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640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0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2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5"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8327"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8"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0"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1"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4"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6"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4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4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4"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7"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9"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6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6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2"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3"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6"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7"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8"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79"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0"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1"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2"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3"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7"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8"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8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1"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2"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3"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399"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0"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0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40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40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40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410"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1"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6"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7"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1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2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2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842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2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2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2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2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2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2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2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3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3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3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3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843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3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4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844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4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4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4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844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9844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845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9845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9845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5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5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8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2"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4"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40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40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7"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0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1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4"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5"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6"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7"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8"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2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5"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6"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3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0"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7"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8"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4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5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5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5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5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5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5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5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45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458"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59"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4"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5"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6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047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7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7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7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8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048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8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048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9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9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9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049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0497"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0498"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0499"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0500"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8"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0"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0"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2"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5"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6"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51"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5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5"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5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58"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59"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6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2"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3"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4"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5"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6"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7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3"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4"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8"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8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0"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5"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6"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7"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49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0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0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0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50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50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50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506"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07"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08"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0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2"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3"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251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1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2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2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2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3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3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253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3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3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253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4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4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4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4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254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254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254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254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254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254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255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6"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8"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6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6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8"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0"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3"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4"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9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9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99"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50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3"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0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06"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07"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0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0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1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0"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1"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2" name="Line 76"/>
          <p:cNvSpPr>
            <a:spLocks noChangeShapeType="1"/>
          </p:cNvSpPr>
          <p:nvPr/>
        </p:nvSpPr>
        <p:spPr bwMode="auto">
          <a:xfrm>
            <a:off x="4267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3"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2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1"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2"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8"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3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4"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5"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4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5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5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5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55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55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55"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56"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5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5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5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1"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456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6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6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6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7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7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7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8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458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8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8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458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8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8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9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9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459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459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459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459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459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459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459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459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49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49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4"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6"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1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1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1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6"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8"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1"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2"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47"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5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51"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5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4"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5"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6"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5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8"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69"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1"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79"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0"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2"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6"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8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2"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3"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4"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59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9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60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60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60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3"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4"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5"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8"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09"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10"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1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12"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13"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661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1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1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1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1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1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2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2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2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2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2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662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3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663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3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664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6641"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6642"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6643"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6644"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6645"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6646"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6647"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06648"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4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6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8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8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9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9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60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0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19"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8"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2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3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0"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4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64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64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64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65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1"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6"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7"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5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6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6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866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6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6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6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6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6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6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6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7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7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7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7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867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7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8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868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8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8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8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868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8689"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8690"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8691"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8692"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8693"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8694"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8695"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08696"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59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59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4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5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7"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6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6"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7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8"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8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9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9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9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9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9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9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9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9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9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699"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4"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5"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0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071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1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1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1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2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072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2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072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3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3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3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073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0737"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0738"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0739"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0740"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0741"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0742"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0743"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0744"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0745"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0746"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4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5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5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5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69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69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69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0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5"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1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4"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2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6"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3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4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4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4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74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74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74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74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47"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4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4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2"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3"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275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5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6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6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6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7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7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277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7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7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277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8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8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8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8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278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278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278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278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278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278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279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2791"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2792"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2793"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2794"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69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69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0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0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3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3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3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4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4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4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4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4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4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4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5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3"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6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2"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7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4"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8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9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9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9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9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9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95"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9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9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9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79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1"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480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0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0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0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1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1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1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2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482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2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2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482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2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2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3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3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483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483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483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483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483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483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483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483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4840"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4841"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4842"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4843" name="Text Box 157"/>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62C9-06C2-3342-921F-330266ADEE4E}"/>
              </a:ext>
            </a:extLst>
          </p:cNvPr>
          <p:cNvSpPr>
            <a:spLocks noGrp="1"/>
          </p:cNvSpPr>
          <p:nvPr>
            <p:ph type="title"/>
          </p:nvPr>
        </p:nvSpPr>
        <p:spPr>
          <a:xfrm>
            <a:off x="685800" y="190500"/>
            <a:ext cx="7772400" cy="1143000"/>
          </a:xfrm>
        </p:spPr>
        <p:txBody>
          <a:bodyPr/>
          <a:lstStyle/>
          <a:p>
            <a:r>
              <a:rPr lang="en-US" dirty="0">
                <a:hlinkClick r:id="rId2"/>
              </a:rPr>
              <a:t>AlphaGo - The Movie</a:t>
            </a:r>
            <a:endParaRPr lang="en-US" dirty="0"/>
          </a:p>
        </p:txBody>
      </p:sp>
      <p:sp>
        <p:nvSpPr>
          <p:cNvPr id="3" name="Content Placeholder 2">
            <a:extLst>
              <a:ext uri="{FF2B5EF4-FFF2-40B4-BE49-F238E27FC236}">
                <a16:creationId xmlns:a16="http://schemas.microsoft.com/office/drawing/2014/main" id="{4CDE4F03-FF02-0943-99F9-ED52D51818BA}"/>
              </a:ext>
            </a:extLst>
          </p:cNvPr>
          <p:cNvSpPr>
            <a:spLocks noGrp="1"/>
          </p:cNvSpPr>
          <p:nvPr>
            <p:ph idx="1"/>
          </p:nvPr>
        </p:nvSpPr>
        <p:spPr>
          <a:xfrm>
            <a:off x="685800" y="1295400"/>
            <a:ext cx="7924800" cy="1066800"/>
          </a:xfrm>
        </p:spPr>
        <p:txBody>
          <a:bodyPr/>
          <a:lstStyle/>
          <a:p>
            <a:pPr marL="0" indent="0" algn="ctr">
              <a:buNone/>
            </a:pPr>
            <a:r>
              <a:rPr lang="en-US" sz="2800" dirty="0"/>
              <a:t>Highly recommended 2017 award-winning</a:t>
            </a:r>
            <a:br>
              <a:rPr lang="en-US" sz="2800" dirty="0"/>
            </a:br>
            <a:r>
              <a:rPr lang="en-US" sz="2800" dirty="0"/>
              <a:t>documentary, </a:t>
            </a:r>
            <a:r>
              <a:rPr lang="en-US" sz="2800" b="1" dirty="0"/>
              <a:t>free on YouTube</a:t>
            </a:r>
          </a:p>
        </p:txBody>
      </p:sp>
      <p:pic>
        <p:nvPicPr>
          <p:cNvPr id="1026" name="Picture 2">
            <a:extLst>
              <a:ext uri="{FF2B5EF4-FFF2-40B4-BE49-F238E27FC236}">
                <a16:creationId xmlns:a16="http://schemas.microsoft.com/office/drawing/2014/main" id="{D8BEFEBE-1307-4841-AEFF-B81D917F0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72" y="2438399"/>
            <a:ext cx="8077202" cy="4038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39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3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3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4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4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5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5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5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7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7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8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8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9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9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9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6" name="Line 62"/>
          <p:cNvSpPr>
            <a:spLocks noChangeShapeType="1"/>
          </p:cNvSpPr>
          <p:nvPr/>
        </p:nvSpPr>
        <p:spPr bwMode="auto">
          <a:xfrm>
            <a:off x="56388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79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0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1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2"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2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4"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3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83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84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84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84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5"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8"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49"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50"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5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52"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53"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685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5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5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5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5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5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6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6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6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6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6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686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7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687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7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688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6881"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6882"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6883"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6884"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6885"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6886"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6887"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6888"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6889"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6890"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6891"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16892" name="Text Box 158"/>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8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79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79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0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2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2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2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2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4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5" name="Line 63"/>
          <p:cNvSpPr>
            <a:spLocks noChangeShapeType="1"/>
          </p:cNvSpPr>
          <p:nvPr/>
        </p:nvSpPr>
        <p:spPr bwMode="auto">
          <a:xfrm>
            <a:off x="56388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4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5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6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0"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7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2"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8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8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8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8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9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3"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6"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7"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8"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89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900"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901"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890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0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0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0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0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0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0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0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1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1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1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1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891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1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2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892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2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2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2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892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8929"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8930"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8931"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8932"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8933"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8934"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8935"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8936"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8937"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8938"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8939"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18940"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18941" name="Text Box 159"/>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3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3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0"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4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2"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4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7"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8"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3"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8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0"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1"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2"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3"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4"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89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7"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0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6"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7"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8"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1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2"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8"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29"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30"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3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3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3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3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93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93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93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93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39"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0"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1"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4"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5"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6"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8"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49"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5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5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5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5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6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096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6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096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7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7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7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097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0977"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0978"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0979"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80"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81"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0982"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0983"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0984"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0985"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0986"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0987"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0988"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0989"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90"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0991" name="Text Box 161"/>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88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89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9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9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1"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3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3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3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0"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1"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2"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3"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4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5"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5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4"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5"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6"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6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6"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8"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7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8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8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8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8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7"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9"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2"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3"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4"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6"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7"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299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0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0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0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1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1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301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1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1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301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2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2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2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2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302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302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302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302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2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2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303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3031"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3032"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3033"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3034"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3035"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3036"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3037"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38"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3039" name="Text Box 161"/>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3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3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4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4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9"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7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7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7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8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8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8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8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8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88"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89"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0"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1"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499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3"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0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2"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3"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4"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1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4"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6"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2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3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503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503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503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503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35"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3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37"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3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3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1"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2"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4"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5"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4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4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4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4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5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5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5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6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506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6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6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506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6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6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7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7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507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507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507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507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7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7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507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507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5080"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5081"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5082"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5083"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5084"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5085"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86"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5087" name="Text Box 161"/>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5088" name="Text Box 162"/>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5089"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7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7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8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8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9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9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9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7"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1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1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2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2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3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3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3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6"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7"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8"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39"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0"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4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5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1"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2"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7"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6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4"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5"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7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7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8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8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8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5"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6"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7"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8"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89"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90"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91"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92"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093"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094"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095"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096"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097"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098"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099"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0"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101"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2"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03"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4"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5"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06"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07"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7108"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9"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0"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11"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7112"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3"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4"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15"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116"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17"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8"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7119"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7120"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712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712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23"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24"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7125"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7126"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7127"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7128"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7129"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7130"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7131"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7132"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33"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7134"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7135"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7136"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27137"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2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3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3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4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5"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3"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6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6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8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5"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6"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7"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8"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89"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09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09"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0"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5"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1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2"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3"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2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12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12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12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13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3"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4"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5"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6"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7"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8"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39"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40"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41"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42"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43"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44"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5"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46"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7"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48"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9"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0"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1"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2"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3"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54"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5"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9156"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7"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58"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9"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9160"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1"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2"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63"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64"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65"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6"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9167"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9168"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916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917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7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7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9173"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9174"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9175"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9176"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9177"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9178"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9179"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9180"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81"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9182"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9183"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9184"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29185"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7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7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0"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8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2"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8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3"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7"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8"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1"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1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3"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2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0"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1"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2"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3"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4"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5"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6"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7"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3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7"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4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6"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7"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8"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5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2"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3"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8"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69"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70"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71"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7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7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7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7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7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7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7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79"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0"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1"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2"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3"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4"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5"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6"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7"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8"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189"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190"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191"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2"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3"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194"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5"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6"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7"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8"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199"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0"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1"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2"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203"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1204"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5"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6"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207"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1208"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9"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10"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11"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212"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13"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14"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1215"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1216"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1217"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1218"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19"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20"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1221"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1222"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1223"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1224"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1225"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1226"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1227"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1228"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29"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1230"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1231"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1232"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1233"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1234"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1235"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29"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3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3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3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3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1"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9"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0"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1"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63"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7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7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7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0"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1"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2"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3"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4"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5"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6"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7"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8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5"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19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4"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5"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6"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0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1"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2"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6"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8"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19"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20"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2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2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22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22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22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22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27"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2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29"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0"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1"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2"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3"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4"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5"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6"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37"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38"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39"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0"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1"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42"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3"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4"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5"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6"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47"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8"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9"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0"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51"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3252"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53"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4"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55"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3256"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7"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8"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59"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60"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61"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62"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3263"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3264"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3265"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3266"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67"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68"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3269"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3270"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3271"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3272"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3273"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3274"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3275"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3276"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77"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3278"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3279"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3280"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3281"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3282"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3283"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7"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8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8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9"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7"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8"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9"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11"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2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2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2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2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2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28"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29"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0"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1"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2"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3"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4"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5"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3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3"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4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2"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3"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4"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59"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0"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4"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6"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7"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8"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6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7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7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7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7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7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75"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7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77"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78"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79"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80"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81"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82"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83"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84"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285"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86"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87"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88"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89"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90"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91"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2"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93"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4"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95"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6"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7"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98"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99"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5300"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1"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2"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303"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5304"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5"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6"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7"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308"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9"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10"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5311"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5312"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5313"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5314"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15"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16"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5317"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5318"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5319"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5320"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5321"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5322"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5323"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5324"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25"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5326"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5327"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5328"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5329"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5330"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5331"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135332" name="Text Box 166"/>
          <p:cNvSpPr txBox="1">
            <a:spLocks noChangeArrowheads="1"/>
          </p:cNvSpPr>
          <p:nvPr/>
        </p:nvSpPr>
        <p:spPr bwMode="auto">
          <a:xfrm>
            <a:off x="58674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8600" y="0"/>
            <a:ext cx="7772400" cy="1143000"/>
          </a:xfrm>
        </p:spPr>
        <p:txBody>
          <a:bodyPr/>
          <a:lstStyle/>
          <a:p>
            <a:r>
              <a:rPr lang="en-US" dirty="0">
                <a:latin typeface="Times New Roman" charset="0"/>
                <a:ea typeface="ＭＳ Ｐゴシック" charset="0"/>
                <a:cs typeface="ＭＳ Ｐゴシック" charset="0"/>
              </a:rPr>
              <a:t>Chinook</a:t>
            </a:r>
          </a:p>
        </p:txBody>
      </p:sp>
      <p:sp>
        <p:nvSpPr>
          <p:cNvPr id="23554" name="Rectangle 3"/>
          <p:cNvSpPr>
            <a:spLocks noGrp="1" noChangeArrowheads="1"/>
          </p:cNvSpPr>
          <p:nvPr>
            <p:ph type="body" idx="1"/>
          </p:nvPr>
        </p:nvSpPr>
        <p:spPr>
          <a:xfrm>
            <a:off x="228600" y="914400"/>
            <a:ext cx="6172200" cy="5410200"/>
          </a:xfrm>
        </p:spPr>
        <p:txBody>
          <a:bodyPr/>
          <a:lstStyle/>
          <a:p>
            <a:pPr marL="171450" indent="-171450"/>
            <a:r>
              <a:rPr lang="en-US" dirty="0">
                <a:latin typeface="Times New Roman" charset="0"/>
                <a:ea typeface="ＭＳ Ｐゴシック" charset="0"/>
                <a:cs typeface="ＭＳ Ｐゴシック" charset="0"/>
              </a:rPr>
              <a:t>Chinook is the World Man-Machine Checkers Champion, developed by researchers at the University of Alberta</a:t>
            </a:r>
          </a:p>
          <a:p>
            <a:pPr marL="171450" indent="-171450"/>
            <a:r>
              <a:rPr lang="en-US" dirty="0">
                <a:latin typeface="Times New Roman" charset="0"/>
                <a:ea typeface="ＭＳ Ｐゴシック" charset="0"/>
                <a:cs typeface="ＭＳ Ｐゴシック" charset="0"/>
              </a:rPr>
              <a:t>It earned this title by competing in human tournaments, winning the right to play for the (human) world championship, and eventually defeating the best players in the world</a:t>
            </a:r>
          </a:p>
          <a:p>
            <a:pPr marL="171450" indent="-171450"/>
            <a:r>
              <a:rPr lang="en-US" dirty="0">
                <a:latin typeface="Times New Roman" charset="0"/>
                <a:ea typeface="ＭＳ Ｐゴシック" charset="0"/>
                <a:cs typeface="ＭＳ Ｐゴシック" charset="0"/>
                <a:hlinkClick r:id="rId3"/>
              </a:rPr>
              <a:t>Play Chinook online</a:t>
            </a:r>
            <a:endParaRPr lang="en-US" dirty="0">
              <a:latin typeface="Times New Roman" charset="0"/>
              <a:ea typeface="ＭＳ Ｐゴシック" charset="0"/>
              <a:cs typeface="ＭＳ Ｐゴシック" charset="0"/>
            </a:endParaRPr>
          </a:p>
          <a:p>
            <a:pPr marL="171450" indent="-171450"/>
            <a:r>
              <a:rPr lang="en-US" altLang="ja-JP" dirty="0">
                <a:latin typeface="Times New Roman" charset="0"/>
                <a:ea typeface="ＭＳ Ｐゴシック" charset="0"/>
                <a:cs typeface="ＭＳ Ｐゴシック" charset="0"/>
                <a:hlinkClick r:id="rId4"/>
              </a:rPr>
              <a:t>One Jump Ahead</a:t>
            </a:r>
            <a:r>
              <a:rPr lang="en-US" altLang="ja-JP" dirty="0">
                <a:latin typeface="Times New Roman" charset="0"/>
                <a:ea typeface="ＭＳ Ｐゴシック" charset="0"/>
                <a:cs typeface="ＭＳ Ｐゴシック" charset="0"/>
              </a:rPr>
              <a:t>: Challenging Human Supremacy in Checkers, Jonathan Schaeffer, 1998</a:t>
            </a:r>
          </a:p>
          <a:p>
            <a:pPr marL="171450" indent="-171450"/>
            <a:r>
              <a:rPr lang="en-US" dirty="0">
                <a:latin typeface="Times New Roman" charset="0"/>
                <a:ea typeface="ＭＳ Ｐゴシック" charset="0"/>
                <a:cs typeface="ＭＳ Ｐゴシック" charset="0"/>
              </a:rPr>
              <a:t>See </a:t>
            </a:r>
            <a:r>
              <a:rPr lang="en-US" dirty="0">
                <a:latin typeface="Times New Roman" charset="0"/>
                <a:ea typeface="ＭＳ Ｐゴシック" charset="0"/>
                <a:cs typeface="ＭＳ Ｐゴシック" charset="0"/>
                <a:hlinkClick r:id="rId5"/>
              </a:rPr>
              <a:t>Checkers Is Solved</a:t>
            </a:r>
            <a:r>
              <a:rPr lang="en-US" dirty="0">
                <a:latin typeface="Times New Roman" charset="0"/>
                <a:ea typeface="ＭＳ Ｐゴシック" charset="0"/>
                <a:cs typeface="ＭＳ Ｐゴシック" charset="0"/>
              </a:rPr>
              <a:t>, J. Schaeffer, et al., Science, v317, n5844, pp1518-22, AAAS, 2007.</a:t>
            </a:r>
          </a:p>
        </p:txBody>
      </p:sp>
      <p:pic>
        <p:nvPicPr>
          <p:cNvPr id="23555" name="Picture 4" descr="O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2075" y="2819400"/>
            <a:ext cx="2625725" cy="378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5" descr="setforp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063" y="228600"/>
            <a:ext cx="1862137"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1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1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5"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3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3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3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7"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5"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6"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7"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9"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7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7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7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6"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7"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8"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79"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0" name="Line 66"/>
          <p:cNvSpPr>
            <a:spLocks noChangeShapeType="1"/>
          </p:cNvSpPr>
          <p:nvPr/>
        </p:nvSpPr>
        <p:spPr bwMode="auto">
          <a:xfrm>
            <a:off x="6553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1"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2"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3"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8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6" name="Line 82"/>
          <p:cNvSpPr>
            <a:spLocks noChangeShapeType="1"/>
          </p:cNvSpPr>
          <p:nvPr/>
        </p:nvSpPr>
        <p:spPr bwMode="auto">
          <a:xfrm>
            <a:off x="7467600" y="5410200"/>
            <a:ext cx="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29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1"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2"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7" name="Line 93"/>
          <p:cNvSpPr>
            <a:spLocks noChangeShapeType="1"/>
          </p:cNvSpPr>
          <p:nvPr/>
        </p:nvSpPr>
        <p:spPr bwMode="auto">
          <a:xfrm>
            <a:off x="65532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8"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09" name="Line 95"/>
          <p:cNvSpPr>
            <a:spLocks noChangeShapeType="1"/>
          </p:cNvSpPr>
          <p:nvPr/>
        </p:nvSpPr>
        <p:spPr bwMode="auto">
          <a:xfrm>
            <a:off x="7467600" y="45720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4"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5" name="Line 101"/>
          <p:cNvSpPr>
            <a:spLocks noChangeShapeType="1"/>
          </p:cNvSpPr>
          <p:nvPr/>
        </p:nvSpPr>
        <p:spPr bwMode="auto">
          <a:xfrm>
            <a:off x="6553200" y="37338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6"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7" name="Line 103"/>
          <p:cNvSpPr>
            <a:spLocks noChangeShapeType="1"/>
          </p:cNvSpPr>
          <p:nvPr/>
        </p:nvSpPr>
        <p:spPr bwMode="auto">
          <a:xfrm>
            <a:off x="7239000" y="3733800"/>
            <a:ext cx="228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1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31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32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32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32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5" name="Line 111"/>
          <p:cNvSpPr>
            <a:spLocks noChangeShapeType="1"/>
          </p:cNvSpPr>
          <p:nvPr/>
        </p:nvSpPr>
        <p:spPr bwMode="auto">
          <a:xfrm>
            <a:off x="5638800" y="3048000"/>
            <a:ext cx="9144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6" name="Line 112"/>
          <p:cNvSpPr>
            <a:spLocks noChangeShapeType="1"/>
          </p:cNvSpPr>
          <p:nvPr/>
        </p:nvSpPr>
        <p:spPr bwMode="auto">
          <a:xfrm>
            <a:off x="6705600" y="3048000"/>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7"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8"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29" name="Line 115"/>
          <p:cNvSpPr>
            <a:spLocks noChangeShapeType="1"/>
          </p:cNvSpPr>
          <p:nvPr/>
        </p:nvSpPr>
        <p:spPr bwMode="auto">
          <a:xfrm flipH="1">
            <a:off x="56388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30" name="Line 116"/>
          <p:cNvSpPr>
            <a:spLocks noChangeShapeType="1"/>
          </p:cNvSpPr>
          <p:nvPr/>
        </p:nvSpPr>
        <p:spPr bwMode="auto">
          <a:xfrm>
            <a:off x="61722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31"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32"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33"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34"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35"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36"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37"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38"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39"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0"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41"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2"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43"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4"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5"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46"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47"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7348"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9"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0"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51"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7352"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3"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4"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55"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56"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57"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8"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7359"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7360"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736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736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63"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64"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7365"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7366"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67"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68"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69"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70"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7371"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7372"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73"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7374"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7375"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7376"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7377"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7378"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7379" name="Text Box 165"/>
          <p:cNvSpPr txBox="1">
            <a:spLocks noChangeArrowheads="1"/>
          </p:cNvSpPr>
          <p:nvPr/>
        </p:nvSpPr>
        <p:spPr bwMode="auto">
          <a:xfrm>
            <a:off x="7162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80" name="Text Box 166"/>
          <p:cNvSpPr txBox="1">
            <a:spLocks noChangeArrowheads="1"/>
          </p:cNvSpPr>
          <p:nvPr/>
        </p:nvSpPr>
        <p:spPr bwMode="auto">
          <a:xfrm>
            <a:off x="69342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81" name="Text Box 167"/>
          <p:cNvSpPr txBox="1">
            <a:spLocks noChangeArrowheads="1"/>
          </p:cNvSpPr>
          <p:nvPr/>
        </p:nvSpPr>
        <p:spPr bwMode="auto">
          <a:xfrm>
            <a:off x="64008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82" name="Text Box 168"/>
          <p:cNvSpPr txBox="1">
            <a:spLocks noChangeArrowheads="1"/>
          </p:cNvSpPr>
          <p:nvPr/>
        </p:nvSpPr>
        <p:spPr bwMode="auto">
          <a:xfrm>
            <a:off x="71628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83" name="Text Box 169"/>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137384" name="Text Box 170"/>
          <p:cNvSpPr txBox="1">
            <a:spLocks noChangeArrowheads="1"/>
          </p:cNvSpPr>
          <p:nvPr/>
        </p:nvSpPr>
        <p:spPr bwMode="auto">
          <a:xfrm>
            <a:off x="58674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6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3"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8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5"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3"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4"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5"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7"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0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2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5" name="Line 63"/>
          <p:cNvSpPr>
            <a:spLocks noChangeShapeType="1"/>
          </p:cNvSpPr>
          <p:nvPr/>
        </p:nvSpPr>
        <p:spPr bwMode="auto">
          <a:xfrm>
            <a:off x="5638800" y="5410200"/>
            <a:ext cx="2286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6"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7"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8" name="Line 66"/>
          <p:cNvSpPr>
            <a:spLocks noChangeShapeType="1"/>
          </p:cNvSpPr>
          <p:nvPr/>
        </p:nvSpPr>
        <p:spPr bwMode="auto">
          <a:xfrm>
            <a:off x="6553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29"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0"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1"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3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4" name="Line 82"/>
          <p:cNvSpPr>
            <a:spLocks noChangeShapeType="1"/>
          </p:cNvSpPr>
          <p:nvPr/>
        </p:nvSpPr>
        <p:spPr bwMode="auto">
          <a:xfrm>
            <a:off x="7467600" y="5410200"/>
            <a:ext cx="0" cy="6096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49"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0"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5" name="Line 93"/>
          <p:cNvSpPr>
            <a:spLocks noChangeShapeType="1"/>
          </p:cNvSpPr>
          <p:nvPr/>
        </p:nvSpPr>
        <p:spPr bwMode="auto">
          <a:xfrm>
            <a:off x="65532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6"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7" name="Line 95"/>
          <p:cNvSpPr>
            <a:spLocks noChangeShapeType="1"/>
          </p:cNvSpPr>
          <p:nvPr/>
        </p:nvSpPr>
        <p:spPr bwMode="auto">
          <a:xfrm>
            <a:off x="7467600" y="45720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5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2"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3" name="Line 101"/>
          <p:cNvSpPr>
            <a:spLocks noChangeShapeType="1"/>
          </p:cNvSpPr>
          <p:nvPr/>
        </p:nvSpPr>
        <p:spPr bwMode="auto">
          <a:xfrm>
            <a:off x="6553200" y="3733800"/>
            <a:ext cx="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4"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5" name="Line 103"/>
          <p:cNvSpPr>
            <a:spLocks noChangeShapeType="1"/>
          </p:cNvSpPr>
          <p:nvPr/>
        </p:nvSpPr>
        <p:spPr bwMode="auto">
          <a:xfrm>
            <a:off x="7239000" y="3733800"/>
            <a:ext cx="228600" cy="685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6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6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6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6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7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3" name="Line 111"/>
          <p:cNvSpPr>
            <a:spLocks noChangeShapeType="1"/>
          </p:cNvSpPr>
          <p:nvPr/>
        </p:nvSpPr>
        <p:spPr bwMode="auto">
          <a:xfrm>
            <a:off x="5638800" y="3048000"/>
            <a:ext cx="9144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4" name="Line 112"/>
          <p:cNvSpPr>
            <a:spLocks noChangeShapeType="1"/>
          </p:cNvSpPr>
          <p:nvPr/>
        </p:nvSpPr>
        <p:spPr bwMode="auto">
          <a:xfrm>
            <a:off x="6705600" y="3048000"/>
            <a:ext cx="533400" cy="5334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5"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6"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7"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8" name="Line 116"/>
          <p:cNvSpPr>
            <a:spLocks noChangeShapeType="1"/>
          </p:cNvSpPr>
          <p:nvPr/>
        </p:nvSpPr>
        <p:spPr bwMode="auto">
          <a:xfrm>
            <a:off x="6172200" y="2438400"/>
            <a:ext cx="5334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79"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80"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381"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82"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83"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84"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5"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86"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7"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88"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9"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0"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1"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2"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3"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94"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5"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9396"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7"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98"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9"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9400"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1"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2"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403"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404"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405"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6"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9407"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9408"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940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941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1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1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9413"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9414"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15"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16"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17"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18"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19"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9420"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21" name="Line 159"/>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9422"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23"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9424"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9425"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9426"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9427" name="Text Box 165"/>
          <p:cNvSpPr txBox="1">
            <a:spLocks noChangeArrowheads="1"/>
          </p:cNvSpPr>
          <p:nvPr/>
        </p:nvSpPr>
        <p:spPr bwMode="auto">
          <a:xfrm>
            <a:off x="5867400" y="22177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28" name="Text Box 166"/>
          <p:cNvSpPr txBox="1">
            <a:spLocks noChangeArrowheads="1"/>
          </p:cNvSpPr>
          <p:nvPr/>
        </p:nvSpPr>
        <p:spPr bwMode="auto">
          <a:xfrm>
            <a:off x="7162800" y="51895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29" name="Text Box 167"/>
          <p:cNvSpPr txBox="1">
            <a:spLocks noChangeArrowheads="1"/>
          </p:cNvSpPr>
          <p:nvPr/>
        </p:nvSpPr>
        <p:spPr bwMode="auto">
          <a:xfrm>
            <a:off x="6934200" y="3513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30" name="Text Box 168"/>
          <p:cNvSpPr txBox="1">
            <a:spLocks noChangeArrowheads="1"/>
          </p:cNvSpPr>
          <p:nvPr/>
        </p:nvSpPr>
        <p:spPr bwMode="auto">
          <a:xfrm>
            <a:off x="6400800" y="2827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31" name="Text Box 169"/>
          <p:cNvSpPr txBox="1">
            <a:spLocks noChangeArrowheads="1"/>
          </p:cNvSpPr>
          <p:nvPr/>
        </p:nvSpPr>
        <p:spPr bwMode="auto">
          <a:xfrm>
            <a:off x="7162800" y="43513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32" name="Text Box 170"/>
          <p:cNvSpPr txBox="1">
            <a:spLocks noChangeArrowheads="1"/>
          </p:cNvSpPr>
          <p:nvPr/>
        </p:nvSpPr>
        <p:spPr bwMode="auto">
          <a:xfrm>
            <a:off x="4800600" y="1608138"/>
            <a:ext cx="292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2" name="TextBox 1">
            <a:extLst>
              <a:ext uri="{FF2B5EF4-FFF2-40B4-BE49-F238E27FC236}">
                <a16:creationId xmlns:a16="http://schemas.microsoft.com/office/drawing/2014/main" id="{A23ED081-C45C-1D41-9953-F436A565B06A}"/>
              </a:ext>
            </a:extLst>
          </p:cNvPr>
          <p:cNvSpPr txBox="1"/>
          <p:nvPr/>
        </p:nvSpPr>
        <p:spPr>
          <a:xfrm>
            <a:off x="533400" y="341293"/>
            <a:ext cx="8077200" cy="1077218"/>
          </a:xfrm>
          <a:prstGeom prst="rect">
            <a:avLst/>
          </a:prstGeom>
          <a:noFill/>
        </p:spPr>
        <p:txBody>
          <a:bodyPr wrap="square" rtlCol="0">
            <a:spAutoFit/>
          </a:bodyPr>
          <a:lstStyle/>
          <a:p>
            <a:pPr algn="ctr"/>
            <a:r>
              <a:rPr lang="en-US" sz="3200"/>
              <a:t>With alpha-beta we avoided computing a static evaluation metric for 14 of the 25 leaf nodes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019800" y="2400300"/>
            <a:ext cx="2971800" cy="1143000"/>
          </a:xfrm>
        </p:spPr>
        <p:txBody>
          <a:bodyPr/>
          <a:lstStyle/>
          <a:p>
            <a:r>
              <a:rPr lang="en-US">
                <a:latin typeface="Times New Roman" charset="0"/>
                <a:ea typeface="ＭＳ Ｐゴシック" charset="0"/>
                <a:cs typeface="ＭＳ Ｐゴシック" charset="0"/>
              </a:rPr>
              <a:t>Alpha-beta algorithm</a:t>
            </a:r>
          </a:p>
        </p:txBody>
      </p:sp>
      <p:sp>
        <p:nvSpPr>
          <p:cNvPr id="141314" name="Rectangle 3"/>
          <p:cNvSpPr>
            <a:spLocks noGrp="1" noChangeArrowheads="1"/>
          </p:cNvSpPr>
          <p:nvPr>
            <p:ph type="body" idx="1"/>
          </p:nvPr>
        </p:nvSpPr>
        <p:spPr>
          <a:xfrm>
            <a:off x="685800" y="152400"/>
            <a:ext cx="7772400" cy="6400800"/>
          </a:xfrm>
        </p:spPr>
        <p:txBody>
          <a:bodyPr/>
          <a:lstStyle/>
          <a:p>
            <a:pPr>
              <a:lnSpc>
                <a:spcPct val="80000"/>
              </a:lnSpc>
              <a:buFontTx/>
              <a:buNone/>
            </a:pPr>
            <a:r>
              <a:rPr lang="en-US" sz="2000" b="1" dirty="0">
                <a:latin typeface="Courier New" charset="0"/>
                <a:ea typeface="ＭＳ Ｐゴシック" charset="0"/>
                <a:cs typeface="ＭＳ Ｐゴシック" charset="0"/>
              </a:rPr>
              <a:t>function</a:t>
            </a:r>
            <a:r>
              <a:rPr lang="en-US" sz="2000" dirty="0">
                <a:latin typeface="Courier New" charset="0"/>
                <a:ea typeface="ＭＳ Ｐゴシック" charset="0"/>
                <a:cs typeface="ＭＳ Ｐゴシック" charset="0"/>
              </a:rPr>
              <a:t> MAX-VALUE (state,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 best MAX so far;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 = best MIN</a:t>
            </a:r>
          </a:p>
          <a:p>
            <a:pPr>
              <a:lnSpc>
                <a:spcPct val="80000"/>
              </a:lnSpc>
              <a:buFontTx/>
              <a:buNone/>
            </a:pPr>
            <a:r>
              <a:rPr lang="en-US" sz="2000" dirty="0">
                <a:latin typeface="Courier New" charset="0"/>
                <a:ea typeface="ＭＳ Ｐゴシック" charset="0"/>
                <a:cs typeface="ＭＳ Ｐゴシック" charset="0"/>
              </a:rPr>
              <a:t>if TERMINAL-TEST (state) then return UTILITY(state)</a:t>
            </a:r>
          </a:p>
          <a:p>
            <a:pPr>
              <a:lnSpc>
                <a:spcPct val="80000"/>
              </a:lnSpc>
              <a:buFontTx/>
              <a:buNone/>
            </a:pPr>
            <a:r>
              <a:rPr lang="en-US" sz="2000" dirty="0">
                <a:latin typeface="Courier New" charset="0"/>
                <a:ea typeface="ＭＳ Ｐゴシック" charset="0"/>
                <a:cs typeface="ＭＳ Ｐゴシック" charset="0"/>
              </a:rPr>
              <a:t>v := -</a:t>
            </a:r>
            <a:r>
              <a:rPr lang="en-US" sz="2000" dirty="0">
                <a:latin typeface="Courier New" charset="0"/>
                <a:ea typeface="ＭＳ Ｐゴシック" charset="0"/>
                <a:cs typeface="Courier New" charset="0"/>
              </a:rPr>
              <a:t>∞</a:t>
            </a:r>
          </a:p>
          <a:p>
            <a:pPr>
              <a:lnSpc>
                <a:spcPct val="80000"/>
              </a:lnSpc>
              <a:buFontTx/>
              <a:buNone/>
            </a:pPr>
            <a:r>
              <a:rPr lang="en-US" sz="2000" dirty="0">
                <a:latin typeface="Courier New" charset="0"/>
                <a:ea typeface="ＭＳ Ｐゴシック" charset="0"/>
                <a:cs typeface="ＭＳ Ｐゴシック" charset="0"/>
              </a:rPr>
              <a:t>for each s in SUCCESSORS (state) do</a:t>
            </a:r>
          </a:p>
          <a:p>
            <a:pPr>
              <a:lnSpc>
                <a:spcPct val="80000"/>
              </a:lnSpc>
              <a:buFontTx/>
              <a:buNone/>
            </a:pPr>
            <a:r>
              <a:rPr lang="en-US" sz="2000" dirty="0">
                <a:latin typeface="Courier New" charset="0"/>
                <a:ea typeface="ＭＳ Ｐゴシック" charset="0"/>
                <a:cs typeface="ＭＳ Ｐゴシック" charset="0"/>
              </a:rPr>
              <a:t>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 MAX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MIN-VALUE (s,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    if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&gt;=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 then return </a:t>
            </a:r>
            <a:r>
              <a:rPr lang="en-US" sz="2000" dirty="0">
                <a:latin typeface="Courier New" charset="0"/>
                <a:ea typeface="ＭＳ Ｐゴシック" charset="0"/>
                <a:cs typeface="Courier New" charset="0"/>
              </a:rPr>
              <a:t>v</a:t>
            </a:r>
          </a:p>
          <a:p>
            <a:pPr>
              <a:lnSpc>
                <a:spcPct val="80000"/>
              </a:lnSpc>
              <a:buFontTx/>
              <a:buNone/>
            </a:pPr>
            <a:r>
              <a:rPr lang="en-US" sz="2000" dirty="0">
                <a:latin typeface="Courier New" charset="0"/>
                <a:ea typeface="ＭＳ Ｐゴシック" charset="0"/>
                <a:cs typeface="Courier New" charset="0"/>
              </a:rPr>
              <a:t>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Courier New" charset="0"/>
              </a:rPr>
              <a:t> := MAX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Courier New" charset="0"/>
              </a:rPr>
              <a:t>, v)</a:t>
            </a:r>
            <a:endParaRPr lang="el-GR" sz="2000" dirty="0">
              <a:latin typeface="Courier New" charset="0"/>
              <a:ea typeface="ＭＳ Ｐゴシック" charset="0"/>
              <a:cs typeface="Courier New" charset="0"/>
            </a:endParaRPr>
          </a:p>
          <a:p>
            <a:pPr>
              <a:lnSpc>
                <a:spcPct val="80000"/>
              </a:lnSpc>
              <a:buFontTx/>
              <a:buNone/>
            </a:pPr>
            <a:r>
              <a:rPr lang="en-US" sz="2000" dirty="0">
                <a:latin typeface="Courier New" charset="0"/>
                <a:ea typeface="ＭＳ Ｐゴシック" charset="0"/>
                <a:cs typeface="ＭＳ Ｐゴシック" charset="0"/>
              </a:rPr>
              <a:t>end</a:t>
            </a:r>
          </a:p>
          <a:p>
            <a:pPr>
              <a:lnSpc>
                <a:spcPct val="80000"/>
              </a:lnSpc>
              <a:buFontTx/>
              <a:buNone/>
            </a:pPr>
            <a:r>
              <a:rPr lang="en-US" sz="2000" dirty="0">
                <a:latin typeface="Courier New" charset="0"/>
                <a:ea typeface="ＭＳ Ｐゴシック" charset="0"/>
                <a:cs typeface="ＭＳ Ｐゴシック" charset="0"/>
              </a:rPr>
              <a:t>return v</a:t>
            </a:r>
            <a:endParaRPr lang="el-GR" sz="2000" dirty="0">
              <a:latin typeface="Courier New" charset="0"/>
              <a:ea typeface="ＭＳ Ｐゴシック" charset="0"/>
              <a:cs typeface="Courier New" charset="0"/>
            </a:endParaRPr>
          </a:p>
          <a:p>
            <a:pPr>
              <a:lnSpc>
                <a:spcPct val="80000"/>
              </a:lnSpc>
              <a:buFontTx/>
              <a:buNone/>
            </a:pPr>
            <a:endParaRPr lang="en-US" sz="2000" dirty="0">
              <a:latin typeface="Courier New" charset="0"/>
              <a:ea typeface="ＭＳ Ｐゴシック" charset="0"/>
              <a:cs typeface="ＭＳ Ｐゴシック" charset="0"/>
            </a:endParaRPr>
          </a:p>
          <a:p>
            <a:pPr>
              <a:lnSpc>
                <a:spcPct val="80000"/>
              </a:lnSpc>
              <a:buFontTx/>
              <a:buNone/>
            </a:pPr>
            <a:r>
              <a:rPr lang="en-US" sz="2000" b="1" dirty="0">
                <a:latin typeface="Courier New" charset="0"/>
                <a:ea typeface="ＭＳ Ｐゴシック" charset="0"/>
                <a:cs typeface="ＭＳ Ｐゴシック" charset="0"/>
              </a:rPr>
              <a:t>function</a:t>
            </a:r>
            <a:r>
              <a:rPr lang="en-US" sz="2000" dirty="0">
                <a:latin typeface="Courier New" charset="0"/>
                <a:ea typeface="ＭＳ Ｐゴシック" charset="0"/>
                <a:cs typeface="ＭＳ Ｐゴシック" charset="0"/>
              </a:rPr>
              <a:t> MIN-VALUE (state,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if TERMINAL-TEST (state) then return UTILITY(state)</a:t>
            </a:r>
          </a:p>
          <a:p>
            <a:pPr>
              <a:lnSpc>
                <a:spcPct val="80000"/>
              </a:lnSpc>
              <a:buFontTx/>
              <a:buNone/>
            </a:pPr>
            <a:r>
              <a:rPr lang="en-US" sz="2000" dirty="0">
                <a:latin typeface="Courier New" charset="0"/>
                <a:ea typeface="ＭＳ Ｐゴシック" charset="0"/>
                <a:cs typeface="ＭＳ Ｐゴシック" charset="0"/>
              </a:rPr>
              <a:t>v := </a:t>
            </a:r>
            <a:r>
              <a:rPr lang="en-US" sz="2000" dirty="0">
                <a:latin typeface="Courier New" charset="0"/>
                <a:ea typeface="ＭＳ Ｐゴシック" charset="0"/>
                <a:cs typeface="Courier New" charset="0"/>
              </a:rPr>
              <a:t>∞</a:t>
            </a:r>
          </a:p>
          <a:p>
            <a:pPr>
              <a:lnSpc>
                <a:spcPct val="80000"/>
              </a:lnSpc>
              <a:buFontTx/>
              <a:buNone/>
            </a:pPr>
            <a:r>
              <a:rPr lang="en-US" sz="2000" dirty="0">
                <a:latin typeface="Courier New" charset="0"/>
                <a:ea typeface="ＭＳ Ｐゴシック" charset="0"/>
                <a:cs typeface="ＭＳ Ｐゴシック" charset="0"/>
              </a:rPr>
              <a:t>for each s in SUCCESSORS (state) do</a:t>
            </a:r>
          </a:p>
          <a:p>
            <a:pPr>
              <a:lnSpc>
                <a:spcPct val="80000"/>
              </a:lnSpc>
              <a:buFontTx/>
              <a:buNone/>
            </a:pPr>
            <a:r>
              <a:rPr lang="en-US" sz="2000" dirty="0">
                <a:latin typeface="Courier New" charset="0"/>
                <a:ea typeface="ＭＳ Ｐゴシック" charset="0"/>
                <a:cs typeface="ＭＳ Ｐゴシック" charset="0"/>
              </a:rPr>
              <a:t>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 MIN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MAX-VALUE (s,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    if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&lt;=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then return v</a:t>
            </a:r>
          </a:p>
          <a:p>
            <a:pPr>
              <a:lnSpc>
                <a:spcPct val="80000"/>
              </a:lnSpc>
              <a:buFontTx/>
              <a:buNone/>
            </a:pPr>
            <a:r>
              <a:rPr lang="en-US" sz="2000" dirty="0">
                <a:latin typeface="Courier New" charset="0"/>
                <a:ea typeface="ＭＳ Ｐゴシック" charset="0"/>
                <a:cs typeface="Courier New"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Courier New" charset="0"/>
              </a:rPr>
              <a:t> := MIN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Courier New" charset="0"/>
              </a:rPr>
              <a:t>, v)</a:t>
            </a:r>
            <a:endParaRPr lang="el-GR" sz="2000" dirty="0">
              <a:latin typeface="Courier New" charset="0"/>
              <a:ea typeface="ＭＳ Ｐゴシック" charset="0"/>
              <a:cs typeface="Courier New" charset="0"/>
            </a:endParaRPr>
          </a:p>
          <a:p>
            <a:pPr>
              <a:lnSpc>
                <a:spcPct val="80000"/>
              </a:lnSpc>
              <a:buFontTx/>
              <a:buNone/>
            </a:pPr>
            <a:r>
              <a:rPr lang="en-US" sz="2000" dirty="0">
                <a:latin typeface="Courier New" charset="0"/>
                <a:ea typeface="ＭＳ Ｐゴシック" charset="0"/>
                <a:cs typeface="ＭＳ Ｐゴシック" charset="0"/>
              </a:rPr>
              <a:t>end</a:t>
            </a:r>
          </a:p>
          <a:p>
            <a:pPr>
              <a:lnSpc>
                <a:spcPct val="80000"/>
              </a:lnSpc>
              <a:buFontTx/>
              <a:buNone/>
            </a:pPr>
            <a:r>
              <a:rPr lang="en-US" sz="2000" dirty="0">
                <a:latin typeface="Courier New" charset="0"/>
                <a:ea typeface="ＭＳ Ｐゴシック" charset="0"/>
                <a:cs typeface="ＭＳ Ｐゴシック" charset="0"/>
              </a:rPr>
              <a:t>return </a:t>
            </a:r>
            <a:r>
              <a:rPr lang="en-US" sz="2000" dirty="0">
                <a:latin typeface="Courier New" charset="0"/>
                <a:ea typeface="ＭＳ Ｐゴシック" charset="0"/>
                <a:cs typeface="Courier New" charset="0"/>
              </a:rPr>
              <a:t>v</a:t>
            </a:r>
            <a:endParaRPr lang="el-GR" sz="2000" dirty="0">
              <a:latin typeface="Courier New" charset="0"/>
              <a:ea typeface="ＭＳ Ｐゴシック" charset="0"/>
              <a:cs typeface="Courier New"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Effectiveness of alpha-beta</a:t>
            </a:r>
          </a:p>
        </p:txBody>
      </p:sp>
      <p:sp>
        <p:nvSpPr>
          <p:cNvPr id="143362" name="Rectangle 3"/>
          <p:cNvSpPr>
            <a:spLocks noGrp="1" noChangeArrowheads="1"/>
          </p:cNvSpPr>
          <p:nvPr>
            <p:ph type="body" idx="1"/>
          </p:nvPr>
        </p:nvSpPr>
        <p:spPr>
          <a:xfrm>
            <a:off x="304800" y="1295400"/>
            <a:ext cx="8839200" cy="5257800"/>
          </a:xfrm>
        </p:spPr>
        <p:txBody>
          <a:bodyPr/>
          <a:lstStyle/>
          <a:p>
            <a:r>
              <a:rPr lang="en-US" sz="3200" dirty="0">
                <a:latin typeface="Times New Roman" charset="0"/>
                <a:ea typeface="ＭＳ Ｐゴシック" charset="0"/>
                <a:cs typeface="ＭＳ Ｐゴシック" charset="0"/>
              </a:rPr>
              <a:t>Alpha-beta guaranteed to compute same value for root node as minimax, but with less computation</a:t>
            </a:r>
          </a:p>
          <a:p>
            <a:r>
              <a:rPr lang="en-US" sz="3200" b="1" dirty="0">
                <a:latin typeface="Times New Roman" charset="0"/>
                <a:ea typeface="ＭＳ Ｐゴシック" charset="0"/>
                <a:cs typeface="ＭＳ Ｐゴシック" charset="0"/>
              </a:rPr>
              <a:t>Worst case:</a:t>
            </a:r>
            <a:r>
              <a:rPr lang="en-US" sz="3200" dirty="0">
                <a:latin typeface="Times New Roman" charset="0"/>
                <a:ea typeface="ＭＳ Ｐゴシック" charset="0"/>
                <a:cs typeface="ＭＳ Ｐゴシック" charset="0"/>
              </a:rPr>
              <a:t> no pruning, examine </a:t>
            </a:r>
            <a:r>
              <a:rPr lang="en-US" sz="3200" b="1" dirty="0">
                <a:solidFill>
                  <a:srgbClr val="FF0000"/>
                </a:solidFill>
                <a:latin typeface="Times New Roman" charset="0"/>
                <a:ea typeface="ＭＳ Ｐゴシック" charset="0"/>
                <a:cs typeface="ＭＳ Ｐゴシック" charset="0"/>
              </a:rPr>
              <a:t>b</a:t>
            </a:r>
            <a:r>
              <a:rPr lang="en-US" sz="3200" b="1" baseline="30000" dirty="0">
                <a:solidFill>
                  <a:srgbClr val="FF0000"/>
                </a:solidFill>
                <a:latin typeface="Times New Roman" charset="0"/>
                <a:ea typeface="ＭＳ Ｐゴシック" charset="0"/>
                <a:cs typeface="ＭＳ Ｐゴシック" charset="0"/>
              </a:rPr>
              <a:t>d</a:t>
            </a:r>
            <a:r>
              <a:rPr lang="en-US" sz="3200" dirty="0">
                <a:latin typeface="Times New Roman" charset="0"/>
                <a:ea typeface="ＭＳ Ｐゴシック" charset="0"/>
                <a:cs typeface="ＭＳ Ｐゴシック" charset="0"/>
              </a:rPr>
              <a:t> leaf nodes, where nodes have b children &amp; d-ply search is done </a:t>
            </a:r>
          </a:p>
          <a:p>
            <a:r>
              <a:rPr lang="en-US" sz="3200" b="1" dirty="0">
                <a:latin typeface="Times New Roman" charset="0"/>
                <a:ea typeface="ＭＳ Ｐゴシック" charset="0"/>
                <a:cs typeface="ＭＳ Ｐゴシック" charset="0"/>
              </a:rPr>
              <a:t>Best case:</a:t>
            </a:r>
            <a:r>
              <a:rPr lang="en-US" sz="3200" dirty="0">
                <a:latin typeface="Times New Roman" charset="0"/>
                <a:ea typeface="ＭＳ Ｐゴシック" charset="0"/>
                <a:cs typeface="ＭＳ Ｐゴシック" charset="0"/>
              </a:rPr>
              <a:t> examine only </a:t>
            </a:r>
            <a:r>
              <a:rPr lang="en-US" sz="3200" b="1" dirty="0">
                <a:solidFill>
                  <a:srgbClr val="FF0000"/>
                </a:solidFill>
                <a:latin typeface="Times New Roman" charset="0"/>
                <a:ea typeface="ＭＳ Ｐゴシック" charset="0"/>
                <a:cs typeface="ＭＳ Ｐゴシック" charset="0"/>
              </a:rPr>
              <a:t>(2b)</a:t>
            </a:r>
            <a:r>
              <a:rPr lang="en-US" sz="3200" b="1" baseline="30000" dirty="0">
                <a:solidFill>
                  <a:srgbClr val="FF0000"/>
                </a:solidFill>
                <a:latin typeface="Times New Roman" charset="0"/>
                <a:ea typeface="ＭＳ Ｐゴシック" charset="0"/>
                <a:cs typeface="ＭＳ Ｐゴシック" charset="0"/>
              </a:rPr>
              <a:t>d/2</a:t>
            </a:r>
            <a:r>
              <a:rPr lang="en-US" sz="3200" b="1" dirty="0">
                <a:solidFill>
                  <a:srgbClr val="FF0000"/>
                </a:solidFill>
                <a:latin typeface="Times New Roman" charset="0"/>
                <a:ea typeface="ＭＳ Ｐゴシック" charset="0"/>
                <a:cs typeface="ＭＳ Ｐゴシック" charset="0"/>
              </a:rPr>
              <a:t> </a:t>
            </a:r>
            <a:r>
              <a:rPr lang="en-US" sz="3200" dirty="0">
                <a:latin typeface="Times New Roman" charset="0"/>
                <a:ea typeface="ＭＳ Ｐゴシック" charset="0"/>
                <a:cs typeface="ＭＳ Ｐゴシック" charset="0"/>
              </a:rPr>
              <a:t>leaf nodes</a:t>
            </a:r>
          </a:p>
          <a:p>
            <a:pPr marL="455613" lvl="1"/>
            <a:r>
              <a:rPr lang="en-US" sz="3200" dirty="0">
                <a:latin typeface="Times New Roman" charset="0"/>
                <a:ea typeface="ＭＳ Ｐゴシック" charset="0"/>
              </a:rPr>
              <a:t> </a:t>
            </a:r>
            <a:r>
              <a:rPr lang="en-US" sz="2800" dirty="0">
                <a:latin typeface="Times New Roman" charset="0"/>
                <a:ea typeface="ＭＳ Ｐゴシック" charset="0"/>
              </a:rPr>
              <a:t>You can search twice as deep as minimax! </a:t>
            </a:r>
          </a:p>
          <a:p>
            <a:pPr marL="455613" lvl="1"/>
            <a:r>
              <a:rPr lang="en-US" sz="2800" b="1" dirty="0">
                <a:latin typeface="Times New Roman" charset="0"/>
                <a:ea typeface="ＭＳ Ｐゴシック" charset="0"/>
                <a:cs typeface="ＭＳ Ｐゴシック" charset="0"/>
              </a:rPr>
              <a:t>Occurs if each player’</a:t>
            </a:r>
            <a:r>
              <a:rPr lang="en-US" altLang="ja-JP" sz="2800" b="1" dirty="0">
                <a:latin typeface="Times New Roman" charset="0"/>
                <a:ea typeface="ＭＳ Ｐゴシック" charset="0"/>
                <a:cs typeface="ＭＳ Ｐゴシック" charset="0"/>
              </a:rPr>
              <a:t>s best move is 1st alternative </a:t>
            </a:r>
            <a:r>
              <a:rPr lang="en-US" altLang="ja-JP" sz="2800" dirty="0">
                <a:latin typeface="Times New Roman" charset="0"/>
                <a:ea typeface="ＭＳ Ｐゴシック" charset="0"/>
                <a:cs typeface="ＭＳ Ｐゴシック" charset="0"/>
              </a:rPr>
              <a:t> </a:t>
            </a:r>
          </a:p>
          <a:p>
            <a:r>
              <a:rPr lang="en-US" sz="3200" dirty="0">
                <a:latin typeface="Times New Roman" charset="0"/>
                <a:ea typeface="ＭＳ Ｐゴシック" charset="0"/>
                <a:cs typeface="ＭＳ Ｐゴシック" charset="0"/>
              </a:rPr>
              <a:t>In </a:t>
            </a:r>
            <a:r>
              <a:rPr lang="en-US" sz="3200" dirty="0">
                <a:latin typeface="Times New Roman" charset="0"/>
                <a:ea typeface="ＭＳ Ｐゴシック" charset="0"/>
                <a:cs typeface="ＭＳ Ｐゴシック" charset="0"/>
                <a:hlinkClick r:id="rId3"/>
              </a:rPr>
              <a:t>Deep Blue</a:t>
            </a:r>
            <a:r>
              <a:rPr lang="en-US" sz="3200" dirty="0">
                <a:latin typeface="Times New Roman" charset="0"/>
                <a:ea typeface="ＭＳ Ｐゴシック" charset="0"/>
                <a:cs typeface="ＭＳ Ｐゴシック" charset="0"/>
              </a:rPr>
              <a:t>, alpha-beta pruning reduced </a:t>
            </a:r>
            <a:r>
              <a:rPr lang="en-US" sz="3200" i="1" dirty="0">
                <a:latin typeface="Times New Roman" charset="0"/>
                <a:ea typeface="ＭＳ Ｐゴシック" charset="0"/>
                <a:cs typeface="ＭＳ Ｐゴシック" charset="0"/>
                <a:hlinkClick r:id="rId4"/>
              </a:rPr>
              <a:t>effective branching factor</a:t>
            </a:r>
            <a:r>
              <a:rPr lang="en-US" sz="3200" i="1" dirty="0">
                <a:latin typeface="Times New Roman" charset="0"/>
                <a:ea typeface="ＭＳ Ｐゴシック" charset="0"/>
                <a:cs typeface="ＭＳ Ｐゴシック" charset="0"/>
              </a:rPr>
              <a:t> </a:t>
            </a:r>
            <a:r>
              <a:rPr lang="en-US" sz="3200" dirty="0">
                <a:latin typeface="Times New Roman" charset="0"/>
                <a:ea typeface="ＭＳ Ｐゴシック" charset="0"/>
                <a:cs typeface="ＭＳ Ｐゴシック" charset="0"/>
              </a:rPr>
              <a:t>from ~35 to ~6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685800" y="152400"/>
            <a:ext cx="7772400" cy="1143000"/>
          </a:xfrm>
        </p:spPr>
        <p:txBody>
          <a:bodyPr/>
          <a:lstStyle/>
          <a:p>
            <a:r>
              <a:rPr lang="en-US">
                <a:solidFill>
                  <a:schemeClr val="tx1"/>
                </a:solidFill>
                <a:latin typeface="Times New Roman" charset="0"/>
                <a:ea typeface="ＭＳ Ｐゴシック" charset="0"/>
                <a:cs typeface="ＭＳ Ｐゴシック" charset="0"/>
              </a:rPr>
              <a:t>Many other improvements</a:t>
            </a:r>
          </a:p>
        </p:txBody>
      </p:sp>
      <p:sp>
        <p:nvSpPr>
          <p:cNvPr id="145410" name="Rectangle 3"/>
          <p:cNvSpPr>
            <a:spLocks noGrp="1" noChangeArrowheads="1"/>
          </p:cNvSpPr>
          <p:nvPr>
            <p:ph type="body" idx="1"/>
          </p:nvPr>
        </p:nvSpPr>
        <p:spPr>
          <a:xfrm>
            <a:off x="571500" y="1219200"/>
            <a:ext cx="8001000" cy="5486400"/>
          </a:xfrm>
        </p:spPr>
        <p:txBody>
          <a:bodyPr/>
          <a:lstStyle/>
          <a:p>
            <a:pPr marL="342900" indent="-342900">
              <a:buClr>
                <a:srgbClr val="0033CC"/>
              </a:buClr>
              <a:buFont typeface="Wingdings" charset="0"/>
              <a:buChar char="§"/>
            </a:pPr>
            <a:r>
              <a:rPr lang="en-US" sz="3200" b="1" dirty="0">
                <a:latin typeface="Times New Roman" charset="0"/>
                <a:ea typeface="ＭＳ Ｐゴシック" charset="0"/>
                <a:cs typeface="ＭＳ Ｐゴシック" charset="0"/>
              </a:rPr>
              <a:t>Adaptive horizon</a:t>
            </a:r>
            <a:r>
              <a:rPr lang="en-US" sz="3200" dirty="0">
                <a:latin typeface="Times New Roman" charset="0"/>
                <a:ea typeface="ＭＳ Ｐゴシック" charset="0"/>
                <a:cs typeface="ＭＳ Ｐゴシック" charset="0"/>
              </a:rPr>
              <a:t> + </a:t>
            </a:r>
            <a:r>
              <a:rPr lang="en-US" sz="3200" b="1" dirty="0">
                <a:latin typeface="Times New Roman" charset="0"/>
                <a:ea typeface="ＭＳ Ｐゴシック" charset="0"/>
                <a:cs typeface="ＭＳ Ｐゴシック" charset="0"/>
              </a:rPr>
              <a:t>iterative deepening</a:t>
            </a:r>
          </a:p>
          <a:p>
            <a:pPr marL="342900" indent="-342900">
              <a:buClr>
                <a:srgbClr val="0033CC"/>
              </a:buClr>
              <a:buFont typeface="Wingdings" charset="0"/>
              <a:buChar char="§"/>
            </a:pPr>
            <a:r>
              <a:rPr lang="en-US" sz="3200" b="1" dirty="0">
                <a:latin typeface="Times New Roman" charset="0"/>
                <a:ea typeface="ＭＳ Ｐゴシック" charset="0"/>
                <a:cs typeface="ＭＳ Ｐゴシック" charset="0"/>
              </a:rPr>
              <a:t>Extended search</a:t>
            </a:r>
            <a:r>
              <a:rPr lang="en-US" sz="3200" dirty="0">
                <a:latin typeface="Times New Roman" charset="0"/>
                <a:ea typeface="ＭＳ Ｐゴシック" charset="0"/>
                <a:cs typeface="ＭＳ Ｐゴシック" charset="0"/>
              </a:rPr>
              <a:t>: retain k&gt;1 best paths (not just 1) and extend tree at greater depth below their leaf nodes to help dealing with </a:t>
            </a:r>
            <a:r>
              <a:rPr lang="ja-JP" altLang="en-US" sz="3200">
                <a:latin typeface="Times New Roman" charset="0"/>
                <a:ea typeface="ＭＳ Ｐゴシック" charset="0"/>
                <a:cs typeface="ＭＳ Ｐゴシック" charset="0"/>
              </a:rPr>
              <a:t>“</a:t>
            </a:r>
            <a:r>
              <a:rPr lang="en-US" altLang="ja-JP" sz="3200" dirty="0">
                <a:latin typeface="Times New Roman" charset="0"/>
                <a:ea typeface="ＭＳ Ｐゴシック" charset="0"/>
                <a:cs typeface="ＭＳ Ｐゴシック" charset="0"/>
              </a:rPr>
              <a:t>horizon effect</a:t>
            </a:r>
            <a:r>
              <a:rPr lang="ja-JP" altLang="en-US" sz="3200">
                <a:latin typeface="Times New Roman" charset="0"/>
                <a:ea typeface="ＭＳ Ｐゴシック" charset="0"/>
                <a:cs typeface="ＭＳ Ｐゴシック" charset="0"/>
              </a:rPr>
              <a:t>”</a:t>
            </a:r>
            <a:endParaRPr lang="en-US" altLang="ja-JP" sz="3200" dirty="0">
              <a:latin typeface="Times New Roman" charset="0"/>
              <a:ea typeface="ＭＳ Ｐゴシック" charset="0"/>
              <a:cs typeface="ＭＳ Ｐゴシック" charset="0"/>
            </a:endParaRPr>
          </a:p>
          <a:p>
            <a:pPr marL="342900" indent="-342900">
              <a:buClr>
                <a:srgbClr val="0033CC"/>
              </a:buClr>
              <a:buFont typeface="Wingdings" charset="0"/>
              <a:buChar char="§"/>
            </a:pPr>
            <a:r>
              <a:rPr lang="en-US" sz="3200" b="1" dirty="0">
                <a:latin typeface="Times New Roman" charset="0"/>
                <a:ea typeface="ＭＳ Ｐゴシック" charset="0"/>
                <a:cs typeface="ＭＳ Ｐゴシック" charset="0"/>
              </a:rPr>
              <a:t>Singular extension</a:t>
            </a:r>
            <a:r>
              <a:rPr lang="en-US" sz="3200" dirty="0">
                <a:latin typeface="Times New Roman" charset="0"/>
                <a:ea typeface="ＭＳ Ｐゴシック" charset="0"/>
                <a:cs typeface="ＭＳ Ｐゴシック" charset="0"/>
              </a:rPr>
              <a:t>: If move is obviously better than others in node at horizon h, expand it</a:t>
            </a:r>
          </a:p>
          <a:p>
            <a:pPr marL="342900" indent="-342900">
              <a:buClr>
                <a:srgbClr val="0033CC"/>
              </a:buClr>
              <a:buFont typeface="Wingdings" charset="0"/>
              <a:buChar char="§"/>
            </a:pPr>
            <a:r>
              <a:rPr lang="en-US" sz="3200" dirty="0">
                <a:latin typeface="Times New Roman" charset="0"/>
                <a:ea typeface="ＭＳ Ｐゴシック" charset="0"/>
                <a:cs typeface="ＭＳ Ｐゴシック" charset="0"/>
              </a:rPr>
              <a:t>Use </a:t>
            </a:r>
            <a:r>
              <a:rPr lang="en-US" sz="3200" b="1" dirty="0">
                <a:latin typeface="Times New Roman" charset="0"/>
                <a:ea typeface="ＭＳ Ｐゴシック" charset="0"/>
                <a:cs typeface="ＭＳ Ｐゴシック" charset="0"/>
                <a:hlinkClick r:id="rId3"/>
              </a:rPr>
              <a:t>transposition tables</a:t>
            </a:r>
            <a:r>
              <a:rPr lang="en-US" sz="3200" dirty="0">
                <a:latin typeface="Times New Roman" charset="0"/>
                <a:ea typeface="ＭＳ Ｐゴシック" charset="0"/>
                <a:cs typeface="ＭＳ Ｐゴシック" charset="0"/>
              </a:rPr>
              <a:t> to deal with repeated states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A5EF-E5D4-E040-B722-31B5CDB466E4}"/>
              </a:ext>
            </a:extLst>
          </p:cNvPr>
          <p:cNvSpPr>
            <a:spLocks noGrp="1"/>
          </p:cNvSpPr>
          <p:nvPr>
            <p:ph type="title"/>
          </p:nvPr>
        </p:nvSpPr>
        <p:spPr>
          <a:xfrm>
            <a:off x="914400" y="228600"/>
            <a:ext cx="7772400" cy="1143000"/>
          </a:xfrm>
        </p:spPr>
        <p:txBody>
          <a:bodyPr/>
          <a:lstStyle/>
          <a:p>
            <a:r>
              <a:rPr lang="en-US" dirty="0">
                <a:latin typeface="Times New Roman" panose="02020603050405020304" pitchFamily="18" charset="0"/>
                <a:cs typeface="Times New Roman" panose="02020603050405020304" pitchFamily="18" charset="0"/>
              </a:rPr>
              <a:t>Simple Games Summary</a:t>
            </a:r>
          </a:p>
        </p:txBody>
      </p:sp>
      <p:sp>
        <p:nvSpPr>
          <p:cNvPr id="3" name="Content Placeholder 2">
            <a:extLst>
              <a:ext uri="{FF2B5EF4-FFF2-40B4-BE49-F238E27FC236}">
                <a16:creationId xmlns:a16="http://schemas.microsoft.com/office/drawing/2014/main" id="{832B04ED-8C2D-6C49-9464-8127648D599A}"/>
              </a:ext>
            </a:extLst>
          </p:cNvPr>
          <p:cNvSpPr>
            <a:spLocks noGrp="1"/>
          </p:cNvSpPr>
          <p:nvPr>
            <p:ph idx="1"/>
          </p:nvPr>
        </p:nvSpPr>
        <p:spPr>
          <a:xfrm>
            <a:off x="685800" y="1295400"/>
            <a:ext cx="8001000" cy="5334000"/>
          </a:xfrm>
        </p:spPr>
        <p:txBody>
          <a:bodyPr/>
          <a:lstStyle/>
          <a:p>
            <a:r>
              <a:rPr lang="en-US" sz="3200" dirty="0">
                <a:latin typeface="Times New Roman" panose="02020603050405020304" pitchFamily="18" charset="0"/>
                <a:cs typeface="Times New Roman" panose="02020603050405020304" pitchFamily="18" charset="0"/>
              </a:rPr>
              <a:t>Simple 2-player, zero-sum, deterministic, perfect information games are popular and let us explore adversarial search</a:t>
            </a:r>
          </a:p>
          <a:p>
            <a:r>
              <a:rPr lang="en-US" sz="3200" dirty="0">
                <a:latin typeface="Times New Roman" panose="02020603050405020304" pitchFamily="18" charset="0"/>
                <a:cs typeface="Times New Roman" panose="02020603050405020304" pitchFamily="18" charset="0"/>
              </a:rPr>
              <a:t>Use a </a:t>
            </a:r>
            <a:r>
              <a:rPr lang="en-US" sz="3200" b="1" dirty="0">
                <a:latin typeface="Times New Roman" panose="02020603050405020304" pitchFamily="18" charset="0"/>
                <a:cs typeface="Times New Roman" panose="02020603050405020304" pitchFamily="18" charset="0"/>
              </a:rPr>
              <a:t>static evaluator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look ahead </a:t>
            </a:r>
            <a:r>
              <a:rPr lang="en-US" sz="3200" dirty="0">
                <a:latin typeface="Times New Roman" panose="02020603050405020304" pitchFamily="18" charset="0"/>
                <a:cs typeface="Times New Roman" panose="02020603050405020304" pitchFamily="18" charset="0"/>
              </a:rPr>
              <a:t>to choose move</a:t>
            </a:r>
          </a:p>
          <a:p>
            <a:r>
              <a:rPr lang="en-US" sz="3200" dirty="0">
                <a:latin typeface="Times New Roman" panose="02020603050405020304" pitchFamily="18" charset="0"/>
                <a:cs typeface="Times New Roman" panose="02020603050405020304" pitchFamily="18" charset="0"/>
              </a:rPr>
              <a:t>Computing static evaluator uses most computing</a:t>
            </a:r>
          </a:p>
          <a:p>
            <a:r>
              <a:rPr lang="en-US" sz="3200" b="1" dirty="0">
                <a:latin typeface="Times New Roman" panose="02020603050405020304" pitchFamily="18" charset="0"/>
                <a:cs typeface="Times New Roman" panose="02020603050405020304" pitchFamily="18" charset="0"/>
              </a:rPr>
              <a:t>Minimax</a:t>
            </a:r>
            <a:r>
              <a:rPr lang="en-US" sz="3200" dirty="0">
                <a:latin typeface="Times New Roman" panose="02020603050405020304" pitchFamily="18" charset="0"/>
                <a:cs typeface="Times New Roman" panose="02020603050405020304" pitchFamily="18" charset="0"/>
              </a:rPr>
              <a:t> makes best choice for next move</a:t>
            </a:r>
          </a:p>
          <a:p>
            <a:r>
              <a:rPr lang="en-US" sz="3200" b="1" dirty="0">
                <a:latin typeface="Times New Roman" panose="02020603050405020304" pitchFamily="18" charset="0"/>
                <a:cs typeface="Times New Roman" panose="02020603050405020304" pitchFamily="18" charset="0"/>
              </a:rPr>
              <a:t>Alpha-beta</a:t>
            </a:r>
            <a:r>
              <a:rPr lang="en-US" sz="3200" dirty="0">
                <a:latin typeface="Times New Roman" panose="02020603050405020304" pitchFamily="18" charset="0"/>
                <a:cs typeface="Times New Roman" panose="02020603050405020304" pitchFamily="18" charset="0"/>
              </a:rPr>
              <a:t> gives same answer, but often with much less work</a:t>
            </a:r>
          </a:p>
        </p:txBody>
      </p:sp>
    </p:spTree>
    <p:extLst>
      <p:ext uri="{BB962C8B-B14F-4D97-AF65-F5344CB8AC3E}">
        <p14:creationId xmlns:p14="http://schemas.microsoft.com/office/powerpoint/2010/main" val="35846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81000" y="457200"/>
            <a:ext cx="8763000" cy="1143000"/>
          </a:xfrm>
        </p:spPr>
        <p:txBody>
          <a:bodyPr/>
          <a:lstStyle/>
          <a:p>
            <a:r>
              <a:rPr lang="en-US" sz="3200" dirty="0">
                <a:latin typeface="Times New Roman" charset="0"/>
                <a:ea typeface="ＭＳ Ｐゴシック" charset="0"/>
                <a:cs typeface="ＭＳ Ｐゴシック" charset="0"/>
              </a:rPr>
              <a:t>Ratings of human &amp; computer chess champions</a:t>
            </a:r>
          </a:p>
        </p:txBody>
      </p:sp>
      <p:pic>
        <p:nvPicPr>
          <p:cNvPr id="26626"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058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627" name="Straight Connector 10"/>
          <p:cNvCxnSpPr>
            <a:cxnSpLocks noChangeShapeType="1"/>
          </p:cNvCxnSpPr>
          <p:nvPr/>
        </p:nvCxnSpPr>
        <p:spPr bwMode="auto">
          <a:xfrm flipV="1">
            <a:off x="1295400" y="2514600"/>
            <a:ext cx="7543800" cy="1676400"/>
          </a:xfrm>
          <a:prstGeom prst="line">
            <a:avLst/>
          </a:prstGeom>
          <a:noFill/>
          <a:ln w="47625">
            <a:solidFill>
              <a:srgbClr val="FF0000"/>
            </a:solidFill>
            <a:round/>
            <a:headEnd/>
            <a:tailEnd/>
          </a:ln>
          <a:extLst>
            <a:ext uri="{909E8E84-426E-40dd-AFC4-6F175D3DCCD1}">
              <a14:hiddenFill xmlns=""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159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4" name="TextBox 2"/>
          <p:cNvSpPr txBox="1">
            <a:spLocks noChangeArrowheads="1"/>
          </p:cNvSpPr>
          <p:nvPr/>
        </p:nvSpPr>
        <p:spPr bwMode="auto">
          <a:xfrm>
            <a:off x="7620000" y="152400"/>
            <a:ext cx="1312863"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4400" b="1" dirty="0"/>
              <a:t>1997</a:t>
            </a:r>
          </a:p>
        </p:txBody>
      </p:sp>
    </p:spTree>
  </p:cSld>
  <p:clrMapOvr>
    <a:masterClrMapping/>
  </p:clrMapOvr>
  <p:transition spd="slow"/>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13362</TotalTime>
  <Words>4170</Words>
  <Application>Microsoft Macintosh PowerPoint</Application>
  <PresentationFormat>On-screen Show (4:3)</PresentationFormat>
  <Paragraphs>1432</Paragraphs>
  <Slides>75</Slides>
  <Notes>62</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Comic Sans MS</vt:lpstr>
      <vt:lpstr>Courier New</vt:lpstr>
      <vt:lpstr>Symbol</vt:lpstr>
      <vt:lpstr>Times New Roman</vt:lpstr>
      <vt:lpstr>Wingdings</vt:lpstr>
      <vt:lpstr>Blank Presentation</vt:lpstr>
      <vt:lpstr>Adversarial Search (aka Games)</vt:lpstr>
      <vt:lpstr>Overview</vt:lpstr>
      <vt:lpstr>Why study games?</vt:lpstr>
      <vt:lpstr>Computer chess history</vt:lpstr>
      <vt:lpstr>State of the art</vt:lpstr>
      <vt:lpstr>AlphaGo - The Movie</vt:lpstr>
      <vt:lpstr>Chinook</vt:lpstr>
      <vt:lpstr>Ratings of human &amp; computer chess champions</vt:lpstr>
      <vt:lpstr>PowerPoint Presentation</vt:lpstr>
      <vt:lpstr>PowerPoint Presentation</vt:lpstr>
      <vt:lpstr>Othello: Murakami vs. Logistello</vt:lpstr>
      <vt:lpstr>2016</vt:lpstr>
      <vt:lpstr>2017</vt:lpstr>
      <vt:lpstr>AlphaGo Zero learns on its Own</vt:lpstr>
      <vt:lpstr>How can we do it?</vt:lpstr>
      <vt:lpstr>Classical vs. Machine Learning approaches</vt:lpstr>
      <vt:lpstr>Typical simple case for a game</vt:lpstr>
      <vt:lpstr>Can we use …</vt:lpstr>
      <vt:lpstr>How to play a game, v1</vt:lpstr>
      <vt:lpstr>Evaluation function</vt:lpstr>
      <vt:lpstr>Evaluation function examples</vt:lpstr>
      <vt:lpstr>Evaluation function examples</vt:lpstr>
      <vt:lpstr>But, that’s not how people play</vt:lpstr>
      <vt:lpstr>PowerPoint Presentation</vt:lpstr>
      <vt:lpstr>Game trees</vt:lpstr>
      <vt:lpstr>Game Tree for Tic-Tac-Toe</vt:lpstr>
      <vt:lpstr>Minimax procedure</vt:lpstr>
      <vt:lpstr>Minimax theorem</vt:lpstr>
      <vt:lpstr>Minimax Algorithm</vt:lpstr>
      <vt:lpstr>Partial Game Tree for Tic-Tac-Toe</vt:lpstr>
      <vt:lpstr>Why backed-up values?</vt:lpstr>
      <vt:lpstr>Minimax Tree Again</vt:lpstr>
      <vt:lpstr>Is that all there is to simple games?</vt:lpstr>
      <vt:lpstr>Alpha-beta pruning</vt:lpstr>
      <vt:lpstr>Alpha-beta pruning</vt:lpstr>
      <vt:lpstr>Alpha-beta pruning</vt:lpstr>
      <vt:lpstr>Alpha-beta pruning</vt:lpstr>
      <vt:lpstr>Alpha-Beta Tic-Tac-Toe Example</vt:lpstr>
      <vt:lpstr>Alpha-Beta Tic-Tac-Toe Example</vt:lpstr>
      <vt:lpstr>Alpha-Beta Tic-Tac-Toe Example</vt:lpstr>
      <vt:lpstr>Alpha-Beta Tic-Tac-Toe Example</vt:lpstr>
      <vt:lpstr>Alpha-Beta Tic-Tac-Toe Example</vt:lpstr>
      <vt:lpstr>Alpha-Beta Tic-Tac-Toe Example</vt:lpstr>
      <vt:lpstr>Another alpha-beta example</vt:lpstr>
      <vt:lpstr>Alpha-Beta Tic-Tac-Toe 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Alpha-beta algorithm</vt:lpstr>
      <vt:lpstr>Effectiveness of alpha-beta</vt:lpstr>
      <vt:lpstr>Many other improvements</vt:lpstr>
      <vt:lpstr>Simple Games 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277</cp:revision>
  <cp:lastPrinted>2012-10-01T19:43:19Z</cp:lastPrinted>
  <dcterms:created xsi:type="dcterms:W3CDTF">2009-10-11T23:34:44Z</dcterms:created>
  <dcterms:modified xsi:type="dcterms:W3CDTF">2021-09-30T15:57:49Z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