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6"/>
  </p:notesMasterIdLst>
  <p:handoutMasterIdLst>
    <p:handoutMasterId r:id="rId17"/>
  </p:handoutMasterIdLst>
  <p:sldIdLst>
    <p:sldId id="257" r:id="rId2"/>
    <p:sldId id="258" r:id="rId3"/>
    <p:sldId id="324" r:id="rId4"/>
    <p:sldId id="309" r:id="rId5"/>
    <p:sldId id="310" r:id="rId6"/>
    <p:sldId id="326" r:id="rId7"/>
    <p:sldId id="312" r:id="rId8"/>
    <p:sldId id="327" r:id="rId9"/>
    <p:sldId id="321" r:id="rId10"/>
    <p:sldId id="322" r:id="rId11"/>
    <p:sldId id="314" r:id="rId12"/>
    <p:sldId id="315" r:id="rId13"/>
    <p:sldId id="317" r:id="rId14"/>
    <p:sldId id="318" r:id="rId15"/>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14"/>
    <p:restoredTop sz="86327" autoAdjust="0"/>
  </p:normalViewPr>
  <p:slideViewPr>
    <p:cSldViewPr showGuides="1">
      <p:cViewPr varScale="1">
        <p:scale>
          <a:sx n="105" d="100"/>
          <a:sy n="105" d="100"/>
        </p:scale>
        <p:origin x="1848" y="192"/>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85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00DFCDA-C582-9545-A593-34FD969706C8}" type="slidenum">
              <a:rPr lang="en-US"/>
              <a:pPr>
                <a:defRPr/>
              </a:pPr>
              <a:t>‹#›</a:t>
            </a:fld>
            <a:endParaRPr lang="en-US"/>
          </a:p>
        </p:txBody>
      </p:sp>
    </p:spTree>
    <p:extLst>
      <p:ext uri="{BB962C8B-B14F-4D97-AF65-F5344CB8AC3E}">
        <p14:creationId xmlns:p14="http://schemas.microsoft.com/office/powerpoint/2010/main" val="629775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2FD89E57-87F7-D54B-9561-EBC43040A5F9}" type="slidenum">
              <a:rPr lang="en-US"/>
              <a:pPr>
                <a:defRPr/>
              </a:pPr>
              <a:t>‹#›</a:t>
            </a:fld>
            <a:endParaRPr lang="en-US"/>
          </a:p>
        </p:txBody>
      </p:sp>
    </p:spTree>
    <p:extLst>
      <p:ext uri="{BB962C8B-B14F-4D97-AF65-F5344CB8AC3E}">
        <p14:creationId xmlns:p14="http://schemas.microsoft.com/office/powerpoint/2010/main" val="1650632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E6C6578-54FA-6E41-85AF-2BE2800A9FF7}" type="slidenum">
              <a:rPr lang="en-US" sz="1300"/>
              <a:pPr/>
              <a:t>1</a:t>
            </a:fld>
            <a:endParaRPr lang="en-US" sz="13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BBAA218E-E8A9-5A41-839C-09961E586B59}"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a:extLst>
              <a:ext uri="{FF2B5EF4-FFF2-40B4-BE49-F238E27FC236}">
                <a16:creationId xmlns:a16="http://schemas.microsoft.com/office/drawing/2014/main" id="{46BDC6CB-E428-E945-A7D5-A1C0F49CDB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6678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6678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6678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6678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3A5C2E8-C80A-ED43-8F5B-C2FB892EC06D}" type="slidenum">
              <a:rPr lang="en-US" altLang="en-US" sz="1300"/>
              <a:pPr/>
              <a:t>6</a:t>
            </a:fld>
            <a:endParaRPr lang="en-US" altLang="en-US" sz="1300"/>
          </a:p>
        </p:txBody>
      </p:sp>
      <p:sp>
        <p:nvSpPr>
          <p:cNvPr id="67586" name="Rectangle 2">
            <a:extLst>
              <a:ext uri="{FF2B5EF4-FFF2-40B4-BE49-F238E27FC236}">
                <a16:creationId xmlns:a16="http://schemas.microsoft.com/office/drawing/2014/main" id="{7343C848-CCB3-EC42-93C1-4951A79D7279}"/>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16F78DC1-4338-7048-B266-52E1A35146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34442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2886382-17DF-C540-8300-73B969E09852}" type="datetime1">
              <a:rPr lang="en-US"/>
              <a:pPr>
                <a:defRPr/>
              </a:pPr>
              <a:t>9/7/21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074E94E-AD6F-1F4D-B985-10387DDB591F}" type="slidenum">
              <a:rPr lang="en-US"/>
              <a:pPr>
                <a:defRPr/>
              </a:pPr>
              <a:t>‹#›</a:t>
            </a:fld>
            <a:endParaRPr lang="en-US"/>
          </a:p>
        </p:txBody>
      </p:sp>
    </p:spTree>
    <p:extLst>
      <p:ext uri="{BB962C8B-B14F-4D97-AF65-F5344CB8AC3E}">
        <p14:creationId xmlns:p14="http://schemas.microsoft.com/office/powerpoint/2010/main" val="310776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897D46C-216A-0F4D-9C57-16FF0856A673}" type="datetime1">
              <a:rPr lang="en-US"/>
              <a:pPr>
                <a:defRPr/>
              </a:pPr>
              <a:t>9/7/21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A17A68-56E1-784A-B8F0-949647887B35}" type="slidenum">
              <a:rPr lang="en-US"/>
              <a:pPr>
                <a:defRPr/>
              </a:pPr>
              <a:t>‹#›</a:t>
            </a:fld>
            <a:endParaRPr lang="en-US"/>
          </a:p>
        </p:txBody>
      </p:sp>
    </p:spTree>
    <p:extLst>
      <p:ext uri="{BB962C8B-B14F-4D97-AF65-F5344CB8AC3E}">
        <p14:creationId xmlns:p14="http://schemas.microsoft.com/office/powerpoint/2010/main" val="17423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546A-16F8-0B4E-A7B0-BEA66A951BD6}" type="datetime1">
              <a:rPr lang="en-US"/>
              <a:pPr>
                <a:defRPr/>
              </a:pPr>
              <a:t>9/7/21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BF3E7D-BF4D-B84F-AFCF-9AE4042082BF}" type="slidenum">
              <a:rPr lang="en-US"/>
              <a:pPr>
                <a:defRPr/>
              </a:pPr>
              <a:t>‹#›</a:t>
            </a:fld>
            <a:endParaRPr lang="en-US"/>
          </a:p>
        </p:txBody>
      </p:sp>
    </p:spTree>
    <p:extLst>
      <p:ext uri="{BB962C8B-B14F-4D97-AF65-F5344CB8AC3E}">
        <p14:creationId xmlns:p14="http://schemas.microsoft.com/office/powerpoint/2010/main" val="70666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7239000" y="6553200"/>
            <a:ext cx="19050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891110-FF30-9849-9351-5E95C3CB24DF}" type="slidenum">
              <a:rPr lang="en-US"/>
              <a:pPr>
                <a:defRPr/>
              </a:pPr>
              <a:t>‹#›</a:t>
            </a:fld>
            <a:endParaRPr lang="en-US"/>
          </a:p>
        </p:txBody>
      </p:sp>
    </p:spTree>
    <p:extLst>
      <p:ext uri="{BB962C8B-B14F-4D97-AF65-F5344CB8AC3E}">
        <p14:creationId xmlns:p14="http://schemas.microsoft.com/office/powerpoint/2010/main" val="337726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41423BE-B57A-4248-B5D5-C0F6A420575B}" type="datetime1">
              <a:rPr lang="en-US"/>
              <a:pPr>
                <a:defRPr/>
              </a:pPr>
              <a:t>9/7/21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6CC94FB-83FD-0A42-83B7-14CDED0C5058}" type="slidenum">
              <a:rPr lang="en-US"/>
              <a:pPr>
                <a:defRPr/>
              </a:pPr>
              <a:t>‹#›</a:t>
            </a:fld>
            <a:endParaRPr lang="en-US"/>
          </a:p>
        </p:txBody>
      </p:sp>
    </p:spTree>
    <p:extLst>
      <p:ext uri="{BB962C8B-B14F-4D97-AF65-F5344CB8AC3E}">
        <p14:creationId xmlns:p14="http://schemas.microsoft.com/office/powerpoint/2010/main" val="391563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A5591A2-DE36-9847-A0DA-FD2D8780DA8C}" type="datetime1">
              <a:rPr lang="en-US"/>
              <a:pPr>
                <a:defRPr/>
              </a:pPr>
              <a:t>9/7/21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0584E62-13EB-F34D-ACDC-4F42279E64B8}" type="slidenum">
              <a:rPr lang="en-US"/>
              <a:pPr>
                <a:defRPr/>
              </a:pPr>
              <a:t>‹#›</a:t>
            </a:fld>
            <a:endParaRPr lang="en-US"/>
          </a:p>
        </p:txBody>
      </p:sp>
    </p:spTree>
    <p:extLst>
      <p:ext uri="{BB962C8B-B14F-4D97-AF65-F5344CB8AC3E}">
        <p14:creationId xmlns:p14="http://schemas.microsoft.com/office/powerpoint/2010/main" val="2731564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17F212-EDAE-AF41-B3DD-1162CE03EA67}" type="datetime1">
              <a:rPr lang="en-US"/>
              <a:pPr>
                <a:defRPr/>
              </a:pPr>
              <a:t>9/7/21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F3E2A7F-42A2-1240-8150-FE74F3B5E60D}" type="slidenum">
              <a:rPr lang="en-US"/>
              <a:pPr>
                <a:defRPr/>
              </a:pPr>
              <a:t>‹#›</a:t>
            </a:fld>
            <a:endParaRPr lang="en-US"/>
          </a:p>
        </p:txBody>
      </p:sp>
    </p:spTree>
    <p:extLst>
      <p:ext uri="{BB962C8B-B14F-4D97-AF65-F5344CB8AC3E}">
        <p14:creationId xmlns:p14="http://schemas.microsoft.com/office/powerpoint/2010/main" val="293512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FC5BFB4-48CB-8E4A-B027-A769128FEA73}" type="datetime1">
              <a:rPr lang="en-US"/>
              <a:pPr>
                <a:defRPr/>
              </a:pPr>
              <a:t>9/7/21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9695276-6B2E-154E-AA16-CAA8E4927073}" type="slidenum">
              <a:rPr lang="en-US"/>
              <a:pPr>
                <a:defRPr/>
              </a:pPr>
              <a:t>‹#›</a:t>
            </a:fld>
            <a:endParaRPr lang="en-US"/>
          </a:p>
        </p:txBody>
      </p:sp>
    </p:spTree>
    <p:extLst>
      <p:ext uri="{BB962C8B-B14F-4D97-AF65-F5344CB8AC3E}">
        <p14:creationId xmlns:p14="http://schemas.microsoft.com/office/powerpoint/2010/main" val="291195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3C7C9C8-4584-0F4B-845A-BD1EFF718406}" type="datetime1">
              <a:rPr lang="en-US"/>
              <a:pPr>
                <a:defRPr/>
              </a:pPr>
              <a:t>9/7/21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6B11A64-DBD9-F547-B454-417AA3643995}" type="slidenum">
              <a:rPr lang="en-US"/>
              <a:pPr>
                <a:defRPr/>
              </a:pPr>
              <a:t>‹#›</a:t>
            </a:fld>
            <a:endParaRPr lang="en-US"/>
          </a:p>
        </p:txBody>
      </p:sp>
    </p:spTree>
    <p:extLst>
      <p:ext uri="{BB962C8B-B14F-4D97-AF65-F5344CB8AC3E}">
        <p14:creationId xmlns:p14="http://schemas.microsoft.com/office/powerpoint/2010/main" val="51161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D09C457-F102-B94E-8BE5-3BEB3796F666}" type="datetime1">
              <a:rPr lang="en-US"/>
              <a:pPr>
                <a:defRPr/>
              </a:pPr>
              <a:t>9/7/21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608058F-C1E1-9B4F-B18A-6A57BAFE5F0C}" type="slidenum">
              <a:rPr lang="en-US"/>
              <a:pPr>
                <a:defRPr/>
              </a:pPr>
              <a:t>‹#›</a:t>
            </a:fld>
            <a:endParaRPr lang="en-US"/>
          </a:p>
        </p:txBody>
      </p:sp>
    </p:spTree>
    <p:extLst>
      <p:ext uri="{BB962C8B-B14F-4D97-AF65-F5344CB8AC3E}">
        <p14:creationId xmlns:p14="http://schemas.microsoft.com/office/powerpoint/2010/main" val="43797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38BFFAB-A291-0A46-923D-0EB88F19FF36}" type="datetime1">
              <a:rPr lang="en-US"/>
              <a:pPr>
                <a:defRPr/>
              </a:pPr>
              <a:t>9/7/21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DF57E83-5806-C94A-A825-D7FC6E8AD406}" type="slidenum">
              <a:rPr lang="en-US"/>
              <a:pPr>
                <a:defRPr/>
              </a:pPr>
              <a:t>‹#›</a:t>
            </a:fld>
            <a:endParaRPr lang="en-US"/>
          </a:p>
        </p:txBody>
      </p:sp>
    </p:spTree>
    <p:extLst>
      <p:ext uri="{BB962C8B-B14F-4D97-AF65-F5344CB8AC3E}">
        <p14:creationId xmlns:p14="http://schemas.microsoft.com/office/powerpoint/2010/main" val="383283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76B4DF6-F105-064A-8059-91E9FCDBF739}" type="datetime1">
              <a:rPr lang="en-US"/>
              <a:pPr>
                <a:defRPr/>
              </a:pPr>
              <a:t>9/7/21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D1CDFA6-1E39-7D4C-BCD1-1949A05ED3B9}" type="slidenum">
              <a:rPr lang="en-US"/>
              <a:pPr>
                <a:defRPr/>
              </a:pPr>
              <a:t>‹#›</a:t>
            </a:fld>
            <a:endParaRPr lang="en-US"/>
          </a:p>
        </p:txBody>
      </p:sp>
    </p:spTree>
    <p:extLst>
      <p:ext uri="{BB962C8B-B14F-4D97-AF65-F5344CB8AC3E}">
        <p14:creationId xmlns:p14="http://schemas.microsoft.com/office/powerpoint/2010/main" val="102204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orvig.com/" TargetMode="External"/><Relationship Id="rId2" Type="http://schemas.openxmlformats.org/officeDocument/2006/relationships/hyperlink" Target="https://github.com/aimacode/aima-python" TargetMode="External"/><Relationship Id="rId1" Type="http://schemas.openxmlformats.org/officeDocument/2006/relationships/slideLayout" Target="../slideLayouts/slideLayout2.xml"/><Relationship Id="rId6" Type="http://schemas.openxmlformats.org/officeDocument/2006/relationships/hyperlink" Target="https://mybinder.org/" TargetMode="External"/><Relationship Id="rId5" Type="http://schemas.openxmlformats.org/officeDocument/2006/relationships/hyperlink" Target="https://www.devdungeon.com/content/python-import-syspath-and-pythonpath-tutorial#toc-13" TargetMode="External"/><Relationship Id="rId4" Type="http://schemas.openxmlformats.org/officeDocument/2006/relationships/hyperlink" Target="https://github.com/aimacode/aima-python/blob/master/README.m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51138" cy="312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1371600" y="1447800"/>
            <a:ext cx="7772400" cy="2819400"/>
          </a:xfrm>
        </p:spPr>
        <p:txBody>
          <a:bodyPr/>
          <a:lstStyle/>
          <a:p>
            <a:pPr eaLnBrk="1" hangingPunct="1">
              <a:defRPr/>
            </a:pPr>
            <a:r>
              <a:rPr lang="en-US" sz="9600" dirty="0">
                <a:effectLst>
                  <a:outerShdw blurRad="38100" dist="38100" dir="2700000" algn="tl">
                    <a:srgbClr val="DDDDDD"/>
                  </a:outerShdw>
                </a:effectLst>
                <a:latin typeface="Calibri" charset="0"/>
                <a:ea typeface="ＭＳ Ｐゴシック" charset="0"/>
                <a:cs typeface="ＭＳ Ｐゴシック" charset="0"/>
              </a:rPr>
              <a:t>Search in Python</a:t>
            </a:r>
            <a:endParaRPr lang="en-US" sz="6600" dirty="0">
              <a:effectLst>
                <a:outerShdw blurRad="38100" dist="38100" dir="2700000" algn="tl">
                  <a:srgbClr val="DDDDDD"/>
                </a:outerShdw>
              </a:effectLst>
              <a:latin typeface="Calibri" charset="0"/>
              <a:ea typeface="ＭＳ Ｐゴシック" charset="0"/>
              <a:cs typeface="ＭＳ Ｐゴシック" charset="0"/>
            </a:endParaRPr>
          </a:p>
        </p:txBody>
      </p:sp>
      <p:sp>
        <p:nvSpPr>
          <p:cNvPr id="16387" name="Rectangle 3"/>
          <p:cNvSpPr>
            <a:spLocks noGrp="1" noChangeArrowheads="1"/>
          </p:cNvSpPr>
          <p:nvPr>
            <p:ph type="subTitle" idx="1"/>
          </p:nvPr>
        </p:nvSpPr>
        <p:spPr>
          <a:xfrm>
            <a:off x="1676400" y="4419600"/>
            <a:ext cx="6400800" cy="1752600"/>
          </a:xfrm>
        </p:spPr>
        <p:txBody>
          <a:bodyPr/>
          <a:lstStyle/>
          <a:p>
            <a:pPr eaLnBrk="1" hangingPunct="1"/>
            <a:r>
              <a:rPr lang="en-US" sz="4400">
                <a:solidFill>
                  <a:srgbClr val="898989"/>
                </a:solidFill>
                <a:latin typeface="Calibri" charset="0"/>
                <a:ea typeface="ＭＳ Ｐゴシック" charset="0"/>
                <a:cs typeface="ＭＳ Ｐゴシック" charset="0"/>
              </a:rPr>
              <a:t>Chapter 3</a:t>
            </a:r>
            <a:endParaRPr lang="en-US">
              <a:solidFill>
                <a:srgbClr val="898989"/>
              </a:solidFill>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dirty="0"/>
              <a:t> </a:t>
            </a:r>
            <a:r>
              <a:rPr lang="en-US" dirty="0" err="1"/>
              <a:t>def</a:t>
            </a:r>
            <a:r>
              <a:rPr lang="en-US" dirty="0"/>
              <a:t> h(self, node):</a:t>
            </a:r>
          </a:p>
          <a:p>
            <a:pPr marL="0" indent="0">
              <a:buNone/>
            </a:pPr>
            <a:r>
              <a:rPr lang="en-US" dirty="0"/>
              <a:t>        # heuristic function that estimates distance</a:t>
            </a:r>
            <a:br>
              <a:rPr lang="en-US" dirty="0"/>
            </a:br>
            <a:r>
              <a:rPr lang="en-US" dirty="0"/>
              <a:t>        # to a goal node</a:t>
            </a:r>
          </a:p>
          <a:p>
            <a:pPr marL="0" indent="0">
              <a:buNone/>
            </a:pPr>
            <a:r>
              <a:rPr lang="en-US" dirty="0"/>
              <a:t>        return 0 if </a:t>
            </a:r>
            <a:r>
              <a:rPr lang="en-US" dirty="0" err="1"/>
              <a:t>self.goal_test</a:t>
            </a:r>
            <a:r>
              <a:rPr lang="en-US" dirty="0"/>
              <a:t>(</a:t>
            </a:r>
            <a:r>
              <a:rPr lang="en-US" dirty="0" err="1"/>
              <a:t>node.state</a:t>
            </a:r>
            <a:r>
              <a:rPr lang="en-US" dirty="0"/>
              <a:t>) else 1</a:t>
            </a:r>
          </a:p>
        </p:txBody>
      </p:sp>
      <p:sp>
        <p:nvSpPr>
          <p:cNvPr id="4" name="TextBox 3">
            <a:extLst>
              <a:ext uri="{FF2B5EF4-FFF2-40B4-BE49-F238E27FC236}">
                <a16:creationId xmlns:a16="http://schemas.microsoft.com/office/drawing/2014/main" id="{07022254-26A9-A145-894E-7E2A59D7C3CA}"/>
              </a:ext>
            </a:extLst>
          </p:cNvPr>
          <p:cNvSpPr txBox="1"/>
          <p:nvPr/>
        </p:nvSpPr>
        <p:spPr>
          <a:xfrm>
            <a:off x="6096000" y="3733800"/>
            <a:ext cx="2743200" cy="3046988"/>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this is only useful for informed search algorithms</a:t>
            </a:r>
          </a:p>
          <a:p>
            <a:endParaRPr lang="en-US" i="1" dirty="0"/>
          </a:p>
          <a:p>
            <a:r>
              <a:rPr lang="en-US" i="1" dirty="0"/>
              <a:t>For uninformed algorithms, we don’t worry about finding a least costly path</a:t>
            </a:r>
          </a:p>
        </p:txBody>
      </p:sp>
    </p:spTree>
    <p:extLst>
      <p:ext uri="{BB962C8B-B14F-4D97-AF65-F5344CB8AC3E}">
        <p14:creationId xmlns:p14="http://schemas.microsoft.com/office/powerpoint/2010/main" val="2512982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Calibri" charset="0"/>
                <a:ea typeface="ＭＳ Ｐゴシック" charset="0"/>
                <a:cs typeface="ＭＳ Ｐゴシック" charset="0"/>
              </a:rPr>
              <a:t>Solving a WJP</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pPr>
            <a:r>
              <a:rPr lang="en-US" sz="1600" dirty="0">
                <a:latin typeface="Calibri" charset="0"/>
                <a:ea typeface="ＭＳ Ｐゴシック" charset="0"/>
                <a:cs typeface="ＭＳ Ｐゴシック" charset="0"/>
              </a:rPr>
              <a:t>code&gt; python</a:t>
            </a:r>
          </a:p>
          <a:p>
            <a:pPr marL="0" indent="0">
              <a:buNone/>
            </a:pPr>
            <a:r>
              <a:rPr lang="en-US" sz="1600" dirty="0">
                <a:latin typeface="Calibri" charset="0"/>
                <a:ea typeface="ＭＳ Ｐゴシック" charset="0"/>
                <a:cs typeface="ＭＳ Ｐゴシック" charset="0"/>
              </a:rPr>
              <a:t>&gt;&gt;&gt; from </a:t>
            </a:r>
            <a:r>
              <a:rPr lang="en-US" sz="1600" dirty="0" err="1">
                <a:latin typeface="Calibri" charset="0"/>
                <a:ea typeface="ＭＳ Ｐゴシック" charset="0"/>
                <a:cs typeface="ＭＳ Ｐゴシック" charset="0"/>
              </a:rPr>
              <a:t>wj</a:t>
            </a:r>
            <a:r>
              <a:rPr lang="en-US" sz="1600" dirty="0">
                <a:latin typeface="Calibri" charset="0"/>
                <a:ea typeface="ＭＳ Ｐゴシック" charset="0"/>
                <a:cs typeface="ＭＳ Ｐゴシック" charset="0"/>
              </a:rPr>
              <a:t> import *                                                   </a:t>
            </a:r>
            <a:r>
              <a:rPr lang="en-US" sz="1600" dirty="0">
                <a:solidFill>
                  <a:srgbClr val="7F7F7F"/>
                </a:solidFill>
                <a:latin typeface="Calibri" charset="0"/>
                <a:ea typeface="ＭＳ Ｐゴシック" charset="0"/>
                <a:cs typeface="ＭＳ Ｐゴシック" charset="0"/>
              </a:rPr>
              <a:t># Import </a:t>
            </a:r>
            <a:r>
              <a:rPr lang="en-US" sz="1600" b="1" dirty="0" err="1">
                <a:solidFill>
                  <a:srgbClr val="7F7F7F"/>
                </a:solidFill>
                <a:latin typeface="Calibri" charset="0"/>
                <a:ea typeface="ＭＳ Ｐゴシック" charset="0"/>
                <a:cs typeface="ＭＳ Ｐゴシック" charset="0"/>
              </a:rPr>
              <a:t>wj.py</a:t>
            </a:r>
            <a:r>
              <a:rPr lang="en-US" sz="1600" dirty="0">
                <a:solidFill>
                  <a:srgbClr val="7F7F7F"/>
                </a:solidFill>
                <a:latin typeface="Calibri" charset="0"/>
                <a:ea typeface="ＭＳ Ｐゴシック" charset="0"/>
                <a:cs typeface="ＭＳ Ｐゴシック" charset="0"/>
              </a:rPr>
              <a:t> and </a:t>
            </a:r>
            <a:r>
              <a:rPr lang="en-US" sz="1600" b="1" dirty="0" err="1">
                <a:solidFill>
                  <a:srgbClr val="7F7F7F"/>
                </a:solidFill>
                <a:latin typeface="Calibri" charset="0"/>
                <a:ea typeface="ＭＳ Ｐゴシック" charset="0"/>
                <a:cs typeface="ＭＳ Ｐゴシック" charset="0"/>
              </a:rPr>
              <a:t>search.py</a:t>
            </a:r>
            <a:endParaRPr lang="en-US" sz="1600" dirty="0">
              <a:latin typeface="Calibri" charset="0"/>
              <a:ea typeface="ＭＳ Ｐゴシック" charset="0"/>
              <a:cs typeface="ＭＳ Ｐゴシック" charset="0"/>
            </a:endParaRPr>
          </a:p>
          <a:p>
            <a:pPr marL="0" indent="0">
              <a:buFont typeface="Arial" charset="0"/>
              <a:buNone/>
            </a:pPr>
            <a:r>
              <a:rPr lang="en-US" sz="1600" dirty="0">
                <a:latin typeface="Calibri" charset="0"/>
                <a:ea typeface="ＭＳ Ｐゴシック" charset="0"/>
                <a:cs typeface="ＭＳ Ｐゴシック" charset="0"/>
              </a:rPr>
              <a:t>&gt;&gt;&gt; from search import *        </a:t>
            </a:r>
          </a:p>
          <a:p>
            <a:pPr marL="0" indent="0">
              <a:buFont typeface="Arial" charset="0"/>
              <a:buNone/>
            </a:pPr>
            <a:r>
              <a:rPr lang="en-US" sz="1600" dirty="0">
                <a:latin typeface="Calibri" charset="0"/>
                <a:ea typeface="ＭＳ Ｐゴシック" charset="0"/>
                <a:cs typeface="ＭＳ Ｐゴシック" charset="0"/>
              </a:rPr>
              <a:t>&gt;&gt;&gt; p1 = WJ((5,2), (5,2), (-1, 1))                                </a:t>
            </a:r>
            <a:r>
              <a:rPr lang="en-US" sz="1600" dirty="0">
                <a:solidFill>
                  <a:srgbClr val="7F7F7F"/>
                </a:solidFill>
                <a:latin typeface="Calibri" charset="0"/>
                <a:ea typeface="ＭＳ Ｐゴシック" charset="0"/>
                <a:cs typeface="ＭＳ Ｐゴシック" charset="0"/>
              </a:rPr>
              <a:t># Create a problem instance</a:t>
            </a:r>
          </a:p>
          <a:p>
            <a:pPr marL="0" indent="0">
              <a:buFont typeface="Arial" charset="0"/>
              <a:buNone/>
            </a:pPr>
            <a:r>
              <a:rPr lang="en-US" sz="1600" dirty="0">
                <a:latin typeface="Calibri" charset="0"/>
                <a:ea typeface="ＭＳ Ｐゴシック" charset="0"/>
                <a:cs typeface="ＭＳ Ｐゴシック" charset="0"/>
              </a:rPr>
              <a:t>&gt;&gt;&gt; p1                                                               </a:t>
            </a:r>
          </a:p>
          <a:p>
            <a:pPr marL="0" indent="0">
              <a:buFont typeface="Arial" charset="0"/>
              <a:buNone/>
            </a:pPr>
            <a:r>
              <a:rPr lang="en-US" sz="1600" dirty="0">
                <a:latin typeface="Calibri" charset="0"/>
                <a:ea typeface="ＭＳ Ｐゴシック" charset="0"/>
                <a:cs typeface="ＭＳ Ｐゴシック" charset="0"/>
              </a:rPr>
              <a:t>WJ((5, 2),(5, 2),(-1, 1))</a:t>
            </a:r>
          </a:p>
          <a:p>
            <a:pPr marL="0" indent="0">
              <a:buFont typeface="Arial" charset="0"/>
              <a:buNone/>
            </a:pPr>
            <a:r>
              <a:rPr lang="en-US" sz="1600" dirty="0">
                <a:latin typeface="Calibri" charset="0"/>
                <a:ea typeface="ＭＳ Ｐゴシック" charset="0"/>
                <a:cs typeface="ＭＳ Ｐゴシック" charset="0"/>
              </a:rPr>
              <a:t>&gt;&gt;&gt; answer = </a:t>
            </a:r>
            <a:r>
              <a:rPr lang="en-US" sz="1600" b="1" dirty="0" err="1">
                <a:latin typeface="Calibri" charset="0"/>
                <a:ea typeface="ＭＳ Ｐゴシック" charset="0"/>
                <a:cs typeface="ＭＳ Ｐゴシック" charset="0"/>
              </a:rPr>
              <a:t>breadth_first_search</a:t>
            </a:r>
            <a:r>
              <a:rPr lang="en-US" sz="1600" dirty="0">
                <a:latin typeface="Calibri" charset="0"/>
                <a:ea typeface="ＭＳ Ｐゴシック" charset="0"/>
                <a:cs typeface="ＭＳ Ｐゴシック" charset="0"/>
              </a:rPr>
              <a:t>(p1)                  </a:t>
            </a:r>
            <a:r>
              <a:rPr lang="en-US" sz="1600" dirty="0">
                <a:solidFill>
                  <a:srgbClr val="7F7F7F"/>
                </a:solidFill>
                <a:latin typeface="Calibri" charset="0"/>
                <a:ea typeface="ＭＳ Ｐゴシック" charset="0"/>
                <a:cs typeface="ＭＳ Ｐゴシック" charset="0"/>
              </a:rPr>
              <a:t># Used the breadth 1</a:t>
            </a:r>
            <a:r>
              <a:rPr lang="en-US" sz="1600" baseline="30000" dirty="0">
                <a:solidFill>
                  <a:srgbClr val="7F7F7F"/>
                </a:solidFill>
                <a:latin typeface="Calibri" charset="0"/>
                <a:ea typeface="ＭＳ Ｐゴシック" charset="0"/>
                <a:cs typeface="ＭＳ Ｐゴシック" charset="0"/>
              </a:rPr>
              <a:t>st</a:t>
            </a:r>
            <a:r>
              <a:rPr lang="en-US" sz="1600" dirty="0">
                <a:solidFill>
                  <a:srgbClr val="7F7F7F"/>
                </a:solidFill>
                <a:latin typeface="Calibri" charset="0"/>
                <a:ea typeface="ＭＳ Ｐゴシック" charset="0"/>
                <a:cs typeface="ＭＳ Ｐゴシック" charset="0"/>
              </a:rPr>
              <a:t> search function</a:t>
            </a:r>
          </a:p>
          <a:p>
            <a:pPr marL="0" indent="0">
              <a:buFont typeface="Arial" charset="0"/>
              <a:buNone/>
            </a:pPr>
            <a:r>
              <a:rPr lang="en-US" sz="1600" dirty="0">
                <a:latin typeface="Calibri" charset="0"/>
                <a:ea typeface="ＭＳ Ｐゴシック" charset="0"/>
                <a:cs typeface="ＭＳ Ｐゴシック" charset="0"/>
              </a:rPr>
              <a:t>&gt;&gt;&gt; answer                                                                    </a:t>
            </a:r>
            <a:r>
              <a:rPr lang="en-US" sz="1600" dirty="0">
                <a:solidFill>
                  <a:srgbClr val="7F7F7F"/>
                </a:solidFill>
                <a:latin typeface="Calibri" charset="0"/>
                <a:ea typeface="ＭＳ Ｐゴシック" charset="0"/>
                <a:cs typeface="ＭＳ Ｐゴシック" charset="0"/>
              </a:rPr>
              <a:t># Will be </a:t>
            </a:r>
            <a:r>
              <a:rPr lang="en-US" sz="1600" i="1" dirty="0">
                <a:solidFill>
                  <a:srgbClr val="7F7F7F"/>
                </a:solidFill>
                <a:latin typeface="Calibri" charset="0"/>
                <a:ea typeface="ＭＳ Ｐゴシック" charset="0"/>
                <a:cs typeface="ＭＳ Ｐゴシック" charset="0"/>
              </a:rPr>
              <a:t>None</a:t>
            </a:r>
            <a:r>
              <a:rPr lang="en-US" sz="1600" dirty="0">
                <a:solidFill>
                  <a:srgbClr val="7F7F7F"/>
                </a:solidFill>
                <a:latin typeface="Calibri" charset="0"/>
                <a:ea typeface="ＭＳ Ｐゴシック" charset="0"/>
                <a:cs typeface="ＭＳ Ｐゴシック" charset="0"/>
              </a:rPr>
              <a:t> if the search failed or a                                                </a:t>
            </a:r>
          </a:p>
          <a:p>
            <a:pPr marL="0" indent="0">
              <a:buFont typeface="Arial" charset="0"/>
              <a:buNone/>
            </a:pPr>
            <a:r>
              <a:rPr lang="en-US" sz="1600" dirty="0">
                <a:latin typeface="Calibri" charset="0"/>
                <a:ea typeface="ＭＳ Ｐゴシック" charset="0"/>
                <a:cs typeface="ＭＳ Ｐゴシック" charset="0"/>
              </a:rPr>
              <a:t>&lt;Node (0, 1)&gt;                                                                </a:t>
            </a:r>
            <a:r>
              <a:rPr lang="en-US" sz="1600" dirty="0">
                <a:solidFill>
                  <a:srgbClr val="7F7F7F"/>
                </a:solidFill>
                <a:latin typeface="Calibri" charset="0"/>
                <a:ea typeface="ＭＳ Ｐゴシック" charset="0"/>
                <a:cs typeface="ＭＳ Ｐゴシック" charset="0"/>
              </a:rPr>
              <a:t>#    a goal node in the search graph if successful</a:t>
            </a:r>
          </a:p>
          <a:p>
            <a:pPr marL="0" indent="0">
              <a:buFont typeface="Arial" charset="0"/>
              <a:buNone/>
            </a:pPr>
            <a:r>
              <a:rPr lang="en-US" sz="1600" dirty="0">
                <a:latin typeface="Calibri" charset="0"/>
                <a:ea typeface="ＭＳ Ｐゴシック" charset="0"/>
                <a:cs typeface="ＭＳ Ｐゴシック" charset="0"/>
              </a:rPr>
              <a:t>&gt;&gt;&gt; </a:t>
            </a:r>
            <a:r>
              <a:rPr lang="en-US" sz="1600" dirty="0" err="1">
                <a:latin typeface="Calibri" charset="0"/>
                <a:ea typeface="ＭＳ Ｐゴシック" charset="0"/>
                <a:cs typeface="ＭＳ Ｐゴシック" charset="0"/>
              </a:rPr>
              <a:t>answer.path_cost</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The </a:t>
            </a:r>
            <a:r>
              <a:rPr lang="en-US" sz="1600" b="1" dirty="0">
                <a:solidFill>
                  <a:srgbClr val="7F7F7F"/>
                </a:solidFill>
                <a:latin typeface="Calibri" charset="0"/>
                <a:ea typeface="ＭＳ Ｐゴシック" charset="0"/>
                <a:cs typeface="ＭＳ Ｐゴシック" charset="0"/>
              </a:rPr>
              <a:t>cost</a:t>
            </a:r>
            <a:r>
              <a:rPr lang="en-US" sz="1600" dirty="0">
                <a:solidFill>
                  <a:srgbClr val="7F7F7F"/>
                </a:solidFill>
                <a:latin typeface="Calibri" charset="0"/>
                <a:ea typeface="ＭＳ Ｐゴシック" charset="0"/>
                <a:cs typeface="ＭＳ Ｐゴシック" charset="0"/>
              </a:rPr>
              <a:t> to get to every node in the search graph</a:t>
            </a:r>
          </a:p>
          <a:p>
            <a:pPr marL="0" indent="0">
              <a:buFont typeface="Arial" charset="0"/>
              <a:buNone/>
            </a:pPr>
            <a:r>
              <a:rPr lang="en-US" sz="1600" dirty="0">
                <a:latin typeface="Calibri" charset="0"/>
                <a:ea typeface="ＭＳ Ｐゴシック" charset="0"/>
                <a:cs typeface="ＭＳ Ｐゴシック" charset="0"/>
              </a:rPr>
              <a:t>6                                                                                      </a:t>
            </a:r>
            <a:r>
              <a:rPr lang="en-US" sz="1600" dirty="0">
                <a:solidFill>
                  <a:srgbClr val="7F7F7F"/>
                </a:solidFill>
                <a:latin typeface="Calibri" charset="0"/>
                <a:ea typeface="ＭＳ Ｐゴシック" charset="0"/>
                <a:cs typeface="ＭＳ Ｐゴシック" charset="0"/>
              </a:rPr>
              <a:t>#  is maintained by the search procedure</a:t>
            </a:r>
          </a:p>
          <a:p>
            <a:pPr marL="0" indent="0">
              <a:buFont typeface="Arial" charset="0"/>
              <a:buNone/>
            </a:pPr>
            <a:r>
              <a:rPr lang="en-US" sz="1600" dirty="0">
                <a:latin typeface="Calibri" charset="0"/>
                <a:ea typeface="ＭＳ Ｐゴシック" charset="0"/>
                <a:cs typeface="ＭＳ Ｐゴシック" charset="0"/>
              </a:rPr>
              <a:t>&gt;&gt;&gt; path = </a:t>
            </a:r>
            <a:r>
              <a:rPr lang="en-US" sz="1600" dirty="0" err="1">
                <a:latin typeface="Calibri" charset="0"/>
                <a:ea typeface="ＭＳ Ｐゴシック" charset="0"/>
                <a:cs typeface="ＭＳ Ｐゴシック" charset="0"/>
              </a:rPr>
              <a:t>answer.path</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A node’s </a:t>
            </a:r>
            <a:r>
              <a:rPr lang="en-US" sz="1600" b="1" dirty="0">
                <a:solidFill>
                  <a:srgbClr val="7F7F7F"/>
                </a:solidFill>
                <a:latin typeface="Calibri" charset="0"/>
                <a:ea typeface="ＭＳ Ｐゴシック" charset="0"/>
                <a:cs typeface="ＭＳ Ｐゴシック" charset="0"/>
              </a:rPr>
              <a:t>path</a:t>
            </a:r>
            <a:r>
              <a:rPr lang="en-US" sz="1600" dirty="0">
                <a:solidFill>
                  <a:srgbClr val="7F7F7F"/>
                </a:solidFill>
                <a:latin typeface="Calibri" charset="0"/>
                <a:ea typeface="ＭＳ Ｐゴシック" charset="0"/>
                <a:cs typeface="ＭＳ Ｐゴシック" charset="0"/>
              </a:rPr>
              <a:t> is the best way to get to it from</a:t>
            </a:r>
          </a:p>
          <a:p>
            <a:pPr marL="0" indent="0">
              <a:buFont typeface="Arial" charset="0"/>
              <a:buNone/>
            </a:pPr>
            <a:r>
              <a:rPr lang="en-US" sz="1600" dirty="0">
                <a:latin typeface="Calibri" charset="0"/>
                <a:ea typeface="ＭＳ Ｐゴシック" charset="0"/>
                <a:cs typeface="ＭＳ Ｐゴシック" charset="0"/>
              </a:rPr>
              <a:t>&gt;&gt;&gt; path                                                                        </a:t>
            </a:r>
            <a:r>
              <a:rPr lang="en-US" sz="1600" dirty="0">
                <a:solidFill>
                  <a:srgbClr val="7F7F7F"/>
                </a:solidFill>
                <a:latin typeface="Calibri" charset="0"/>
                <a:ea typeface="ＭＳ Ｐゴシック" charset="0"/>
                <a:cs typeface="ＭＳ Ｐゴシック" charset="0"/>
              </a:rPr>
              <a:t> #   the start node, i.e., a solution</a:t>
            </a:r>
          </a:p>
          <a:p>
            <a:pPr marL="0" indent="0">
              <a:buNone/>
            </a:pPr>
            <a:r>
              <a:rPr lang="en-US" sz="1600" dirty="0">
                <a:latin typeface="Calibri" charset="0"/>
                <a:ea typeface="ＭＳ Ｐゴシック" charset="0"/>
                <a:cs typeface="ＭＳ Ｐゴシック" charset="0"/>
              </a:rPr>
              <a:t>[&lt;Node (5, 2)&gt;, &lt;Node (5, 0)&gt;, &lt;Node (3, 2)&gt;, &lt;Node (3, 0)&gt;, &lt;Node (1, 2)&gt;, &lt;Node (1, 0)&gt;, &lt;Node (0, 1)&gt;]</a:t>
            </a:r>
          </a:p>
          <a:p>
            <a:pPr marL="0" indent="0">
              <a:buFont typeface="Arial" charset="0"/>
              <a:buNone/>
            </a:pPr>
            <a:endParaRPr lang="en-US" sz="1600" dirty="0">
              <a:latin typeface="Calibri" charset="0"/>
              <a:ea typeface="ＭＳ Ｐゴシック" charset="0"/>
              <a:cs typeface="ＭＳ Ｐゴシック" charset="0"/>
            </a:endParaRP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defRPr/>
            </a:pPr>
            <a:r>
              <a:rPr lang="en-US" sz="3000" b="1" dirty="0">
                <a:latin typeface="Calibri" charset="0"/>
                <a:ea typeface="ＭＳ Ｐゴシック" charset="0"/>
                <a:cs typeface="ＭＳ Ｐゴシック" charset="0"/>
              </a:rPr>
              <a:t>Uninformed searches: </a:t>
            </a:r>
            <a:r>
              <a:rPr lang="en-US" sz="3000" dirty="0" err="1">
                <a:latin typeface="Calibri" charset="0"/>
                <a:ea typeface="ＭＳ Ｐゴシック" charset="0"/>
                <a:cs typeface="ＭＳ Ｐゴシック" charset="0"/>
              </a:rPr>
              <a:t>breadth_first_tree_search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breadth_first_search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depth_first_graph</a:t>
            </a:r>
            <a:r>
              <a:rPr lang="en-US" sz="3000" dirty="0">
                <a:latin typeface="Calibri" charset="0"/>
                <a:ea typeface="ＭＳ Ｐゴシック" charset="0"/>
                <a:cs typeface="ＭＳ Ｐゴシック" charset="0"/>
              </a:rPr>
              <a:t>_ search, </a:t>
            </a:r>
            <a:r>
              <a:rPr lang="en-US" sz="3000" dirty="0" err="1">
                <a:latin typeface="Calibri" charset="0"/>
                <a:ea typeface="ＭＳ Ｐゴシック" charset="0"/>
                <a:cs typeface="ＭＳ Ｐゴシック" charset="0"/>
              </a:rPr>
              <a:t>iterative_deepening_search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depth_limited</a:t>
            </a:r>
            <a:r>
              <a:rPr lang="en-US" sz="3000" dirty="0">
                <a:latin typeface="Calibri" charset="0"/>
                <a:ea typeface="ＭＳ Ｐゴシック" charset="0"/>
                <a:cs typeface="ＭＳ Ｐゴシック" charset="0"/>
              </a:rPr>
              <a:t>_ search</a:t>
            </a:r>
          </a:p>
          <a:p>
            <a:pPr marL="231775" indent="-231775">
              <a:defRPr/>
            </a:pPr>
            <a:r>
              <a:rPr lang="en-US" sz="3000" dirty="0">
                <a:latin typeface="Calibri" charset="0"/>
                <a:ea typeface="ＭＳ Ｐゴシック" charset="0"/>
                <a:cs typeface="ＭＳ Ｐゴシック" charset="0"/>
              </a:rPr>
              <a:t>All but </a:t>
            </a:r>
            <a:r>
              <a:rPr lang="en-US" sz="3000" dirty="0" err="1">
                <a:latin typeface="Calibri" charset="0"/>
                <a:ea typeface="ＭＳ Ｐゴシック" charset="0"/>
                <a:cs typeface="ＭＳ Ｐゴシック" charset="0"/>
              </a:rPr>
              <a:t>depth_limited_search</a:t>
            </a:r>
            <a:r>
              <a:rPr lang="en-US" sz="3000" dirty="0">
                <a:latin typeface="Calibri" charset="0"/>
                <a:ea typeface="ＭＳ Ｐゴシック" charset="0"/>
                <a:cs typeface="ＭＳ Ｐゴシック" charset="0"/>
              </a:rPr>
              <a:t> are </a:t>
            </a:r>
            <a:r>
              <a:rPr lang="en-US" sz="3000" b="1" dirty="0">
                <a:latin typeface="Calibri" charset="0"/>
                <a:ea typeface="ＭＳ Ｐゴシック" charset="0"/>
                <a:cs typeface="ＭＳ Ｐゴシック" charset="0"/>
              </a:rPr>
              <a:t>sound</a:t>
            </a:r>
            <a:r>
              <a:rPr lang="en-US" sz="3000" dirty="0">
                <a:latin typeface="Calibri" charset="0"/>
                <a:ea typeface="ＭＳ Ｐゴシック" charset="0"/>
                <a:cs typeface="ＭＳ Ｐゴシック" charset="0"/>
              </a:rPr>
              <a:t> (i.e., solutions found are correct)</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complete</a:t>
            </a:r>
            <a:r>
              <a:rPr lang="en-US" sz="3000" dirty="0">
                <a:latin typeface="Calibri" charset="0"/>
                <a:ea typeface="ＭＳ Ｐゴシック" charset="0"/>
                <a:cs typeface="ＭＳ Ｐゴシック" charset="0"/>
              </a:rPr>
              <a:t> (i.e., can find all solutions)</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optimal</a:t>
            </a:r>
            <a:r>
              <a:rPr lang="en-US" sz="3000" dirty="0">
                <a:latin typeface="Calibri" charset="0"/>
                <a:ea typeface="ＭＳ Ｐゴシック" charset="0"/>
                <a:cs typeface="ＭＳ Ｐゴシック" charset="0"/>
              </a:rPr>
              <a:t> (find best possible solution)</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efficient</a:t>
            </a:r>
          </a:p>
          <a:p>
            <a:pPr marL="231775" indent="-231775">
              <a:defRPr/>
            </a:pPr>
            <a:r>
              <a:rPr lang="en-US" sz="3000" dirty="0">
                <a:latin typeface="Calibri" charset="0"/>
                <a:ea typeface="ＭＳ Ｐゴシック" charset="0"/>
                <a:cs typeface="ＭＳ Ｐゴシック" charset="0"/>
              </a:rPr>
              <a:t>AIMA code has a comparison function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30722" name="Content Placeholder 2"/>
          <p:cNvSpPr>
            <a:spLocks noGrp="1"/>
          </p:cNvSpPr>
          <p:nvPr>
            <p:ph idx="1"/>
          </p:nvPr>
        </p:nvSpPr>
        <p:spPr>
          <a:xfrm>
            <a:off x="228600" y="1295400"/>
            <a:ext cx="8686800" cy="5257800"/>
          </a:xfrm>
        </p:spPr>
        <p:txBody>
          <a:bodyPr/>
          <a:lstStyle/>
          <a:p>
            <a:pPr marL="0" indent="0">
              <a:buNone/>
            </a:pPr>
            <a:r>
              <a:rPr lang="en-US" sz="2000" dirty="0"/>
              <a:t>HW2&gt; python</a:t>
            </a:r>
          </a:p>
          <a:p>
            <a:pPr marL="0" indent="0">
              <a:buNone/>
            </a:pPr>
            <a:r>
              <a:rPr lang="hr-HR" sz="2000" dirty="0"/>
              <a:t>Python 2.7.6 |Anaconda 1.8.0 (x86_64)| ...</a:t>
            </a:r>
          </a:p>
          <a:p>
            <a:pPr marL="0" indent="0">
              <a:buNone/>
            </a:pPr>
            <a:r>
              <a:rPr lang="en-US" sz="2000" dirty="0"/>
              <a:t>&gt;&gt;&gt; from </a:t>
            </a:r>
            <a:r>
              <a:rPr lang="en-US" sz="2000" dirty="0" err="1"/>
              <a:t>wj</a:t>
            </a:r>
            <a:r>
              <a:rPr lang="en-US" sz="2000" dirty="0"/>
              <a:t> import *</a:t>
            </a:r>
          </a:p>
          <a:p>
            <a:pPr marL="0" indent="0">
              <a:buNone/>
            </a:pPr>
            <a:r>
              <a:rPr lang="en-US" sz="2000" dirty="0"/>
              <a:t>&gt;&gt;&gt; searchers=[</a:t>
            </a:r>
            <a:r>
              <a:rPr lang="en-US" sz="2000" dirty="0" err="1"/>
              <a:t>breadth_first_search</a:t>
            </a:r>
            <a:r>
              <a:rPr lang="en-US" sz="2000" dirty="0"/>
              <a:t>, </a:t>
            </a:r>
            <a:r>
              <a:rPr lang="en-US" sz="2000" dirty="0" err="1"/>
              <a:t>depth_first_graph_search</a:t>
            </a:r>
            <a:r>
              <a:rPr lang="en-US" sz="2000" dirty="0"/>
              <a:t>, </a:t>
            </a:r>
            <a:r>
              <a:rPr lang="en-US" sz="2000" dirty="0" err="1"/>
              <a:t>iterative_deepening_search</a:t>
            </a:r>
            <a:r>
              <a:rPr lang="en-US" sz="2000" dirty="0"/>
              <a:t>] </a:t>
            </a:r>
          </a:p>
          <a:p>
            <a:pPr marL="0" indent="0">
              <a:buNone/>
            </a:pPr>
            <a:r>
              <a:rPr lang="en-US" sz="2000" dirty="0"/>
              <a:t>&gt;&gt;&gt; </a:t>
            </a:r>
            <a:r>
              <a:rPr lang="en-US" sz="2000" dirty="0" err="1"/>
              <a:t>compare_searchers</a:t>
            </a:r>
            <a:r>
              <a:rPr lang="en-US" sz="2000" dirty="0"/>
              <a:t>([WJ((5,2), (5,0), (0,1))], ['SEARCH ALGORITHM', 'successors/goal tests/states generated/solution'], searchers)</a:t>
            </a:r>
          </a:p>
          <a:p>
            <a:pPr marL="0" indent="0">
              <a:buNone/>
            </a:pPr>
            <a:r>
              <a:rPr lang="en-US" sz="2000" dirty="0"/>
              <a:t>SEARCH ALGORITHM             successors/goal tests/states generated/solution</a:t>
            </a:r>
          </a:p>
          <a:p>
            <a:pPr marL="0" indent="0">
              <a:buNone/>
            </a:pPr>
            <a:r>
              <a:rPr lang="de-DE" sz="2000" dirty="0" err="1"/>
              <a:t>breadth_first_search</a:t>
            </a:r>
            <a:r>
              <a:rPr lang="de-DE" sz="2000" dirty="0"/>
              <a:t>         &lt;   8/   9/  16/(0, &gt;                          </a:t>
            </a:r>
          </a:p>
          <a:p>
            <a:pPr marL="0" indent="0">
              <a:buNone/>
            </a:pPr>
            <a:r>
              <a:rPr lang="de-DE" sz="2000" dirty="0" err="1"/>
              <a:t>depth_first_graph_search</a:t>
            </a:r>
            <a:r>
              <a:rPr lang="de-DE" sz="2000" dirty="0"/>
              <a:t>     &lt;   5/   6/  12/(0, &gt;                          </a:t>
            </a:r>
          </a:p>
          <a:p>
            <a:pPr marL="0" indent="0">
              <a:buNone/>
            </a:pPr>
            <a:r>
              <a:rPr lang="de-DE" sz="2000" dirty="0" err="1"/>
              <a:t>iterative_deepening_search</a:t>
            </a:r>
            <a:r>
              <a:rPr lang="de-DE" sz="2000" dirty="0"/>
              <a:t>   &lt;  35/  61/  57/(0, &gt;                          </a:t>
            </a:r>
          </a:p>
          <a:p>
            <a:pPr marL="0" indent="0">
              <a:buNone/>
            </a:pPr>
            <a:r>
              <a:rPr lang="en-US" sz="2000" dirty="0"/>
              <a:t>&gt;&gt;&gt; </a:t>
            </a: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Calibri" charset="0"/>
                <a:ea typeface="ＭＳ Ｐゴシック" charset="0"/>
                <a:cs typeface="ＭＳ Ｐゴシック" charset="0"/>
              </a:rPr>
              <a:t>The Output</a:t>
            </a:r>
          </a:p>
        </p:txBody>
      </p:sp>
      <p:sp>
        <p:nvSpPr>
          <p:cNvPr id="31746" name="Content Placeholder 2"/>
          <p:cNvSpPr>
            <a:spLocks noGrp="1"/>
          </p:cNvSpPr>
          <p:nvPr>
            <p:ph idx="1"/>
          </p:nvPr>
        </p:nvSpPr>
        <p:spPr>
          <a:xfrm>
            <a:off x="228600" y="1143000"/>
            <a:ext cx="8839200" cy="5562600"/>
          </a:xfrm>
        </p:spPr>
        <p:txBody>
          <a:bodyPr/>
          <a:lstStyle/>
          <a:p>
            <a:pPr marL="0" indent="0">
              <a:buNone/>
            </a:pPr>
            <a:r>
              <a:rPr lang="pl-PL" sz="2200" dirty="0"/>
              <a:t>hhw2&gt; </a:t>
            </a:r>
            <a:r>
              <a:rPr lang="pl-PL" sz="2200" dirty="0" err="1"/>
              <a:t>python</a:t>
            </a:r>
            <a:r>
              <a:rPr lang="pl-PL" sz="2200" dirty="0"/>
              <a:t> </a:t>
            </a:r>
            <a:r>
              <a:rPr lang="pl-PL" sz="2200" dirty="0" err="1"/>
              <a:t>wjtest.py</a:t>
            </a:r>
            <a:r>
              <a:rPr lang="pl-PL" sz="2200" dirty="0"/>
              <a:t> -s 5 0 -g 0 1</a:t>
            </a:r>
          </a:p>
          <a:p>
            <a:pPr marL="0" indent="0">
              <a:buNone/>
            </a:pPr>
            <a:r>
              <a:rPr lang="en-US" sz="2200" dirty="0"/>
              <a:t>Solving WJ((5, 2),(5, 0),(0, 1)</a:t>
            </a:r>
          </a:p>
          <a:p>
            <a:pPr marL="0" indent="0">
              <a:buNone/>
            </a:pPr>
            <a:r>
              <a:rPr lang="en-US" sz="2200" dirty="0"/>
              <a:t>   </a:t>
            </a:r>
            <a:r>
              <a:rPr lang="en-US" sz="2200" dirty="0" err="1"/>
              <a:t>breadth_first_tree_search</a:t>
            </a:r>
            <a:r>
              <a:rPr lang="en-US" sz="2200" dirty="0"/>
              <a:t> cost 5: (5, 0) (3, 2) (3, 0) (1, 2) (1, 0) (0, 1)</a:t>
            </a:r>
          </a:p>
          <a:p>
            <a:pPr marL="0" indent="0">
              <a:buNone/>
            </a:pPr>
            <a:r>
              <a:rPr lang="en-US" sz="2200" dirty="0"/>
              <a:t>   </a:t>
            </a:r>
            <a:r>
              <a:rPr lang="en-US" sz="2200" dirty="0" err="1"/>
              <a:t>breadth_first_search</a:t>
            </a:r>
            <a:r>
              <a:rPr lang="en-US" sz="2200" dirty="0"/>
              <a:t> cost 5: (5, 0) (3, 2) (3, 0) (1, 2) (1, 0) (0, 1)</a:t>
            </a:r>
          </a:p>
          <a:p>
            <a:pPr marL="0" indent="0">
              <a:buNone/>
            </a:pPr>
            <a:r>
              <a:rPr lang="en-US" sz="2200" dirty="0"/>
              <a:t>   </a:t>
            </a:r>
            <a:r>
              <a:rPr lang="en-US" sz="2200" dirty="0" err="1"/>
              <a:t>depth_first_graph_search</a:t>
            </a:r>
            <a:r>
              <a:rPr lang="en-US" sz="2200" dirty="0"/>
              <a:t> cost 5: (5, 0) (3, 2) (3, 0) (1, 2) (1, 0) (0, 1)</a:t>
            </a:r>
          </a:p>
          <a:p>
            <a:pPr marL="0" indent="0">
              <a:buNone/>
            </a:pPr>
            <a:r>
              <a:rPr lang="en-US" sz="2200" dirty="0"/>
              <a:t>   </a:t>
            </a:r>
            <a:r>
              <a:rPr lang="en-US" sz="2200" dirty="0" err="1"/>
              <a:t>iterative_deepening_search</a:t>
            </a:r>
            <a:r>
              <a:rPr lang="en-US" sz="2200" dirty="0"/>
              <a:t> cost 5: (5, 0) (3, 2) (3, 0) (1, 2) (1, 0) (0, 1)</a:t>
            </a:r>
          </a:p>
          <a:p>
            <a:pPr marL="0" indent="0">
              <a:buNone/>
            </a:pPr>
            <a:r>
              <a:rPr lang="en-US" sz="2200" dirty="0"/>
              <a:t>   </a:t>
            </a:r>
            <a:r>
              <a:rPr lang="en-US" sz="2200" dirty="0" err="1"/>
              <a:t>astar_search</a:t>
            </a:r>
            <a:r>
              <a:rPr lang="en-US" sz="2200" dirty="0"/>
              <a:t> cost 5: (5, 0) (3, 2) (3, 0) (1, 2) (1, 0) (0, 1)</a:t>
            </a:r>
          </a:p>
          <a:p>
            <a:pPr marL="0" indent="0">
              <a:buNone/>
            </a:pPr>
            <a:r>
              <a:rPr lang="en-US" sz="2200" dirty="0"/>
              <a:t>SUMMARY: successors/goal tests/states generated/solution</a:t>
            </a:r>
          </a:p>
          <a:p>
            <a:pPr marL="0" indent="0">
              <a:buNone/>
            </a:pPr>
            <a:r>
              <a:rPr lang="de-DE" sz="2200" dirty="0" err="1"/>
              <a:t>breadth_first_tree_search</a:t>
            </a:r>
            <a:r>
              <a:rPr lang="de-DE" sz="2200" dirty="0"/>
              <a:t>     &lt;  25/  26/  37/(0, &gt;</a:t>
            </a:r>
          </a:p>
          <a:p>
            <a:pPr marL="0" indent="0">
              <a:buNone/>
            </a:pPr>
            <a:r>
              <a:rPr lang="de-DE" sz="2200" dirty="0" err="1"/>
              <a:t>breadth_first_search</a:t>
            </a:r>
            <a:r>
              <a:rPr lang="de-DE" sz="2200" dirty="0"/>
              <a:t>               &lt;   8/   9/  16/(0, &gt;</a:t>
            </a:r>
          </a:p>
          <a:p>
            <a:pPr marL="0" indent="0">
              <a:buNone/>
            </a:pPr>
            <a:r>
              <a:rPr lang="en-US" sz="2200" dirty="0" err="1"/>
              <a:t>depth_first_graph_search</a:t>
            </a:r>
            <a:r>
              <a:rPr lang="en-US" sz="2200" dirty="0"/>
              <a:t>      &lt;   5/   6/  12/(0, &gt;</a:t>
            </a:r>
          </a:p>
          <a:p>
            <a:pPr marL="0" indent="0">
              <a:buNone/>
            </a:pPr>
            <a:r>
              <a:rPr lang="de-DE" sz="2200" dirty="0" err="1"/>
              <a:t>iterative_deepening_search</a:t>
            </a:r>
            <a:r>
              <a:rPr lang="de-DE" sz="2200" dirty="0"/>
              <a:t>  &lt;  35/  61/  57/(0, &gt;</a:t>
            </a:r>
          </a:p>
          <a:p>
            <a:pPr marL="0" indent="0">
              <a:buNone/>
            </a:pPr>
            <a:r>
              <a:rPr lang="de-DE" sz="2200" dirty="0" err="1"/>
              <a:t>astar_search</a:t>
            </a:r>
            <a:r>
              <a:rPr lang="de-DE" sz="2200" dirty="0"/>
              <a:t>                             &lt;   8/  10/  16/(0, &gt;</a:t>
            </a:r>
          </a:p>
          <a:p>
            <a:pPr marL="0" indent="0">
              <a:buNone/>
            </a:pPr>
            <a:endParaRPr lang="en-US" sz="2200" dirty="0">
              <a:latin typeface="Calibri" charset="0"/>
              <a:ea typeface="ＭＳ Ｐゴシック" charset="0"/>
              <a:cs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ChangeArrowheads="1"/>
          </p:cNvSpPr>
          <p:nvPr>
            <p:ph type="title"/>
          </p:nvPr>
        </p:nvSpPr>
        <p:spPr>
          <a:xfrm>
            <a:off x="685800" y="228600"/>
            <a:ext cx="7772400" cy="1143000"/>
          </a:xfrm>
        </p:spPr>
        <p:txBody>
          <a:bodyPr/>
          <a:lstStyle/>
          <a:p>
            <a:pPr eaLnBrk="1" hangingPunct="1"/>
            <a:r>
              <a:rPr lang="en-US" dirty="0">
                <a:latin typeface="Calibri" charset="0"/>
                <a:ea typeface="ＭＳ Ｐゴシック" charset="0"/>
                <a:cs typeface="ＭＳ Ｐゴシック" charset="0"/>
              </a:rPr>
              <a:t>Today’</a:t>
            </a:r>
            <a:r>
              <a:rPr lang="en-US" altLang="ja-JP" dirty="0">
                <a:latin typeface="Calibri" charset="0"/>
                <a:ea typeface="ＭＳ Ｐゴシック" charset="0"/>
                <a:cs typeface="ＭＳ Ｐゴシック" charset="0"/>
              </a:rPr>
              <a:t>s topics</a:t>
            </a:r>
            <a:endParaRPr lang="en-US" dirty="0">
              <a:latin typeface="Calibri" charset="0"/>
              <a:ea typeface="ＭＳ Ｐゴシック" charset="0"/>
              <a:cs typeface="ＭＳ Ｐゴシック" charset="0"/>
            </a:endParaRPr>
          </a:p>
        </p:txBody>
      </p:sp>
      <p:sp>
        <p:nvSpPr>
          <p:cNvPr id="18434" name="Rectangle 1027"/>
          <p:cNvSpPr>
            <a:spLocks noGrp="1" noChangeArrowheads="1"/>
          </p:cNvSpPr>
          <p:nvPr>
            <p:ph type="body" idx="1"/>
          </p:nvPr>
        </p:nvSpPr>
        <p:spPr>
          <a:xfrm>
            <a:off x="1447800" y="1905000"/>
            <a:ext cx="6019800" cy="4114800"/>
          </a:xfrm>
        </p:spPr>
        <p:txBody>
          <a:bodyPr/>
          <a:lstStyle/>
          <a:p>
            <a:pPr eaLnBrk="1" hangingPunct="1"/>
            <a:r>
              <a:rPr lang="en-US" dirty="0">
                <a:latin typeface="Calibri" charset="0"/>
                <a:ea typeface="ＭＳ Ｐゴシック" charset="0"/>
                <a:cs typeface="ＭＳ Ｐゴシック" charset="0"/>
              </a:rPr>
              <a:t>AIMA Python code</a:t>
            </a:r>
          </a:p>
          <a:p>
            <a:pPr eaLnBrk="1" hangingPunct="1"/>
            <a:r>
              <a:rPr lang="en-US" dirty="0">
                <a:latin typeface="Calibri" charset="0"/>
                <a:ea typeface="ＭＳ Ｐゴシック" charset="0"/>
                <a:cs typeface="ＭＳ Ｐゴシック" charset="0"/>
              </a:rPr>
              <a:t>What it does</a:t>
            </a:r>
          </a:p>
          <a:p>
            <a:pPr eaLnBrk="1" hangingPunct="1"/>
            <a:r>
              <a:rPr lang="en-US" dirty="0">
                <a:latin typeface="Calibri" charset="0"/>
                <a:ea typeface="ＭＳ Ｐゴシック" charset="0"/>
                <a:cs typeface="ＭＳ Ｐゴシック" charset="0"/>
              </a:rPr>
              <a:t>How to use it</a:t>
            </a:r>
          </a:p>
          <a:p>
            <a:pPr eaLnBrk="1" hangingPunct="1"/>
            <a:r>
              <a:rPr lang="en-US" dirty="0">
                <a:latin typeface="Calibri" charset="0"/>
                <a:ea typeface="ＭＳ Ｐゴシック" charset="0"/>
                <a:cs typeface="ＭＳ Ｐゴシック" charset="0"/>
              </a:rPr>
              <a:t>Worked example: water jug program</a:t>
            </a:r>
          </a:p>
        </p:txBody>
      </p:sp>
      <p:pic>
        <p:nvPicPr>
          <p:cNvPr id="1843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609600"/>
            <a:ext cx="1905000" cy="254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a:latin typeface="Calibri" charset="0"/>
                <a:ea typeface="ＭＳ Ｐゴシック" charset="0"/>
                <a:cs typeface="ＭＳ Ｐゴシック" charset="0"/>
              </a:rPr>
              <a:t>Install AIMA Python ?</a:t>
            </a:r>
          </a:p>
        </p:txBody>
      </p:sp>
      <p:sp>
        <p:nvSpPr>
          <p:cNvPr id="3" name="Content Placeholder 2"/>
          <p:cNvSpPr>
            <a:spLocks noGrp="1"/>
          </p:cNvSpPr>
          <p:nvPr>
            <p:ph idx="1"/>
          </p:nvPr>
        </p:nvSpPr>
        <p:spPr>
          <a:xfrm>
            <a:off x="304800" y="1447800"/>
            <a:ext cx="8686800" cy="5334000"/>
          </a:xfrm>
        </p:spPr>
        <p:txBody>
          <a:bodyPr/>
          <a:lstStyle/>
          <a:p>
            <a:pPr marL="285750" indent="-285750">
              <a:lnSpc>
                <a:spcPct val="110000"/>
              </a:lnSpc>
              <a:defRPr/>
            </a:pPr>
            <a:r>
              <a:rPr lang="en-US" dirty="0">
                <a:hlinkClick r:id="rId2"/>
              </a:rPr>
              <a:t>Aimacode</a:t>
            </a:r>
            <a:r>
              <a:rPr lang="en-US" dirty="0"/>
              <a:t> is a GitHub repo of python code linked to the AIMA book</a:t>
            </a:r>
          </a:p>
          <a:p>
            <a:pPr marL="285750" indent="-285750">
              <a:lnSpc>
                <a:spcPct val="110000"/>
              </a:lnSpc>
              <a:defRPr/>
            </a:pPr>
            <a:r>
              <a:rPr lang="en-US" sz="3200" dirty="0">
                <a:sym typeface="Wingdings"/>
              </a:rPr>
              <a:t>It’s not available for pip installing </a:t>
            </a:r>
            <a:r>
              <a:rPr lang="en-US" sz="3200" dirty="0">
                <a:sym typeface="Wingdings" pitchFamily="2" charset="2"/>
              </a:rPr>
              <a:t></a:t>
            </a:r>
          </a:p>
          <a:p>
            <a:pPr marL="685800" lvl="1">
              <a:lnSpc>
                <a:spcPct val="110000"/>
              </a:lnSpc>
              <a:defRPr/>
            </a:pPr>
            <a:r>
              <a:rPr lang="en-US" dirty="0">
                <a:sym typeface="Wingdings" pitchFamily="2" charset="2"/>
              </a:rPr>
              <a:t>Per </a:t>
            </a:r>
            <a:r>
              <a:rPr lang="en-US" dirty="0">
                <a:sym typeface="Wingdings" pitchFamily="2" charset="2"/>
                <a:hlinkClick r:id="rId3"/>
              </a:rPr>
              <a:t>Peter </a:t>
            </a:r>
            <a:r>
              <a:rPr lang="en-US" dirty="0" err="1">
                <a:sym typeface="Wingdings" pitchFamily="2" charset="2"/>
                <a:hlinkClick r:id="rId3"/>
              </a:rPr>
              <a:t>Norvig</a:t>
            </a:r>
            <a:r>
              <a:rPr lang="en-US" dirty="0" err="1">
                <a:sym typeface="Wingdings" pitchFamily="2" charset="2"/>
              </a:rPr>
              <a:t>’s</a:t>
            </a:r>
            <a:r>
              <a:rPr lang="en-US" dirty="0">
                <a:sym typeface="Wingdings" pitchFamily="2" charset="2"/>
              </a:rPr>
              <a:t> recommendation</a:t>
            </a:r>
          </a:p>
          <a:p>
            <a:pPr marL="285750" indent="-285750">
              <a:lnSpc>
                <a:spcPct val="110000"/>
              </a:lnSpc>
              <a:defRPr/>
            </a:pPr>
            <a:r>
              <a:rPr lang="en-US" dirty="0">
                <a:sym typeface="Wingdings" pitchFamily="2" charset="2"/>
              </a:rPr>
              <a:t>One workaround is to:</a:t>
            </a:r>
            <a:endParaRPr lang="en-US" sz="3200" dirty="0">
              <a:sym typeface="Wingdings" pitchFamily="2" charset="2"/>
            </a:endParaRPr>
          </a:p>
          <a:p>
            <a:pPr marL="685800" lvl="1">
              <a:lnSpc>
                <a:spcPct val="110000"/>
              </a:lnSpc>
              <a:defRPr/>
            </a:pPr>
            <a:r>
              <a:rPr lang="en-US" sz="2600" dirty="0">
                <a:sym typeface="Wingdings" pitchFamily="2" charset="2"/>
              </a:rPr>
              <a:t>Clone repo on your computer and follow instructions in its </a:t>
            </a:r>
            <a:r>
              <a:rPr lang="en-US" sz="2600" dirty="0">
                <a:sym typeface="Wingdings" pitchFamily="2" charset="2"/>
                <a:hlinkClick r:id="rId4"/>
              </a:rPr>
              <a:t>readme file</a:t>
            </a:r>
            <a:endParaRPr lang="en-US" sz="2600" dirty="0">
              <a:sym typeface="Wingdings" pitchFamily="2" charset="2"/>
            </a:endParaRPr>
          </a:p>
          <a:p>
            <a:pPr marL="685800" lvl="1">
              <a:lnSpc>
                <a:spcPct val="110000"/>
              </a:lnSpc>
              <a:defRPr/>
            </a:pPr>
            <a:r>
              <a:rPr lang="en-US" sz="2600" dirty="0">
                <a:sym typeface="Wingdings" pitchFamily="2" charset="2"/>
              </a:rPr>
              <a:t>Add directory to your </a:t>
            </a:r>
            <a:r>
              <a:rPr lang="en-US" sz="2600" dirty="0">
                <a:sym typeface="Wingdings" pitchFamily="2" charset="2"/>
                <a:hlinkClick r:id="rId5"/>
              </a:rPr>
              <a:t>PYTHONPATH</a:t>
            </a:r>
            <a:r>
              <a:rPr lang="en-US" sz="2600" dirty="0">
                <a:sym typeface="Wingdings" pitchFamily="2" charset="2"/>
              </a:rPr>
              <a:t> environment variable </a:t>
            </a:r>
          </a:p>
          <a:p>
            <a:pPr marL="685800" lvl="1">
              <a:lnSpc>
                <a:spcPct val="110000"/>
              </a:lnSpc>
              <a:defRPr/>
            </a:pPr>
            <a:r>
              <a:rPr lang="en-US" sz="2600" dirty="0">
                <a:sym typeface="Wingdings" pitchFamily="2" charset="2"/>
              </a:rPr>
              <a:t>Use it with </a:t>
            </a:r>
            <a:r>
              <a:rPr lang="en-US" sz="2600" dirty="0">
                <a:sym typeface="Wingdings" pitchFamily="2" charset="2"/>
                <a:hlinkClick r:id="rId6"/>
              </a:rPr>
              <a:t>Binder</a:t>
            </a:r>
            <a:r>
              <a:rPr lang="en-US" sz="2600" dirty="0">
                <a:sym typeface="Wingdings" pitchFamily="2" charset="2"/>
              </a:rPr>
              <a:t> </a:t>
            </a:r>
          </a:p>
          <a:p>
            <a:pPr marL="685800" lvl="1">
              <a:lnSpc>
                <a:spcPct val="110000"/>
              </a:lnSpc>
              <a:defRPr/>
            </a:pPr>
            <a:endParaRPr lang="en-US" dirty="0">
              <a:sym typeface="Wingdings"/>
            </a:endParaRPr>
          </a:p>
          <a:p>
            <a:pPr marL="57150" indent="0">
              <a:lnSpc>
                <a:spcPct val="110000"/>
              </a:lnSpc>
              <a:buFont typeface="Arial" charset="0"/>
              <a:buNone/>
              <a:defRPr/>
            </a:pPr>
            <a:endParaRPr lang="en-US" dirty="0"/>
          </a:p>
          <a:p>
            <a:pPr lvl="1">
              <a:lnSpc>
                <a:spcPct val="110000"/>
              </a:lnSpc>
              <a:defRPr/>
            </a:pPr>
            <a:endParaRPr lang="en-US" sz="3200" dirty="0"/>
          </a:p>
        </p:txBody>
      </p:sp>
    </p:spTree>
    <p:extLst>
      <p:ext uri="{BB962C8B-B14F-4D97-AF65-F5344CB8AC3E}">
        <p14:creationId xmlns:p14="http://schemas.microsoft.com/office/powerpoint/2010/main" val="28282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21506" name="Rectangle 3"/>
          <p:cNvSpPr>
            <a:spLocks noGrp="1" noChangeArrowheads="1"/>
          </p:cNvSpPr>
          <p:nvPr>
            <p:ph type="body" sz="half" idx="1"/>
          </p:nvPr>
        </p:nvSpPr>
        <p:spPr>
          <a:xfrm>
            <a:off x="304800" y="1447800"/>
            <a:ext cx="8153400" cy="5181600"/>
          </a:xfrm>
        </p:spPr>
        <p:txBody>
          <a:bodyPr/>
          <a:lstStyle/>
          <a:p>
            <a:pPr eaLnBrk="1" hangingPunct="1"/>
            <a:r>
              <a:rPr lang="en-US" dirty="0">
                <a:latin typeface="Calibri" charset="0"/>
                <a:ea typeface="ＭＳ Ｐゴシック" charset="0"/>
                <a:cs typeface="ＭＳ Ｐゴシック" charset="0"/>
              </a:rPr>
              <a:t>Given two water jugs, J1 and J2, with capacities C1 and C2 and initial amounts W1 and W2, find actions to end up with amounts W1’ and W2’ in the jugs</a:t>
            </a:r>
          </a:p>
          <a:p>
            <a:pPr eaLnBrk="1" hangingPunct="1"/>
            <a:r>
              <a:rPr lang="en-US" dirty="0">
                <a:latin typeface="Calibri" charset="0"/>
                <a:ea typeface="ＭＳ Ｐゴシック" charset="0"/>
                <a:cs typeface="ＭＳ Ｐゴシック" charset="0"/>
              </a:rPr>
              <a:t>Example  problem: </a:t>
            </a:r>
          </a:p>
          <a:p>
            <a:pPr lvl="1" eaLnBrk="1" hangingPunct="1"/>
            <a:r>
              <a:rPr lang="en-US" sz="3200" dirty="0">
                <a:latin typeface="Calibri" charset="0"/>
                <a:ea typeface="ＭＳ Ｐゴシック" charset="0"/>
                <a:cs typeface="ＭＳ Ｐゴシック" charset="0"/>
              </a:rPr>
              <a:t>We have a 5 gallon and 2 gallon jug</a:t>
            </a:r>
          </a:p>
          <a:p>
            <a:pPr lvl="1" eaLnBrk="1" hangingPunct="1"/>
            <a:r>
              <a:rPr lang="en-US" sz="3200" dirty="0">
                <a:latin typeface="Calibri" charset="0"/>
                <a:ea typeface="ＭＳ Ｐゴシック" charset="0"/>
                <a:cs typeface="ＭＳ Ｐゴシック" charset="0"/>
              </a:rPr>
              <a:t>Initially both are full</a:t>
            </a:r>
          </a:p>
          <a:p>
            <a:pPr lvl="1" eaLnBrk="1" hangingPunct="1"/>
            <a:r>
              <a:rPr lang="en-US" sz="3200" dirty="0">
                <a:latin typeface="Calibri" charset="0"/>
                <a:ea typeface="ＭＳ Ｐゴシック" charset="0"/>
                <a:cs typeface="ＭＳ Ｐゴシック" charset="0"/>
              </a:rPr>
              <a:t>We want to end up with exactly one gallon in J2 and don’t care how much is in J1</a:t>
            </a:r>
          </a:p>
        </p:txBody>
      </p:sp>
      <p:grpSp>
        <p:nvGrpSpPr>
          <p:cNvPr id="6" name="Group 5">
            <a:extLst>
              <a:ext uri="{FF2B5EF4-FFF2-40B4-BE49-F238E27FC236}">
                <a16:creationId xmlns:a16="http://schemas.microsoft.com/office/drawing/2014/main" id="{24567D40-331E-B548-A146-130021C9ABB9}"/>
              </a:ext>
            </a:extLst>
          </p:cNvPr>
          <p:cNvGrpSpPr/>
          <p:nvPr/>
        </p:nvGrpSpPr>
        <p:grpSpPr>
          <a:xfrm>
            <a:off x="7239000" y="105098"/>
            <a:ext cx="1879600" cy="1489075"/>
            <a:chOff x="7239000" y="105098"/>
            <a:chExt cx="1879600" cy="1489075"/>
          </a:xfrm>
        </p:grpSpPr>
        <p:grpSp>
          <p:nvGrpSpPr>
            <p:cNvPr id="7" name="Group 6">
              <a:extLst>
                <a:ext uri="{FF2B5EF4-FFF2-40B4-BE49-F238E27FC236}">
                  <a16:creationId xmlns:a16="http://schemas.microsoft.com/office/drawing/2014/main" id="{D1736ED5-7C19-0745-B96F-309792CF16B3}"/>
                </a:ext>
              </a:extLst>
            </p:cNvPr>
            <p:cNvGrpSpPr/>
            <p:nvPr/>
          </p:nvGrpSpPr>
          <p:grpSpPr>
            <a:xfrm>
              <a:off x="7239000" y="105098"/>
              <a:ext cx="1270000" cy="1489075"/>
              <a:chOff x="6841162" y="105098"/>
              <a:chExt cx="1270000" cy="1489075"/>
            </a:xfrm>
          </p:grpSpPr>
          <p:pic>
            <p:nvPicPr>
              <p:cNvPr id="11" name="Picture 1">
                <a:extLst>
                  <a:ext uri="{FF2B5EF4-FFF2-40B4-BE49-F238E27FC236}">
                    <a16:creationId xmlns:a16="http://schemas.microsoft.com/office/drawing/2014/main" id="{E83275D9-01E3-4A4A-A901-BDFAC89240A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8A7CD397-B597-984B-A5A4-F1233A1712EA}"/>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8" name="Group 7">
              <a:extLst>
                <a:ext uri="{FF2B5EF4-FFF2-40B4-BE49-F238E27FC236}">
                  <a16:creationId xmlns:a16="http://schemas.microsoft.com/office/drawing/2014/main" id="{167E4016-BF4A-0445-BDB3-93819D9BFB95}"/>
                </a:ext>
              </a:extLst>
            </p:cNvPr>
            <p:cNvGrpSpPr/>
            <p:nvPr/>
          </p:nvGrpSpPr>
          <p:grpSpPr>
            <a:xfrm>
              <a:off x="8305800" y="373131"/>
              <a:ext cx="812800" cy="953008"/>
              <a:chOff x="8102600" y="508057"/>
              <a:chExt cx="812800" cy="953008"/>
            </a:xfrm>
          </p:grpSpPr>
          <p:pic>
            <p:nvPicPr>
              <p:cNvPr id="9" name="Picture 1">
                <a:extLst>
                  <a:ext uri="{FF2B5EF4-FFF2-40B4-BE49-F238E27FC236}">
                    <a16:creationId xmlns:a16="http://schemas.microsoft.com/office/drawing/2014/main" id="{D73DB338-7441-0F45-BC7E-E18E757D8E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86F559E6-8165-B943-80D2-6E5A19190B1B}"/>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dirty="0">
                <a:latin typeface="Calibri" charset="0"/>
                <a:ea typeface="ＭＳ Ｐゴシック" charset="0"/>
                <a:cs typeface="ＭＳ Ｐゴシック" charset="0"/>
              </a:rPr>
              <a:t>AIMA’s </a:t>
            </a:r>
            <a:r>
              <a:rPr lang="en-US" dirty="0" err="1">
                <a:latin typeface="Calibri" charset="0"/>
                <a:ea typeface="ＭＳ Ｐゴシック" charset="0"/>
                <a:cs typeface="ＭＳ Ｐゴシック" charset="0"/>
              </a:rPr>
              <a:t>search.py</a:t>
            </a:r>
            <a:endParaRPr lang="en-US" dirty="0">
              <a:latin typeface="Calibri" charset="0"/>
              <a:ea typeface="ＭＳ Ｐゴシック" charset="0"/>
              <a:cs typeface="ＭＳ Ｐゴシック" charset="0"/>
            </a:endParaRPr>
          </a:p>
        </p:txBody>
      </p:sp>
      <p:sp>
        <p:nvSpPr>
          <p:cNvPr id="23554" name="Content Placeholder 2"/>
          <p:cNvSpPr>
            <a:spLocks noGrp="1"/>
          </p:cNvSpPr>
          <p:nvPr>
            <p:ph idx="1"/>
          </p:nvPr>
        </p:nvSpPr>
        <p:spPr>
          <a:xfrm>
            <a:off x="457200" y="1295400"/>
            <a:ext cx="8458200" cy="5257800"/>
          </a:xfrm>
        </p:spPr>
        <p:txBody>
          <a:bodyPr/>
          <a:lstStyle/>
          <a:p>
            <a:pPr marL="225425" indent="-225425"/>
            <a:r>
              <a:rPr lang="en-US" sz="3100" dirty="0">
                <a:latin typeface="Calibri" charset="0"/>
                <a:ea typeface="ＭＳ Ｐゴシック" charset="0"/>
                <a:cs typeface="ＭＳ Ｐゴシック" charset="0"/>
              </a:rPr>
              <a:t>Defines a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class for a search problem</a:t>
            </a:r>
          </a:p>
          <a:p>
            <a:pPr marL="225425" indent="-225425"/>
            <a:r>
              <a:rPr lang="en-US" sz="3100" dirty="0">
                <a:latin typeface="Calibri" charset="0"/>
                <a:ea typeface="ＭＳ Ｐゴシック" charset="0"/>
                <a:cs typeface="ＭＳ Ｐゴシック" charset="0"/>
              </a:rPr>
              <a:t>Has functions to do various kinds of search given an instance of a Problem, e.g., BFS, DFS, &amp; more</a:t>
            </a:r>
          </a:p>
          <a:p>
            <a:pPr marL="225425" indent="-225425"/>
            <a:r>
              <a:rPr lang="en-US" sz="3100" i="1" dirty="0" err="1">
                <a:latin typeface="Calibri" charset="0"/>
                <a:ea typeface="ＭＳ Ｐゴシック" charset="0"/>
                <a:cs typeface="ＭＳ Ｐゴシック" charset="0"/>
              </a:rPr>
              <a:t>InstrumentedProblem</a:t>
            </a:r>
            <a:r>
              <a:rPr lang="en-US" sz="3100" dirty="0">
                <a:latin typeface="Calibri" charset="0"/>
                <a:ea typeface="ＭＳ Ｐゴシック" charset="0"/>
                <a:cs typeface="ＭＳ Ｐゴシック" charset="0"/>
              </a:rPr>
              <a:t> subclasses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and is used with </a:t>
            </a:r>
            <a:r>
              <a:rPr lang="en-US" sz="3100" i="1" dirty="0" err="1">
                <a:latin typeface="Calibri" charset="0"/>
                <a:ea typeface="ＭＳ Ｐゴシック" charset="0"/>
                <a:cs typeface="ＭＳ Ｐゴシック" charset="0"/>
              </a:rPr>
              <a:t>compare_searchers</a:t>
            </a:r>
            <a:r>
              <a:rPr lang="en-US" sz="3100" dirty="0">
                <a:latin typeface="Calibri" charset="0"/>
                <a:ea typeface="ＭＳ Ｐゴシック" charset="0"/>
                <a:cs typeface="ＭＳ Ｐゴシック" charset="0"/>
              </a:rPr>
              <a:t> for evaluation</a:t>
            </a:r>
          </a:p>
          <a:p>
            <a:pPr marL="225425" indent="-225425"/>
            <a:r>
              <a:rPr lang="en-US" sz="3100" dirty="0">
                <a:latin typeface="Calibri" charset="0"/>
                <a:ea typeface="ＭＳ Ｐゴシック" charset="0"/>
                <a:cs typeface="ＭＳ Ｐゴシック" charset="0"/>
              </a:rPr>
              <a:t>To use for WJP: </a:t>
            </a:r>
          </a:p>
          <a:p>
            <a:pPr marL="347663" lvl="1" indent="-287338">
              <a:buFont typeface="+mj-lt"/>
              <a:buAutoNum type="arabicPeriod"/>
            </a:pPr>
            <a:r>
              <a:rPr lang="en-US" sz="2700" dirty="0">
                <a:latin typeface="Calibri" charset="0"/>
                <a:ea typeface="ＭＳ Ｐゴシック" charset="0"/>
                <a:cs typeface="ＭＳ Ｐゴシック" charset="0"/>
              </a:rPr>
              <a:t>Decide how to represent it (i.e., state, actions, goal);</a:t>
            </a:r>
          </a:p>
          <a:p>
            <a:pPr marL="347663" lvl="1" indent="-287338">
              <a:buFont typeface="+mj-lt"/>
              <a:buAutoNum type="arabicPeriod"/>
            </a:pPr>
            <a:r>
              <a:rPr lang="en-US" sz="2700" dirty="0">
                <a:latin typeface="Calibri" charset="0"/>
                <a:ea typeface="ＭＳ Ｐゴシック" charset="0"/>
                <a:cs typeface="ＭＳ Ｐゴシック" charset="0"/>
              </a:rPr>
              <a:t>Define </a:t>
            </a:r>
            <a:r>
              <a:rPr lang="en-US" sz="2700" i="1" dirty="0">
                <a:latin typeface="Calibri" charset="0"/>
                <a:ea typeface="ＭＳ Ｐゴシック" charset="0"/>
                <a:cs typeface="ＭＳ Ｐゴシック" charset="0"/>
              </a:rPr>
              <a:t>WJP</a:t>
            </a:r>
            <a:r>
              <a:rPr lang="en-US" sz="2700" dirty="0">
                <a:latin typeface="Calibri" charset="0"/>
                <a:ea typeface="ＭＳ Ｐゴシック" charset="0"/>
                <a:cs typeface="ＭＳ Ｐゴシック" charset="0"/>
              </a:rPr>
              <a:t> as a subclass of </a:t>
            </a:r>
            <a:r>
              <a:rPr lang="en-US" sz="2700" i="1" dirty="0">
                <a:latin typeface="Calibri" charset="0"/>
                <a:ea typeface="ＭＳ Ｐゴシック" charset="0"/>
                <a:cs typeface="ＭＳ Ｐゴシック" charset="0"/>
              </a:rPr>
              <a:t>Problem; and </a:t>
            </a:r>
          </a:p>
          <a:p>
            <a:pPr marL="347663" lvl="1" indent="-287338">
              <a:buFont typeface="+mj-lt"/>
              <a:buAutoNum type="arabicPeriod"/>
            </a:pPr>
            <a:r>
              <a:rPr lang="en-US" sz="2700" dirty="0">
                <a:latin typeface="Calibri" charset="0"/>
                <a:ea typeface="ＭＳ Ｐゴシック" charset="0"/>
                <a:cs typeface="ＭＳ Ｐゴシック" charset="0"/>
              </a:rPr>
              <a:t>Provide methods to (a) create a WJP instance, (b) compute state successors, and (c) test for a goal</a:t>
            </a:r>
          </a:p>
          <a:p>
            <a:pPr marL="457200" lvl="1" indent="0">
              <a:buFont typeface="Arial" charset="0"/>
              <a:buNone/>
            </a:pPr>
            <a:endParaRPr lang="en-US" sz="3100" dirty="0">
              <a:latin typeface="Calibri" charset="0"/>
              <a:ea typeface="ＭＳ Ｐゴシック" charset="0"/>
              <a:cs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5728B493-F85E-4546-A0F4-847010C9A493}"/>
              </a:ext>
            </a:extLst>
          </p:cNvPr>
          <p:cNvSpPr>
            <a:spLocks noGrp="1" noChangeArrowheads="1"/>
          </p:cNvSpPr>
          <p:nvPr>
            <p:ph type="title"/>
          </p:nvPr>
        </p:nvSpPr>
        <p:spPr>
          <a:xfrm>
            <a:off x="304800" y="131762"/>
            <a:ext cx="7772400" cy="1143000"/>
          </a:xfrm>
        </p:spPr>
        <p:txBody>
          <a:bodyPr/>
          <a:lstStyle/>
          <a:p>
            <a:pPr algn="l" eaLnBrk="1" hangingPunct="1"/>
            <a:r>
              <a:rPr lang="en-US" altLang="en-US" dirty="0">
                <a:ea typeface="ＭＳ Ｐゴシック" panose="020B0600070205080204" pitchFamily="34" charset="-128"/>
              </a:rPr>
              <a:t>Example: Water Jug Problem</a:t>
            </a:r>
          </a:p>
        </p:txBody>
      </p:sp>
      <p:sp>
        <p:nvSpPr>
          <p:cNvPr id="66562" name="Rectangle 3">
            <a:extLst>
              <a:ext uri="{FF2B5EF4-FFF2-40B4-BE49-F238E27FC236}">
                <a16:creationId xmlns:a16="http://schemas.microsoft.com/office/drawing/2014/main" id="{842E09F8-62E6-A140-BF93-A99CE5E3DFFF}"/>
              </a:ext>
            </a:extLst>
          </p:cNvPr>
          <p:cNvSpPr>
            <a:spLocks noGrp="1" noChangeArrowheads="1"/>
          </p:cNvSpPr>
          <p:nvPr>
            <p:ph type="body" sz="half" idx="1"/>
          </p:nvPr>
        </p:nvSpPr>
        <p:spPr>
          <a:xfrm>
            <a:off x="304800" y="1447800"/>
            <a:ext cx="2971800" cy="5181600"/>
          </a:xfrm>
        </p:spPr>
        <p:txBody>
          <a:bodyPr/>
          <a:lstStyle/>
          <a:p>
            <a:pPr marL="0" indent="0" eaLnBrk="1" hangingPunct="1">
              <a:buFontTx/>
              <a:buNone/>
            </a:pPr>
            <a:r>
              <a:rPr lang="en-US" altLang="en-US" sz="2400" dirty="0">
                <a:ea typeface="ＭＳ Ｐゴシック" panose="020B0600070205080204" pitchFamily="34" charset="-128"/>
              </a:rPr>
              <a:t>Given full 5-gal. jug and empty 2-gal. jug, fill 2-gal jug with one gallon</a:t>
            </a:r>
          </a:p>
          <a:p>
            <a:pPr marL="117475" indent="-111125" eaLnBrk="1" hangingPunct="1"/>
            <a:r>
              <a:rPr lang="en-US" altLang="en-US" sz="2000" dirty="0">
                <a:ea typeface="ＭＳ Ｐゴシック" panose="020B0600070205080204" pitchFamily="34" charset="-128"/>
              </a:rPr>
              <a:t>State = (</a:t>
            </a:r>
            <a:r>
              <a:rPr lang="en-US" altLang="en-US" sz="2000" dirty="0" err="1">
                <a:ea typeface="ＭＳ Ｐゴシック" panose="020B0600070205080204" pitchFamily="34" charset="-128"/>
              </a:rPr>
              <a:t>x,y</a:t>
            </a:r>
            <a:r>
              <a:rPr lang="en-US" altLang="en-US" sz="2000" dirty="0">
                <a:ea typeface="ＭＳ Ｐゴシック" panose="020B0600070205080204" pitchFamily="34" charset="-128"/>
              </a:rPr>
              <a:t>), where x is water in jug 1; y is water in jug 2</a:t>
            </a:r>
          </a:p>
          <a:p>
            <a:pPr marL="117475" indent="-111125" eaLnBrk="1" hangingPunct="1"/>
            <a:r>
              <a:rPr lang="en-US" altLang="en-US" sz="2000" dirty="0">
                <a:ea typeface="ＭＳ Ｐゴシック" panose="020B0600070205080204" pitchFamily="34" charset="-128"/>
              </a:rPr>
              <a:t>Initial State = (5,0) </a:t>
            </a:r>
          </a:p>
          <a:p>
            <a:pPr marL="117475" indent="-111125" eaLnBrk="1" hangingPunct="1"/>
            <a:r>
              <a:rPr lang="en-US" altLang="en-US" sz="2000" dirty="0">
                <a:ea typeface="ＭＳ Ｐゴシック" panose="020B0600070205080204" pitchFamily="34" charset="-128"/>
              </a:rPr>
              <a:t>Goal State = (-1,1), where -1 means any amount </a:t>
            </a:r>
          </a:p>
        </p:txBody>
      </p:sp>
      <p:graphicFrame>
        <p:nvGraphicFramePr>
          <p:cNvPr id="19603" name="Group 147">
            <a:extLst>
              <a:ext uri="{FF2B5EF4-FFF2-40B4-BE49-F238E27FC236}">
                <a16:creationId xmlns:a16="http://schemas.microsoft.com/office/drawing/2014/main" id="{FCA552B8-FAC7-3244-BDB6-258208F91D63}"/>
              </a:ext>
            </a:extLst>
          </p:cNvPr>
          <p:cNvGraphicFramePr>
            <a:graphicFrameLocks noGrp="1"/>
          </p:cNvGraphicFramePr>
          <p:nvPr>
            <p:ph sz="half" idx="2"/>
          </p:nvPr>
        </p:nvGraphicFramePr>
        <p:xfrm>
          <a:off x="3276600" y="2078038"/>
          <a:ext cx="5791200" cy="3476625"/>
        </p:xfrm>
        <a:graphic>
          <a:graphicData uri="http://schemas.openxmlformats.org/drawingml/2006/table">
            <a:tbl>
              <a:tblPr/>
              <a:tblGrid>
                <a:gridCol w="1066800">
                  <a:extLst>
                    <a:ext uri="{9D8B030D-6E8A-4147-A177-3AD203B41FA5}">
                      <a16:colId xmlns:a16="http://schemas.microsoft.com/office/drawing/2014/main" val="1756782909"/>
                    </a:ext>
                  </a:extLst>
                </a:gridCol>
                <a:gridCol w="990600">
                  <a:extLst>
                    <a:ext uri="{9D8B030D-6E8A-4147-A177-3AD203B41FA5}">
                      <a16:colId xmlns:a16="http://schemas.microsoft.com/office/drawing/2014/main" val="3113660172"/>
                    </a:ext>
                  </a:extLst>
                </a:gridCol>
                <a:gridCol w="2133600">
                  <a:extLst>
                    <a:ext uri="{9D8B030D-6E8A-4147-A177-3AD203B41FA5}">
                      <a16:colId xmlns:a16="http://schemas.microsoft.com/office/drawing/2014/main" val="3647209070"/>
                    </a:ext>
                  </a:extLst>
                </a:gridCol>
                <a:gridCol w="1600200">
                  <a:extLst>
                    <a:ext uri="{9D8B030D-6E8A-4147-A177-3AD203B41FA5}">
                      <a16:colId xmlns:a16="http://schemas.microsoft.com/office/drawing/2014/main" val="1052247818"/>
                    </a:ext>
                  </a:extLst>
                </a:gridCol>
              </a:tblGrid>
              <a:tr h="6096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Name</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Cond.</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Transition</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Effect</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0087994"/>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dump1</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x&gt;0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(0,y)</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Empty Jug 1</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2266687"/>
                  </a:ext>
                </a:extLst>
              </a:tr>
              <a:tr h="7620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dump2</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y&gt;0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(x,y)→(x,0)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Empty Jug 2</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7310666"/>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pour_1_2</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x&gt;0 &amp;</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y&lt;C2</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x-D,y+D</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b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br>
                      <a:r>
                        <a:rPr kumimoji="0" lang="en-US" altLang="en-US"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 = min(x,C2-y)</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 from Jug 1 to Jug 2</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2290366"/>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pour_2_1</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y&gt;0 &amp;</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X&lt;C1</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x+D,y-D</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b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br>
                      <a:r>
                        <a:rPr kumimoji="0" lang="en-US" altLang="en-US"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 = min(y,C1-x)</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 from Jug 2 to Jug 1</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009962"/>
                  </a:ext>
                </a:extLst>
              </a:tr>
            </a:tbl>
          </a:graphicData>
        </a:graphic>
      </p:graphicFrame>
      <p:sp>
        <p:nvSpPr>
          <p:cNvPr id="66600" name="Text Box 142">
            <a:extLst>
              <a:ext uri="{FF2B5EF4-FFF2-40B4-BE49-F238E27FC236}">
                <a16:creationId xmlns:a16="http://schemas.microsoft.com/office/drawing/2014/main" id="{8AD6067D-9119-BB46-B6AB-9D49694CED9D}"/>
              </a:ext>
            </a:extLst>
          </p:cNvPr>
          <p:cNvSpPr txBox="1">
            <a:spLocks noChangeArrowheads="1"/>
          </p:cNvSpPr>
          <p:nvPr/>
        </p:nvSpPr>
        <p:spPr bwMode="auto">
          <a:xfrm>
            <a:off x="5341105" y="1482887"/>
            <a:ext cx="16946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dirty="0"/>
              <a:t>Action table</a:t>
            </a:r>
          </a:p>
        </p:txBody>
      </p:sp>
      <p:grpSp>
        <p:nvGrpSpPr>
          <p:cNvPr id="9" name="Group 8">
            <a:extLst>
              <a:ext uri="{FF2B5EF4-FFF2-40B4-BE49-F238E27FC236}">
                <a16:creationId xmlns:a16="http://schemas.microsoft.com/office/drawing/2014/main" id="{82A01517-8E22-9446-BDE6-673CED3FE5B7}"/>
              </a:ext>
            </a:extLst>
          </p:cNvPr>
          <p:cNvGrpSpPr/>
          <p:nvPr/>
        </p:nvGrpSpPr>
        <p:grpSpPr>
          <a:xfrm>
            <a:off x="7239000" y="105098"/>
            <a:ext cx="1879600" cy="1489075"/>
            <a:chOff x="7239000" y="105098"/>
            <a:chExt cx="1879600" cy="1489075"/>
          </a:xfrm>
        </p:grpSpPr>
        <p:grpSp>
          <p:nvGrpSpPr>
            <p:cNvPr id="10" name="Group 9">
              <a:extLst>
                <a:ext uri="{FF2B5EF4-FFF2-40B4-BE49-F238E27FC236}">
                  <a16:creationId xmlns:a16="http://schemas.microsoft.com/office/drawing/2014/main" id="{DDDBB5A1-4424-1347-B2FA-3290DBF0EEB5}"/>
                </a:ext>
              </a:extLst>
            </p:cNvPr>
            <p:cNvGrpSpPr/>
            <p:nvPr/>
          </p:nvGrpSpPr>
          <p:grpSpPr>
            <a:xfrm>
              <a:off x="7239000" y="105098"/>
              <a:ext cx="1270000" cy="1489075"/>
              <a:chOff x="6841162" y="105098"/>
              <a:chExt cx="1270000" cy="1489075"/>
            </a:xfrm>
          </p:grpSpPr>
          <p:pic>
            <p:nvPicPr>
              <p:cNvPr id="14" name="Picture 1">
                <a:extLst>
                  <a:ext uri="{FF2B5EF4-FFF2-40B4-BE49-F238E27FC236}">
                    <a16:creationId xmlns:a16="http://schemas.microsoft.com/office/drawing/2014/main" id="{3048103D-367C-DB4A-B7DE-26992B48BE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14D60B39-F296-EF4E-B6BA-DE933E9BAE34}"/>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11" name="Group 10">
              <a:extLst>
                <a:ext uri="{FF2B5EF4-FFF2-40B4-BE49-F238E27FC236}">
                  <a16:creationId xmlns:a16="http://schemas.microsoft.com/office/drawing/2014/main" id="{96DF82E2-6B37-EE48-9D0A-3FF74CAF2F2E}"/>
                </a:ext>
              </a:extLst>
            </p:cNvPr>
            <p:cNvGrpSpPr/>
            <p:nvPr/>
          </p:nvGrpSpPr>
          <p:grpSpPr>
            <a:xfrm>
              <a:off x="8305800" y="373131"/>
              <a:ext cx="812800" cy="953008"/>
              <a:chOff x="8102600" y="508057"/>
              <a:chExt cx="812800" cy="953008"/>
            </a:xfrm>
          </p:grpSpPr>
          <p:pic>
            <p:nvPicPr>
              <p:cNvPr id="12" name="Picture 1">
                <a:extLst>
                  <a:ext uri="{FF2B5EF4-FFF2-40B4-BE49-F238E27FC236}">
                    <a16:creationId xmlns:a16="http://schemas.microsoft.com/office/drawing/2014/main" id="{1FB7F1C7-C72A-5B40-903D-811FE8DF98F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34DF13B5-DB54-894E-AB89-24E2C78F93C1}"/>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extLst>
      <p:ext uri="{BB962C8B-B14F-4D97-AF65-F5344CB8AC3E}">
        <p14:creationId xmlns:p14="http://schemas.microsoft.com/office/powerpoint/2010/main" val="382754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l"/>
            <a:r>
              <a:rPr lang="en-US" dirty="0">
                <a:latin typeface="Calibri" charset="0"/>
                <a:ea typeface="ＭＳ Ｐゴシック" charset="0"/>
                <a:cs typeface="ＭＳ Ｐゴシック" charset="0"/>
              </a:rPr>
              <a:t>Our WJ problem class</a:t>
            </a:r>
          </a:p>
        </p:txBody>
      </p:sp>
      <p:sp>
        <p:nvSpPr>
          <p:cNvPr id="3" name="Content Placeholder 2"/>
          <p:cNvSpPr>
            <a:spLocks noGrp="1"/>
          </p:cNvSpPr>
          <p:nvPr>
            <p:ph idx="1"/>
          </p:nvPr>
        </p:nvSpPr>
        <p:spPr>
          <a:xfrm>
            <a:off x="457200" y="1371600"/>
            <a:ext cx="8686800" cy="5257800"/>
          </a:xfrm>
        </p:spPr>
        <p:txBody>
          <a:bodyPr/>
          <a:lstStyle/>
          <a:p>
            <a:pPr marL="0" indent="0">
              <a:buFont typeface="Arial" charset="0"/>
              <a:buNone/>
              <a:defRPr/>
            </a:pPr>
            <a:r>
              <a:rPr lang="en-US" sz="2400" dirty="0"/>
              <a:t>class WJ(Problem):</a:t>
            </a:r>
          </a:p>
          <a:p>
            <a:pPr marL="0" indent="0">
              <a:buFont typeface="Arial" charset="0"/>
              <a:buNone/>
              <a:defRPr/>
            </a:pPr>
            <a:endParaRPr lang="en-US" sz="100" dirty="0"/>
          </a:p>
          <a:p>
            <a:pPr marL="0" indent="0">
              <a:buFont typeface="Arial" charset="0"/>
              <a:buNone/>
              <a:defRPr/>
            </a:pPr>
            <a:r>
              <a:rPr lang="en-US" sz="2400" dirty="0"/>
              <a:t>    </a:t>
            </a:r>
            <a:r>
              <a:rPr lang="en-US" sz="2400" dirty="0" err="1"/>
              <a:t>def</a:t>
            </a:r>
            <a:r>
              <a:rPr lang="en-US" sz="2400" dirty="0"/>
              <a:t> __</a:t>
            </a:r>
            <a:r>
              <a:rPr lang="en-US" sz="2400" dirty="0" err="1"/>
              <a:t>init</a:t>
            </a:r>
            <a:r>
              <a:rPr lang="en-US" sz="2400" dirty="0"/>
              <a:t>__(self, </a:t>
            </a:r>
            <a:r>
              <a:rPr lang="en-US" sz="2400" b="1" dirty="0"/>
              <a:t>capacities</a:t>
            </a:r>
            <a:r>
              <a:rPr lang="en-US" sz="2400" dirty="0"/>
              <a:t>=(5,2), </a:t>
            </a:r>
            <a:r>
              <a:rPr lang="en-US" sz="2400" b="1" dirty="0"/>
              <a:t>initial</a:t>
            </a:r>
            <a:r>
              <a:rPr lang="en-US" sz="2400" dirty="0"/>
              <a:t>=(5,0), </a:t>
            </a:r>
            <a:r>
              <a:rPr lang="en-US" sz="2400" b="1" dirty="0"/>
              <a:t>goal</a:t>
            </a:r>
            <a:r>
              <a:rPr lang="en-US" sz="2400" dirty="0"/>
              <a:t>=(0,1)):</a:t>
            </a:r>
          </a:p>
          <a:p>
            <a:pPr marL="0" indent="0">
              <a:buFont typeface="Arial" charset="0"/>
              <a:buNone/>
              <a:defRPr/>
            </a:pPr>
            <a:r>
              <a:rPr lang="en-US" sz="2400" dirty="0"/>
              <a:t>        </a:t>
            </a:r>
            <a:r>
              <a:rPr lang="en-US" sz="2400" dirty="0" err="1"/>
              <a:t>self.capacities</a:t>
            </a:r>
            <a:r>
              <a:rPr lang="en-US" sz="2400" dirty="0"/>
              <a:t> = capacities</a:t>
            </a:r>
          </a:p>
          <a:p>
            <a:pPr marL="0" indent="0">
              <a:buFont typeface="Arial" charset="0"/>
              <a:buNone/>
              <a:defRPr/>
            </a:pPr>
            <a:r>
              <a:rPr lang="en-US" sz="2400" dirty="0"/>
              <a:t>        </a:t>
            </a:r>
            <a:r>
              <a:rPr lang="en-US" sz="2400" dirty="0" err="1"/>
              <a:t>self.initial</a:t>
            </a:r>
            <a:r>
              <a:rPr lang="en-US" sz="2400" dirty="0"/>
              <a:t> = initial</a:t>
            </a:r>
          </a:p>
          <a:p>
            <a:pPr marL="0" indent="0">
              <a:buFont typeface="Arial" charset="0"/>
              <a:buNone/>
              <a:defRPr/>
            </a:pPr>
            <a:r>
              <a:rPr lang="en-US" sz="2400" dirty="0"/>
              <a:t>        </a:t>
            </a:r>
            <a:r>
              <a:rPr lang="en-US" sz="2400" dirty="0" err="1"/>
              <a:t>self.goal</a:t>
            </a:r>
            <a:r>
              <a:rPr lang="en-US" sz="2400" dirty="0"/>
              <a:t> = goal</a:t>
            </a:r>
            <a:endParaRPr lang="en-US" sz="800" dirty="0"/>
          </a:p>
          <a:p>
            <a:pPr marL="0" indent="0">
              <a:buFont typeface="Arial" charset="0"/>
              <a:buNone/>
              <a:defRPr/>
            </a:pPr>
            <a:r>
              <a:rPr lang="en-US" sz="2400" dirty="0"/>
              <a:t>    </a:t>
            </a:r>
            <a:r>
              <a:rPr lang="en-US" sz="2400" dirty="0" err="1"/>
              <a:t>def</a:t>
            </a:r>
            <a:r>
              <a:rPr lang="en-US" sz="2400" dirty="0"/>
              <a:t> </a:t>
            </a:r>
            <a:r>
              <a:rPr lang="en-US" sz="2400" b="1" dirty="0" err="1"/>
              <a:t>goal_test</a:t>
            </a:r>
            <a:r>
              <a:rPr lang="en-US" sz="2400" dirty="0"/>
              <a:t>(self, state):  </a:t>
            </a:r>
            <a:r>
              <a:rPr lang="en-US" sz="2400" dirty="0">
                <a:solidFill>
                  <a:srgbClr val="7F7F7F"/>
                </a:solidFill>
              </a:rPr>
              <a:t># returns True </a:t>
            </a:r>
            <a:r>
              <a:rPr lang="en-US" sz="2400" dirty="0" err="1">
                <a:solidFill>
                  <a:srgbClr val="7F7F7F"/>
                </a:solidFill>
              </a:rPr>
              <a:t>iff</a:t>
            </a:r>
            <a:r>
              <a:rPr lang="en-US" sz="2400" dirty="0">
                <a:solidFill>
                  <a:srgbClr val="7F7F7F"/>
                </a:solidFill>
              </a:rPr>
              <a:t> state is a goal state</a:t>
            </a:r>
          </a:p>
          <a:p>
            <a:pPr marL="0" indent="0">
              <a:buNone/>
              <a:defRPr/>
            </a:pPr>
            <a:r>
              <a:rPr lang="en-US" sz="2400" dirty="0"/>
              <a:t>        g = </a:t>
            </a:r>
            <a:r>
              <a:rPr lang="en-US" sz="2400" dirty="0" err="1"/>
              <a:t>self.goal</a:t>
            </a:r>
            <a:r>
              <a:rPr lang="en-US" sz="2400" dirty="0"/>
              <a:t>                    </a:t>
            </a:r>
            <a:r>
              <a:rPr lang="en-US" sz="2400" i="1" dirty="0">
                <a:solidFill>
                  <a:schemeClr val="tx1">
                    <a:lumMod val="50000"/>
                    <a:lumOff val="50000"/>
                  </a:schemeClr>
                </a:solidFill>
              </a:rPr>
              <a:t># -1 is a don’t care</a:t>
            </a:r>
            <a:endParaRPr lang="en-US" sz="2400" dirty="0"/>
          </a:p>
          <a:p>
            <a:pPr marL="0" indent="0">
              <a:buFont typeface="Arial" charset="0"/>
              <a:buNone/>
              <a:defRPr/>
            </a:pPr>
            <a:r>
              <a:rPr lang="en-US" sz="2400" dirty="0"/>
              <a:t>        return (state[0] == g[0] or g[0] == -1 ) and </a:t>
            </a:r>
          </a:p>
          <a:p>
            <a:pPr marL="0" indent="0">
              <a:buFont typeface="Arial" charset="0"/>
              <a:buNone/>
              <a:defRPr/>
            </a:pPr>
            <a:r>
              <a:rPr lang="en-US" sz="2400" dirty="0"/>
              <a:t>                    (state[1] == g[1] or g[1] == -1)</a:t>
            </a:r>
          </a:p>
          <a:p>
            <a:pPr marL="0" indent="0">
              <a:buFont typeface="Arial" charset="0"/>
              <a:buNone/>
              <a:defRPr/>
            </a:pPr>
            <a:endParaRPr lang="en-US" sz="800" dirty="0"/>
          </a:p>
          <a:p>
            <a:pPr marL="0" indent="0">
              <a:buFont typeface="Arial" charset="0"/>
              <a:buNone/>
              <a:defRPr/>
            </a:pPr>
            <a:r>
              <a:rPr lang="en-US" sz="2400" dirty="0"/>
              <a:t> </a:t>
            </a:r>
            <a:r>
              <a:rPr lang="en-US" sz="2400" dirty="0" err="1"/>
              <a:t>def</a:t>
            </a:r>
            <a:r>
              <a:rPr lang="en-US" sz="2400" dirty="0"/>
              <a:t> __</a:t>
            </a:r>
            <a:r>
              <a:rPr lang="en-US" sz="2400" dirty="0" err="1"/>
              <a:t>repr</a:t>
            </a:r>
            <a:r>
              <a:rPr lang="en-US" sz="2400" dirty="0"/>
              <a:t>__(self):     </a:t>
            </a:r>
            <a:r>
              <a:rPr lang="en-US" sz="2400" dirty="0">
                <a:solidFill>
                  <a:schemeClr val="tx1">
                    <a:lumMod val="50000"/>
                    <a:lumOff val="50000"/>
                  </a:schemeClr>
                </a:solidFill>
              </a:rPr>
              <a:t># returns string representing the object</a:t>
            </a:r>
          </a:p>
          <a:p>
            <a:pPr marL="0" indent="0">
              <a:buNone/>
              <a:defRPr/>
            </a:pPr>
            <a:r>
              <a:rPr lang="en-US" sz="2400" dirty="0"/>
              <a:t>        return </a:t>
            </a:r>
            <a:r>
              <a:rPr lang="en-US" sz="2400" dirty="0" err="1"/>
              <a:t>f"WJ</a:t>
            </a:r>
            <a:r>
              <a:rPr lang="en-US" sz="2400" dirty="0"/>
              <a:t>({</a:t>
            </a:r>
            <a:r>
              <a:rPr lang="en-US" sz="2400" dirty="0" err="1"/>
              <a:t>self.capacities</a:t>
            </a:r>
            <a:r>
              <a:rPr lang="en-US" sz="2400" dirty="0"/>
              <a:t>},{</a:t>
            </a:r>
            <a:r>
              <a:rPr lang="en-US" sz="2400" dirty="0" err="1"/>
              <a:t>self.initial</a:t>
            </a:r>
            <a:r>
              <a:rPr lang="en-US" sz="2400" dirty="0"/>
              <a:t>},{</a:t>
            </a:r>
            <a:r>
              <a:rPr lang="en-US" sz="2400" dirty="0" err="1"/>
              <a:t>self.goal</a:t>
            </a:r>
            <a:r>
              <a:rPr lang="en-US" sz="2400" dirty="0"/>
              <a:t>}"</a:t>
            </a:r>
          </a:p>
        </p:txBody>
      </p:sp>
      <p:grpSp>
        <p:nvGrpSpPr>
          <p:cNvPr id="6" name="Group 5">
            <a:extLst>
              <a:ext uri="{FF2B5EF4-FFF2-40B4-BE49-F238E27FC236}">
                <a16:creationId xmlns:a16="http://schemas.microsoft.com/office/drawing/2014/main" id="{AB5D6D37-C0DE-A040-AAAF-665DF6693D90}"/>
              </a:ext>
            </a:extLst>
          </p:cNvPr>
          <p:cNvGrpSpPr/>
          <p:nvPr/>
        </p:nvGrpSpPr>
        <p:grpSpPr>
          <a:xfrm>
            <a:off x="7239000" y="105098"/>
            <a:ext cx="1879600" cy="1489075"/>
            <a:chOff x="7239000" y="105098"/>
            <a:chExt cx="1879600" cy="1489075"/>
          </a:xfrm>
        </p:grpSpPr>
        <p:grpSp>
          <p:nvGrpSpPr>
            <p:cNvPr id="7" name="Group 6">
              <a:extLst>
                <a:ext uri="{FF2B5EF4-FFF2-40B4-BE49-F238E27FC236}">
                  <a16:creationId xmlns:a16="http://schemas.microsoft.com/office/drawing/2014/main" id="{6B2C8530-F9A1-354C-A438-15FF687F5774}"/>
                </a:ext>
              </a:extLst>
            </p:cNvPr>
            <p:cNvGrpSpPr/>
            <p:nvPr/>
          </p:nvGrpSpPr>
          <p:grpSpPr>
            <a:xfrm>
              <a:off x="7239000" y="105098"/>
              <a:ext cx="1270000" cy="1489075"/>
              <a:chOff x="6841162" y="105098"/>
              <a:chExt cx="1270000" cy="1489075"/>
            </a:xfrm>
          </p:grpSpPr>
          <p:pic>
            <p:nvPicPr>
              <p:cNvPr id="11" name="Picture 1">
                <a:extLst>
                  <a:ext uri="{FF2B5EF4-FFF2-40B4-BE49-F238E27FC236}">
                    <a16:creationId xmlns:a16="http://schemas.microsoft.com/office/drawing/2014/main" id="{48B6C467-5F1B-B847-9DDE-85CE087A801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D33C3CC9-B038-1640-B1C4-88A8AE6C1C53}"/>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8" name="Group 7">
              <a:extLst>
                <a:ext uri="{FF2B5EF4-FFF2-40B4-BE49-F238E27FC236}">
                  <a16:creationId xmlns:a16="http://schemas.microsoft.com/office/drawing/2014/main" id="{9B2071CE-1EE0-044D-A75E-CBBFDE34A824}"/>
                </a:ext>
              </a:extLst>
            </p:cNvPr>
            <p:cNvGrpSpPr/>
            <p:nvPr/>
          </p:nvGrpSpPr>
          <p:grpSpPr>
            <a:xfrm>
              <a:off x="8305800" y="373131"/>
              <a:ext cx="812800" cy="953008"/>
              <a:chOff x="8102600" y="508057"/>
              <a:chExt cx="812800" cy="953008"/>
            </a:xfrm>
          </p:grpSpPr>
          <p:pic>
            <p:nvPicPr>
              <p:cNvPr id="9" name="Picture 1">
                <a:extLst>
                  <a:ext uri="{FF2B5EF4-FFF2-40B4-BE49-F238E27FC236}">
                    <a16:creationId xmlns:a16="http://schemas.microsoft.com/office/drawing/2014/main" id="{D3F8452D-2EB9-E84C-8C3E-B1A4440DF4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C7DB7D5E-3113-1941-AC62-D5F2075D9073}"/>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
        <p:nvSpPr>
          <p:cNvPr id="2" name="TextBox 1">
            <a:extLst>
              <a:ext uri="{FF2B5EF4-FFF2-40B4-BE49-F238E27FC236}">
                <a16:creationId xmlns:a16="http://schemas.microsoft.com/office/drawing/2014/main" id="{9164C0E3-5D61-8047-B62D-579162CD0EA9}"/>
              </a:ext>
            </a:extLst>
          </p:cNvPr>
          <p:cNvSpPr txBox="1"/>
          <p:nvPr/>
        </p:nvSpPr>
        <p:spPr>
          <a:xfrm>
            <a:off x="7010400" y="6384795"/>
            <a:ext cx="1850186" cy="461665"/>
          </a:xfrm>
          <a:prstGeom prst="rect">
            <a:avLst/>
          </a:prstGeom>
          <a:noFill/>
        </p:spPr>
        <p:txBody>
          <a:bodyPr wrap="none" rtlCol="0">
            <a:spAutoFit/>
          </a:bodyPr>
          <a:lstStyle/>
          <a:p>
            <a:r>
              <a:rPr lang="en-US" dirty="0">
                <a:solidFill>
                  <a:schemeClr val="tx1">
                    <a:lumMod val="50000"/>
                    <a:lumOff val="50000"/>
                  </a:schemeClr>
                </a:solidFill>
              </a:rPr>
              <a:t>Note: f-string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76200" y="152400"/>
            <a:ext cx="9144000" cy="1219200"/>
          </a:xfrm>
        </p:spPr>
        <p:txBody>
          <a:bodyPr/>
          <a:lstStyle/>
          <a:p>
            <a:r>
              <a:rPr lang="en-US" sz="4000" dirty="0">
                <a:latin typeface="Calibri" charset="0"/>
                <a:ea typeface="ＭＳ Ｐゴシック" charset="0"/>
                <a:cs typeface="ＭＳ Ｐゴシック" charset="0"/>
              </a:rPr>
              <a:t>Returns list of possible actions in state</a:t>
            </a:r>
          </a:p>
        </p:txBody>
      </p:sp>
      <p:sp>
        <p:nvSpPr>
          <p:cNvPr id="2" name="Content Placeholder 1"/>
          <p:cNvSpPr>
            <a:spLocks noGrp="1"/>
          </p:cNvSpPr>
          <p:nvPr>
            <p:ph idx="1"/>
          </p:nvPr>
        </p:nvSpPr>
        <p:spPr>
          <a:xfrm>
            <a:off x="228600" y="1371600"/>
            <a:ext cx="8686800" cy="4343400"/>
          </a:xfrm>
        </p:spPr>
        <p:txBody>
          <a:bodyPr/>
          <a:lstStyle/>
          <a:p>
            <a:pPr marL="0" indent="0">
              <a:buNone/>
            </a:pPr>
            <a:r>
              <a:rPr lang="en-US" dirty="0"/>
              <a:t>def </a:t>
            </a:r>
            <a:r>
              <a:rPr lang="en-US" b="1" dirty="0"/>
              <a:t>actions</a:t>
            </a:r>
            <a:r>
              <a:rPr lang="en-US" dirty="0"/>
              <a:t>(self, state):</a:t>
            </a:r>
          </a:p>
          <a:p>
            <a:pPr marL="0" indent="0">
              <a:buNone/>
            </a:pPr>
            <a:r>
              <a:rPr lang="en-US" dirty="0"/>
              <a:t>    (J1, J2) = state</a:t>
            </a:r>
          </a:p>
          <a:p>
            <a:pPr marL="0" indent="0">
              <a:buNone/>
            </a:pPr>
            <a:r>
              <a:rPr lang="en-US" dirty="0"/>
              <a:t>    (C1, C2) = </a:t>
            </a:r>
            <a:r>
              <a:rPr lang="en-US" dirty="0" err="1"/>
              <a:t>self.capacities</a:t>
            </a:r>
            <a:endParaRPr lang="en-US" dirty="0"/>
          </a:p>
          <a:p>
            <a:pPr marL="0" indent="0">
              <a:buNone/>
            </a:pPr>
            <a:r>
              <a:rPr lang="en-US" dirty="0"/>
              <a:t>    acts = []</a:t>
            </a:r>
          </a:p>
          <a:p>
            <a:pPr marL="0" indent="0">
              <a:buNone/>
            </a:pPr>
            <a:r>
              <a:rPr lang="en-US" dirty="0"/>
              <a:t>    if J1&gt;0: </a:t>
            </a:r>
            <a:r>
              <a:rPr lang="en-US" dirty="0" err="1"/>
              <a:t>acts.append</a:t>
            </a:r>
            <a:r>
              <a:rPr lang="en-US" dirty="0"/>
              <a:t>(('dump', 1))</a:t>
            </a:r>
          </a:p>
          <a:p>
            <a:pPr marL="0" indent="0">
              <a:buNone/>
            </a:pPr>
            <a:r>
              <a:rPr lang="en-US" dirty="0"/>
              <a:t>    if J2&gt;0: </a:t>
            </a:r>
            <a:r>
              <a:rPr lang="en-US" dirty="0" err="1"/>
              <a:t>acts.append</a:t>
            </a:r>
            <a:r>
              <a:rPr lang="en-US" dirty="0"/>
              <a:t>(('dump', 2))</a:t>
            </a:r>
          </a:p>
          <a:p>
            <a:pPr marL="0" indent="0">
              <a:buNone/>
            </a:pPr>
            <a:r>
              <a:rPr lang="en-US" dirty="0"/>
              <a:t>    if J2&lt;C2 and J1&gt;0: </a:t>
            </a:r>
            <a:r>
              <a:rPr lang="en-US" dirty="0" err="1"/>
              <a:t>acts.append</a:t>
            </a:r>
            <a:r>
              <a:rPr lang="en-US" dirty="0"/>
              <a:t>(('pour', 1, 2))</a:t>
            </a:r>
          </a:p>
          <a:p>
            <a:pPr marL="0" indent="0">
              <a:buNone/>
            </a:pPr>
            <a:r>
              <a:rPr lang="en-US" dirty="0"/>
              <a:t>    if J1&lt;C1 and J2&gt;0: </a:t>
            </a:r>
            <a:r>
              <a:rPr lang="en-US" dirty="0" err="1"/>
              <a:t>acts.append</a:t>
            </a:r>
            <a:r>
              <a:rPr lang="en-US" dirty="0"/>
              <a:t>(('pour', 2, 1))</a:t>
            </a:r>
          </a:p>
          <a:p>
            <a:pPr marL="0" indent="0">
              <a:buNone/>
            </a:pPr>
            <a:r>
              <a:rPr lang="en-US" dirty="0"/>
              <a:t>    return acts   # returns empty list if none possible</a:t>
            </a:r>
          </a:p>
        </p:txBody>
      </p:sp>
      <p:sp>
        <p:nvSpPr>
          <p:cNvPr id="3" name="TextBox 2">
            <a:extLst>
              <a:ext uri="{FF2B5EF4-FFF2-40B4-BE49-F238E27FC236}">
                <a16:creationId xmlns:a16="http://schemas.microsoft.com/office/drawing/2014/main" id="{2B76DB88-B073-D643-84CE-2F12C86A3DE5}"/>
              </a:ext>
            </a:extLst>
          </p:cNvPr>
          <p:cNvSpPr txBox="1"/>
          <p:nvPr/>
        </p:nvSpPr>
        <p:spPr>
          <a:xfrm>
            <a:off x="6172200" y="1295400"/>
            <a:ext cx="2743200" cy="2308324"/>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we represent an action as a tuple of its name and arguments, e.g.</a:t>
            </a:r>
          </a:p>
          <a:p>
            <a:pPr marL="342900" indent="-282575">
              <a:buFont typeface="Arial" panose="020B0604020202020204" pitchFamily="34" charset="0"/>
              <a:buChar char="•"/>
            </a:pPr>
            <a:r>
              <a:rPr lang="en-US" i="1" dirty="0"/>
              <a:t>(dump, 1)</a:t>
            </a:r>
          </a:p>
          <a:p>
            <a:pPr marL="342900" indent="-282575">
              <a:buFont typeface="Arial" panose="020B0604020202020204" pitchFamily="34" charset="0"/>
              <a:buChar char="•"/>
            </a:pPr>
            <a:r>
              <a:rPr lang="en-US" i="1" dirty="0"/>
              <a:t>(pour 2, 1)</a:t>
            </a:r>
          </a:p>
        </p:txBody>
      </p:sp>
    </p:spTree>
    <p:extLst>
      <p:ext uri="{BB962C8B-B14F-4D97-AF65-F5344CB8AC3E}">
        <p14:creationId xmlns:p14="http://schemas.microsoft.com/office/powerpoint/2010/main" val="3998755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5334000" y="135834"/>
            <a:ext cx="3733800" cy="2302566"/>
          </a:xfrm>
        </p:spPr>
        <p:txBody>
          <a:bodyPr/>
          <a:lstStyle/>
          <a:p>
            <a:r>
              <a:rPr lang="en-US" dirty="0">
                <a:latin typeface="Calibri" charset="0"/>
                <a:ea typeface="ＭＳ Ｐゴシック" charset="0"/>
                <a:cs typeface="ＭＳ Ｐゴシック" charset="0"/>
              </a:rPr>
              <a:t>Result returns</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 successor</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state</a:t>
            </a:r>
          </a:p>
        </p:txBody>
      </p:sp>
      <p:sp>
        <p:nvSpPr>
          <p:cNvPr id="2" name="Content Placeholder 1"/>
          <p:cNvSpPr>
            <a:spLocks noGrp="1"/>
          </p:cNvSpPr>
          <p:nvPr>
            <p:ph idx="1"/>
          </p:nvPr>
        </p:nvSpPr>
        <p:spPr>
          <a:xfrm>
            <a:off x="76200" y="304800"/>
            <a:ext cx="5562600" cy="6553200"/>
          </a:xfrm>
        </p:spPr>
        <p:txBody>
          <a:bodyPr/>
          <a:lstStyle/>
          <a:p>
            <a:pPr marL="0" indent="0">
              <a:buNone/>
            </a:pPr>
            <a:r>
              <a:rPr lang="en-US" sz="2100" dirty="0"/>
              <a:t>def </a:t>
            </a:r>
            <a:r>
              <a:rPr lang="en-US" sz="2100" b="1" dirty="0"/>
              <a:t>result</a:t>
            </a:r>
            <a:r>
              <a:rPr lang="en-US" sz="2100" dirty="0"/>
              <a:t>(self, state, action):</a:t>
            </a:r>
          </a:p>
          <a:p>
            <a:pPr marL="0" indent="0">
              <a:buNone/>
            </a:pPr>
            <a:r>
              <a:rPr lang="en-US" sz="2100" dirty="0"/>
              <a:t>    """ Given state and action, returns successor</a:t>
            </a:r>
            <a:br>
              <a:rPr lang="en-US" sz="2100" dirty="0"/>
            </a:br>
            <a:r>
              <a:rPr lang="en-US" sz="2100" dirty="0"/>
              <a:t>          after doing action"""</a:t>
            </a:r>
          </a:p>
          <a:p>
            <a:pPr marL="0" indent="0">
              <a:buNone/>
            </a:pPr>
            <a:r>
              <a:rPr lang="en-US" sz="2100" dirty="0"/>
              <a:t>    if </a:t>
            </a:r>
            <a:r>
              <a:rPr lang="en-US" sz="2100" dirty="0" err="1"/>
              <a:t>len</a:t>
            </a:r>
            <a:r>
              <a:rPr lang="en-US" sz="2100" dirty="0"/>
              <a:t>(action) == 2:     </a:t>
            </a:r>
            <a:r>
              <a:rPr lang="en-US" sz="2100" dirty="0">
                <a:solidFill>
                  <a:schemeClr val="tx1">
                    <a:lumMod val="50000"/>
                    <a:lumOff val="50000"/>
                  </a:schemeClr>
                </a:solidFill>
              </a:rPr>
              <a:t># </a:t>
            </a:r>
            <a:r>
              <a:rPr lang="en-US" sz="2100" dirty="0" err="1">
                <a:solidFill>
                  <a:schemeClr val="tx1">
                    <a:lumMod val="50000"/>
                    <a:lumOff val="50000"/>
                  </a:schemeClr>
                </a:solidFill>
              </a:rPr>
              <a:t>eg</a:t>
            </a:r>
            <a:r>
              <a:rPr lang="en-US" sz="2100" dirty="0">
                <a:solidFill>
                  <a:schemeClr val="tx1">
                    <a:lumMod val="50000"/>
                    <a:lumOff val="50000"/>
                  </a:schemeClr>
                </a:solidFill>
              </a:rPr>
              <a:t> (‘dump’, 1)</a:t>
            </a:r>
          </a:p>
          <a:p>
            <a:pPr marL="0" indent="0">
              <a:buNone/>
            </a:pPr>
            <a:r>
              <a:rPr lang="en-US" sz="2100" dirty="0"/>
              <a:t>        act, arg1 = action</a:t>
            </a:r>
          </a:p>
          <a:p>
            <a:pPr marL="0" indent="0">
              <a:buNone/>
            </a:pPr>
            <a:r>
              <a:rPr lang="en-US" sz="2100" dirty="0"/>
              <a:t>    else:                             </a:t>
            </a:r>
            <a:r>
              <a:rPr lang="en-US" sz="2100" dirty="0">
                <a:solidFill>
                  <a:schemeClr val="tx1">
                    <a:lumMod val="50000"/>
                    <a:lumOff val="50000"/>
                  </a:schemeClr>
                </a:solidFill>
              </a:rPr>
              <a:t># </a:t>
            </a:r>
            <a:r>
              <a:rPr lang="en-US" sz="2100" dirty="0" err="1">
                <a:solidFill>
                  <a:schemeClr val="tx1">
                    <a:lumMod val="50000"/>
                    <a:lumOff val="50000"/>
                  </a:schemeClr>
                </a:solidFill>
              </a:rPr>
              <a:t>eg</a:t>
            </a:r>
            <a:r>
              <a:rPr lang="en-US" sz="2100" dirty="0">
                <a:solidFill>
                  <a:schemeClr val="tx1">
                    <a:lumMod val="50000"/>
                    <a:lumOff val="50000"/>
                  </a:schemeClr>
                </a:solidFill>
              </a:rPr>
              <a:t> (‘pour’, 1, 2)</a:t>
            </a:r>
          </a:p>
          <a:p>
            <a:pPr marL="0" indent="0">
              <a:buNone/>
            </a:pPr>
            <a:r>
              <a:rPr lang="en-US" sz="2100" dirty="0"/>
              <a:t>        act, arg1, arg2 = action</a:t>
            </a:r>
          </a:p>
          <a:p>
            <a:pPr marL="0" indent="0">
              <a:buNone/>
            </a:pPr>
            <a:r>
              <a:rPr lang="en-US" sz="2100" dirty="0"/>
              <a:t>    (J1, J2), (C1, C2) = state, </a:t>
            </a:r>
            <a:r>
              <a:rPr lang="en-US" sz="2100" dirty="0" err="1"/>
              <a:t>self.capacities</a:t>
            </a:r>
            <a:endParaRPr lang="en-US" sz="2100" dirty="0"/>
          </a:p>
          <a:p>
            <a:pPr marL="0" indent="0">
              <a:buNone/>
            </a:pPr>
            <a:r>
              <a:rPr lang="en-US" sz="2100" dirty="0"/>
              <a:t>    if act == 'dump':</a:t>
            </a:r>
          </a:p>
          <a:p>
            <a:pPr marL="0" indent="0">
              <a:buNone/>
            </a:pPr>
            <a:r>
              <a:rPr lang="en-US" sz="2100" dirty="0"/>
              <a:t>        return (0, J2) if arg1 == 1 else (J1, 0)</a:t>
            </a:r>
          </a:p>
          <a:p>
            <a:pPr marL="0" indent="0">
              <a:buNone/>
            </a:pPr>
            <a:r>
              <a:rPr lang="en-US" sz="2100" dirty="0"/>
              <a:t>    </a:t>
            </a:r>
            <a:r>
              <a:rPr lang="en-US" sz="2100" dirty="0" err="1"/>
              <a:t>elif</a:t>
            </a:r>
            <a:r>
              <a:rPr lang="en-US" sz="2100" dirty="0"/>
              <a:t> act == 'pour':</a:t>
            </a:r>
          </a:p>
          <a:p>
            <a:pPr marL="0" indent="0">
              <a:buNone/>
            </a:pPr>
            <a:r>
              <a:rPr lang="en-US" sz="2100" dirty="0"/>
              <a:t>        if arg1 == 1:</a:t>
            </a:r>
          </a:p>
          <a:p>
            <a:pPr marL="0" indent="0">
              <a:buNone/>
            </a:pPr>
            <a:r>
              <a:rPr lang="en-US" sz="2100" dirty="0"/>
              <a:t>            delta = min(J1, C2-J2)</a:t>
            </a:r>
          </a:p>
          <a:p>
            <a:pPr marL="0" indent="0">
              <a:buNone/>
            </a:pPr>
            <a:r>
              <a:rPr lang="en-US" sz="2100" dirty="0"/>
              <a:t>            return (J1-delta, J2+delta)</a:t>
            </a:r>
          </a:p>
          <a:p>
            <a:pPr marL="0" indent="0">
              <a:buNone/>
            </a:pPr>
            <a:r>
              <a:rPr lang="en-US" sz="2100" dirty="0"/>
              <a:t>        else:</a:t>
            </a:r>
          </a:p>
          <a:p>
            <a:pPr marL="0" indent="0">
              <a:buNone/>
            </a:pPr>
            <a:r>
              <a:rPr lang="en-US" sz="2100" dirty="0"/>
              <a:t>            delta = min(J2, C1-J1)</a:t>
            </a:r>
          </a:p>
          <a:p>
            <a:pPr marL="0" indent="0">
              <a:buNone/>
            </a:pPr>
            <a:r>
              <a:rPr lang="en-US" sz="2100" dirty="0"/>
              <a:t>            return (J1+delta, J2-delta)</a:t>
            </a:r>
          </a:p>
          <a:p>
            <a:pPr marL="0" indent="0">
              <a:buNone/>
            </a:pPr>
            <a:endParaRPr lang="en-US" sz="2200" dirty="0"/>
          </a:p>
        </p:txBody>
      </p:sp>
      <p:sp>
        <p:nvSpPr>
          <p:cNvPr id="4" name="TextBox 3">
            <a:extLst>
              <a:ext uri="{FF2B5EF4-FFF2-40B4-BE49-F238E27FC236}">
                <a16:creationId xmlns:a16="http://schemas.microsoft.com/office/drawing/2014/main" id="{638E194B-7EB4-0448-A6DD-CE13D9C41602}"/>
              </a:ext>
            </a:extLst>
          </p:cNvPr>
          <p:cNvSpPr txBox="1"/>
          <p:nvPr/>
        </p:nvSpPr>
        <p:spPr>
          <a:xfrm>
            <a:off x="5974851" y="2895600"/>
            <a:ext cx="2743200" cy="3416320"/>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the AIMA code will call this for </a:t>
            </a:r>
            <a:r>
              <a:rPr lang="en-US" b="1" i="1" dirty="0"/>
              <a:t>each possible action</a:t>
            </a:r>
            <a:r>
              <a:rPr lang="en-US" i="1" dirty="0"/>
              <a:t> that can be done in a state</a:t>
            </a:r>
          </a:p>
          <a:p>
            <a:endParaRPr lang="en-US" i="1" dirty="0"/>
          </a:p>
          <a:p>
            <a:r>
              <a:rPr lang="en-US" i="1" dirty="0"/>
              <a:t>So, we don’t need to check if the action is possible in the state</a:t>
            </a:r>
          </a:p>
        </p:txBody>
      </p:sp>
    </p:spTree>
    <p:extLst>
      <p:ext uri="{BB962C8B-B14F-4D97-AF65-F5344CB8AC3E}">
        <p14:creationId xmlns:p14="http://schemas.microsoft.com/office/powerpoint/2010/main" val="1403909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23566</TotalTime>
  <Words>1762</Words>
  <Application>Microsoft Macintosh PowerPoint</Application>
  <PresentationFormat>On-screen Show (4:3)</PresentationFormat>
  <Paragraphs>169</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Search in Python</vt:lpstr>
      <vt:lpstr>Today’s topics</vt:lpstr>
      <vt:lpstr>Install AIMA Python ?</vt:lpstr>
      <vt:lpstr>Two Water Jugs Problem</vt:lpstr>
      <vt:lpstr>AIMA’s search.py</vt:lpstr>
      <vt:lpstr>Example: Water Jug Problem</vt:lpstr>
      <vt:lpstr>Our WJ problem class</vt:lpstr>
      <vt:lpstr>Returns list of possible actions in state</vt:lpstr>
      <vt:lpstr>Result returns  successor state</vt:lpstr>
      <vt:lpstr>Our WJ problem class</vt:lpstr>
      <vt:lpstr>Solving a WJP</vt:lpstr>
      <vt:lpstr>Comparing Search Algorithms Results</vt:lpstr>
      <vt:lpstr>Comparing Search Algorithms Results</vt:lpstr>
      <vt:lpstr>The Output</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266</cp:revision>
  <cp:lastPrinted>2009-09-21T21:09:25Z</cp:lastPrinted>
  <dcterms:created xsi:type="dcterms:W3CDTF">2009-09-18T23:34:15Z</dcterms:created>
  <dcterms:modified xsi:type="dcterms:W3CDTF">2021-09-07T15:58:11Z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