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22" r:id="rId2"/>
    <p:sldId id="363" r:id="rId3"/>
    <p:sldId id="464" r:id="rId4"/>
    <p:sldId id="437" r:id="rId5"/>
    <p:sldId id="438" r:id="rId6"/>
    <p:sldId id="463" r:id="rId7"/>
    <p:sldId id="486" r:id="rId8"/>
    <p:sldId id="439" r:id="rId9"/>
    <p:sldId id="441" r:id="rId10"/>
    <p:sldId id="442" r:id="rId11"/>
    <p:sldId id="443" r:id="rId12"/>
    <p:sldId id="445" r:id="rId13"/>
    <p:sldId id="444" r:id="rId14"/>
    <p:sldId id="446" r:id="rId15"/>
    <p:sldId id="447" r:id="rId16"/>
    <p:sldId id="448" r:id="rId17"/>
    <p:sldId id="478" r:id="rId18"/>
    <p:sldId id="449" r:id="rId19"/>
    <p:sldId id="450" r:id="rId20"/>
    <p:sldId id="451" r:id="rId21"/>
    <p:sldId id="452" r:id="rId22"/>
    <p:sldId id="455" r:id="rId23"/>
    <p:sldId id="465" r:id="rId24"/>
    <p:sldId id="466" r:id="rId25"/>
    <p:sldId id="487" r:id="rId26"/>
    <p:sldId id="480" r:id="rId27"/>
    <p:sldId id="483" r:id="rId28"/>
    <p:sldId id="482" r:id="rId29"/>
    <p:sldId id="484" r:id="rId30"/>
    <p:sldId id="481" r:id="rId31"/>
    <p:sldId id="488" r:id="rId32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936"/>
    <p:restoredTop sz="91509"/>
  </p:normalViewPr>
  <p:slideViewPr>
    <p:cSldViewPr showGuides="1">
      <p:cViewPr varScale="1">
        <p:scale>
          <a:sx n="128" d="100"/>
          <a:sy n="128" d="100"/>
        </p:scale>
        <p:origin x="176" y="176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-28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324ACE-4F32-114B-903E-F881504DEF3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37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66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81000B-2D11-0C42-9972-8E09E406E96C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3213" y="517525"/>
            <a:ext cx="3519487" cy="264001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3328988"/>
            <a:ext cx="6880225" cy="3155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3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4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3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0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7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5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82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C65AA-F82F-6C42-AE3B-1BC3E7162BC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3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A6C42-B539-3247-AB8F-C6BAABE2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9E80-CD03-384F-BBF1-A1B232352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4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FFFBE-A2B4-8745-98BC-87BC2E7CF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5091-9633-314E-BD60-EE6D1324E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2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2D51-0C14-D048-A73D-6881986AE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9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BE25-FF17-4E4A-B220-CCA65998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35F1A-1134-CD49-B26E-BAFACE1C9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6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7FD4-8268-9348-A54D-D6029F6E9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5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8EBC-C417-3E45-9E3B-DC2307D3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8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AE4C-B8FC-7E4B-8BBB-087BF7935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A9CD-34C3-CC46-AA42-312B92761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AE2DD0D-672E-D14A-8AF2-A320CF2C66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71dbsca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auto_examples/cluster/plot_cluster_compariso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ndrogra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ndrogr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ndrogr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r>
              <a:rPr lang="en-US" sz="7200" dirty="0">
                <a:ea typeface="ＭＳ Ｐゴシック" charset="0"/>
                <a:cs typeface="ＭＳ Ｐゴシック" charset="0"/>
              </a:rPr>
              <a:t>Unsupervised Learning: Clustering</a:t>
            </a:r>
            <a:br>
              <a:rPr lang="en-US" sz="7200" dirty="0">
                <a:ea typeface="ＭＳ Ｐゴシック" charset="0"/>
                <a:cs typeface="ＭＳ Ｐゴシック" charset="0"/>
              </a:rPr>
            </a:br>
            <a:r>
              <a:rPr lang="en-US" sz="60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Beyond K-means</a:t>
            </a:r>
            <a:endParaRPr lang="en-US" sz="7200" dirty="0">
              <a:solidFill>
                <a:schemeClr val="tx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429000" y="6477000"/>
            <a:ext cx="640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1800" dirty="0">
                <a:latin typeface="Garamond" charset="0"/>
              </a:rPr>
              <a:t>Some material adapted from slides by Andrew Moore, CMU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A7822-AA97-0F4D-B3A1-3A8B058585B7}"/>
              </a:ext>
            </a:extLst>
          </p:cNvPr>
          <p:cNvSpPr txBox="1"/>
          <p:nvPr/>
        </p:nvSpPr>
        <p:spPr>
          <a:xfrm>
            <a:off x="8096562" y="22860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14.6</a:t>
            </a:r>
          </a:p>
        </p:txBody>
      </p:sp>
      <p:pic>
        <p:nvPicPr>
          <p:cNvPr id="4" name="Picture 3" descr="Scatter chart, qr code&#10;&#10;Description automatically generated">
            <a:extLst>
              <a:ext uri="{FF2B5EF4-FFF2-40B4-BE49-F238E27FC236}">
                <a16:creationId xmlns:a16="http://schemas.microsoft.com/office/drawing/2014/main" id="{FEE86E48-0A4A-A44E-9CF7-9FE092A4E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26543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438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648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0B41C3C6-4A1E-7549-B262-7D9A873A6FD3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8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438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648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38200" y="1676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BF05A-E952-0D40-92C8-D32FA7EEFA9C}"/>
              </a:ext>
            </a:extLst>
          </p:cNvPr>
          <p:cNvSpPr txBox="1"/>
          <p:nvPr/>
        </p:nvSpPr>
        <p:spPr>
          <a:xfrm>
            <a:off x="6227433" y="5552182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</a:rPr>
              <a:t>start with one cluster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E599796A-0CCC-8B48-B630-5C795DE9047C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2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438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648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1676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0861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493E47-3F92-F040-AF44-37B77DF443E4}"/>
              </a:ext>
            </a:extLst>
          </p:cNvPr>
          <p:cNvSpPr txBox="1"/>
          <p:nvPr/>
        </p:nvSpPr>
        <p:spPr>
          <a:xfrm>
            <a:off x="4419600" y="5253097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/>
              </a:rPr>
              <a:t>use flat clustering to</a:t>
            </a:r>
            <a:br>
              <a:rPr lang="en-US" sz="3200" dirty="0">
                <a:latin typeface="Calibri"/>
              </a:rPr>
            </a:br>
            <a:r>
              <a:rPr lang="en-US" sz="3200" dirty="0">
                <a:latin typeface="Calibri"/>
              </a:rPr>
              <a:t>split into two clusters (e.g., using K-means with k=2)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E69D863F-5BDE-4E41-879F-19AA9D330A47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1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438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648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447800" y="1905000"/>
            <a:ext cx="2286000" cy="3505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886200" y="2057400"/>
            <a:ext cx="2057400" cy="3276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1676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B39162AE-6DA5-9541-BEDB-A5B27DF73277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3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438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667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91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648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1676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0861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2" idx="2"/>
          </p:cNvCxnSpPr>
          <p:nvPr/>
        </p:nvCxnSpPr>
        <p:spPr bwMode="auto">
          <a:xfrm rot="10800000" flipH="1" flipV="1">
            <a:off x="838200" y="3695700"/>
            <a:ext cx="3124200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1245650-C602-604E-BE8D-3E6362192AFE}"/>
              </a:ext>
            </a:extLst>
          </p:cNvPr>
          <p:cNvSpPr txBox="1"/>
          <p:nvPr/>
        </p:nvSpPr>
        <p:spPr>
          <a:xfrm>
            <a:off x="6477000" y="51359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</a:rPr>
              <a:t>split using flat clustering, e.g., K-means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48C041B6-572B-DE46-BD41-92AD25F21CBE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7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3200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971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581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3352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819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495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5029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20574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4671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2" idx="2"/>
          </p:cNvCxnSpPr>
          <p:nvPr/>
        </p:nvCxnSpPr>
        <p:spPr bwMode="auto">
          <a:xfrm rot="10800000" flipH="1" flipV="1">
            <a:off x="838200" y="4076700"/>
            <a:ext cx="3124200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953000" y="1600200"/>
            <a:ext cx="321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/>
              </a:rPr>
              <a:t>split using flat clustering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4114800" y="3048000"/>
            <a:ext cx="20574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F576CB-7876-DC41-BA20-78D8FAAC9779}"/>
              </a:ext>
            </a:extLst>
          </p:cNvPr>
          <p:cNvSpPr txBox="1"/>
          <p:nvPr/>
        </p:nvSpPr>
        <p:spPr>
          <a:xfrm>
            <a:off x="6477000" y="5043487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</a:rPr>
              <a:t>split using flat clustering, e.g., K-means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B4AEEF25-78D2-B44C-97A5-0936C679A956}"/>
              </a:ext>
            </a:extLst>
          </p:cNvPr>
          <p:cNvSpPr/>
          <p:nvPr/>
        </p:nvSpPr>
        <p:spPr bwMode="auto">
          <a:xfrm>
            <a:off x="8229600" y="609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Divisive clustering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09800" y="2286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81200" y="2743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3840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43200" y="2514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480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91000" y="2895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7200" y="23622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2590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12420" y="3048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67000" y="4419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2766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8420" y="4572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200" y="1600200"/>
            <a:ext cx="5715000" cy="4038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43100" y="3009900"/>
            <a:ext cx="39624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22" idx="2"/>
          </p:cNvCxnSpPr>
          <p:nvPr/>
        </p:nvCxnSpPr>
        <p:spPr bwMode="auto">
          <a:xfrm rot="10800000" flipH="1" flipV="1">
            <a:off x="838200" y="3619500"/>
            <a:ext cx="3124200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4114800" y="2590800"/>
            <a:ext cx="20574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057400" y="4572000"/>
            <a:ext cx="1905000" cy="76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1752600" y="3886199"/>
            <a:ext cx="1371601" cy="121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048000" y="4343400"/>
            <a:ext cx="12192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 flipH="1" flipV="1">
            <a:off x="1562100" y="2324100"/>
            <a:ext cx="1981200" cy="685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10800000">
            <a:off x="1447800" y="2362200"/>
            <a:ext cx="10668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H="1">
            <a:off x="2247900" y="2933700"/>
            <a:ext cx="10668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2743200" y="2667000"/>
            <a:ext cx="914400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3505200" y="2667000"/>
            <a:ext cx="2286000" cy="457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648200" y="2819400"/>
            <a:ext cx="990600" cy="228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0800000">
            <a:off x="3581400" y="2362200"/>
            <a:ext cx="1066800" cy="457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02725AB-2F52-8641-8EEC-6A13BD723B28}"/>
              </a:ext>
            </a:extLst>
          </p:cNvPr>
          <p:cNvSpPr txBox="1"/>
          <p:nvPr/>
        </p:nvSpPr>
        <p:spPr>
          <a:xfrm>
            <a:off x="838199" y="5628381"/>
            <a:ext cx="724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</a:rPr>
              <a:t>Stop when clusters reach some constraint, e.g., all of size 1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69399ABE-54DD-6240-AB70-4F9048E09F93}"/>
              </a:ext>
            </a:extLst>
          </p:cNvPr>
          <p:cNvSpPr/>
          <p:nvPr/>
        </p:nvSpPr>
        <p:spPr bwMode="auto">
          <a:xfrm>
            <a:off x="8229600" y="1524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7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5740F-1E62-4C4D-A524-41EC89CF0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F8EBC-C417-3E45-9E3B-DC2307D3C1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E79EDB-9F4A-674F-BF5D-289A0F12E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33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16169"/>
            <a:ext cx="8458200" cy="990600"/>
          </a:xfrm>
        </p:spPr>
        <p:txBody>
          <a:bodyPr/>
          <a:lstStyle/>
          <a:p>
            <a:pPr eaLnBrk="1" hangingPunct="1"/>
            <a:r>
              <a:rPr lang="en-US" sz="3600" dirty="0"/>
              <a:t>Hierarchical Agglomerative Clustering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181600"/>
          </a:xfrm>
        </p:spPr>
        <p:txBody>
          <a:bodyPr/>
          <a:lstStyle/>
          <a:p>
            <a:r>
              <a:rPr lang="en-US" sz="3200" dirty="0"/>
              <a:t>Let </a:t>
            </a:r>
            <a:r>
              <a:rPr lang="en-US" sz="3200" b="1" dirty="0"/>
              <a:t>C</a:t>
            </a:r>
            <a:r>
              <a:rPr lang="en-US" sz="3200" dirty="0"/>
              <a:t> be a set of clusters</a:t>
            </a:r>
          </a:p>
          <a:p>
            <a:r>
              <a:rPr lang="en-US" sz="3200" dirty="0"/>
              <a:t>Initialize </a:t>
            </a:r>
            <a:r>
              <a:rPr lang="en-US" sz="3200" b="1" dirty="0"/>
              <a:t>C</a:t>
            </a:r>
            <a:r>
              <a:rPr lang="en-US" sz="3200" dirty="0"/>
              <a:t> to all points/docs as separate clusters</a:t>
            </a:r>
          </a:p>
          <a:p>
            <a:r>
              <a:rPr lang="en-US" sz="3200" dirty="0"/>
              <a:t>While </a:t>
            </a:r>
            <a:r>
              <a:rPr lang="en-US" sz="3200" b="1" dirty="0"/>
              <a:t>C</a:t>
            </a:r>
            <a:r>
              <a:rPr lang="en-US" sz="3200" dirty="0"/>
              <a:t> contains more than one cluster</a:t>
            </a:r>
          </a:p>
          <a:p>
            <a:pPr lvl="1"/>
            <a:r>
              <a:rPr lang="en-US" sz="2800" dirty="0"/>
              <a:t>find </a:t>
            </a:r>
            <a:r>
              <a:rPr lang="en-US" sz="2800" i="1" dirty="0"/>
              <a:t>c</a:t>
            </a:r>
            <a:r>
              <a:rPr lang="en-US" sz="2800" i="1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2</a:t>
            </a:r>
            <a:r>
              <a:rPr lang="en-US" sz="2800" dirty="0"/>
              <a:t> in </a:t>
            </a:r>
            <a:r>
              <a:rPr lang="en-US" sz="2800" b="1" dirty="0"/>
              <a:t>C</a:t>
            </a:r>
            <a:r>
              <a:rPr lang="en-US" sz="2800" dirty="0"/>
              <a:t> that are </a:t>
            </a:r>
            <a:r>
              <a:rPr lang="en-US" sz="2800" b="1" dirty="0"/>
              <a:t>closest together</a:t>
            </a:r>
          </a:p>
          <a:p>
            <a:pPr lvl="1"/>
            <a:r>
              <a:rPr lang="en-US" sz="2800" dirty="0"/>
              <a:t>remove </a:t>
            </a:r>
            <a:r>
              <a:rPr lang="en-US" sz="2800" i="1" dirty="0"/>
              <a:t>c</a:t>
            </a:r>
            <a:r>
              <a:rPr lang="en-US" sz="2800" i="1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2</a:t>
            </a:r>
            <a:r>
              <a:rPr lang="en-US" sz="2800" dirty="0"/>
              <a:t> from </a:t>
            </a:r>
            <a:r>
              <a:rPr lang="en-US" sz="2800" b="1" dirty="0"/>
              <a:t>C</a:t>
            </a:r>
            <a:endParaRPr lang="en-US" sz="2800" dirty="0"/>
          </a:p>
          <a:p>
            <a:pPr lvl="1"/>
            <a:r>
              <a:rPr lang="en-US" sz="2800" dirty="0"/>
              <a:t>merge </a:t>
            </a:r>
            <a:r>
              <a:rPr lang="en-US" sz="2800" i="1" dirty="0"/>
              <a:t>c</a:t>
            </a:r>
            <a:r>
              <a:rPr lang="en-US" sz="2800" i="1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2</a:t>
            </a:r>
            <a:r>
              <a:rPr lang="en-US" sz="2800" dirty="0"/>
              <a:t> and add resulting cluster to </a:t>
            </a:r>
            <a:r>
              <a:rPr lang="en-US" sz="2800" b="1" dirty="0"/>
              <a:t>C</a:t>
            </a:r>
            <a:endParaRPr lang="en-US" sz="4400" dirty="0"/>
          </a:p>
          <a:p>
            <a:pPr eaLnBrk="1" hangingPunct="1"/>
            <a:r>
              <a:rPr lang="en-US" sz="3200" dirty="0"/>
              <a:t>Merging history forms a binary tree or hierarchy</a:t>
            </a:r>
          </a:p>
          <a:p>
            <a:pPr eaLnBrk="1" hangingPunct="1"/>
            <a:r>
              <a:rPr lang="en-US" sz="3200" b="1" dirty="0"/>
              <a:t>Q: How to measure distance between clusters?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F3E3DBC7-C4CB-4B4D-864D-82C1DBFA7DE3}"/>
              </a:ext>
            </a:extLst>
          </p:cNvPr>
          <p:cNvSpPr/>
          <p:nvPr/>
        </p:nvSpPr>
        <p:spPr bwMode="auto">
          <a:xfrm rot="10800000">
            <a:off x="8191500" y="263769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8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Distance between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b="1" dirty="0">
                <a:sym typeface="Symbol" charset="2"/>
              </a:rPr>
              <a:t>Single-link: </a:t>
            </a:r>
            <a:r>
              <a:rPr lang="en-US" sz="3200" dirty="0">
                <a:ea typeface="ＭＳ Ｐゴシック" charset="-128"/>
                <a:sym typeface="Symbol" charset="2"/>
              </a:rPr>
              <a:t>Similarity of the </a:t>
            </a:r>
            <a:r>
              <a:rPr lang="en-US" sz="3200" i="1" dirty="0">
                <a:ea typeface="ＭＳ Ｐゴシック" charset="-128"/>
                <a:sym typeface="Symbol" charset="2"/>
              </a:rPr>
              <a:t>most</a:t>
            </a:r>
            <a:r>
              <a:rPr lang="en-US" sz="3200" dirty="0">
                <a:ea typeface="ＭＳ Ｐゴシック" charset="-128"/>
                <a:sym typeface="Symbol" charset="2"/>
              </a:rPr>
              <a:t> similar (single-link)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6" name="Straight Connector 15"/>
          <p:cNvCxnSpPr>
            <a:stCxn id="7" idx="6"/>
            <a:endCxn id="10" idx="2"/>
          </p:cNvCxnSpPr>
          <p:nvPr/>
        </p:nvCxnSpPr>
        <p:spPr bwMode="auto">
          <a:xfrm flipV="1">
            <a:off x="3048000" y="4152900"/>
            <a:ext cx="236220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971800" y="5943600"/>
          <a:ext cx="2430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3" imgW="901700" imgH="241300" progId="Equation.3">
                  <p:embed/>
                </p:oleObj>
              </mc:Choice>
              <mc:Fallback>
                <p:oleObj name="Equation" r:id="rId3" imgW="901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43600"/>
                        <a:ext cx="243046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>
            <a:extLst>
              <a:ext uri="{FF2B5EF4-FFF2-40B4-BE49-F238E27FC236}">
                <a16:creationId xmlns:a16="http://schemas.microsoft.com/office/drawing/2014/main" id="{B9D4D816-3CD5-1B4A-AED2-DEA729E81FA5}"/>
              </a:ext>
            </a:extLst>
          </p:cNvPr>
          <p:cNvSpPr/>
          <p:nvPr/>
        </p:nvSpPr>
        <p:spPr bwMode="auto">
          <a:xfrm rot="10800000">
            <a:off x="8191500" y="263769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9DA7E-1549-7A43-A6A6-3806917EB699}"/>
              </a:ext>
            </a:extLst>
          </p:cNvPr>
          <p:cNvSpPr txBox="1"/>
          <p:nvPr/>
        </p:nvSpPr>
        <p:spPr>
          <a:xfrm>
            <a:off x="4876800" y="636205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Weka: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linkType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=SINGLE </a:t>
            </a:r>
          </a:p>
        </p:txBody>
      </p:sp>
    </p:spTree>
    <p:extLst>
      <p:ext uri="{BB962C8B-B14F-4D97-AF65-F5344CB8AC3E}">
        <p14:creationId xmlns:p14="http://schemas.microsoft.com/office/powerpoint/2010/main" val="77186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9E6B14D-B186-5B47-BE4F-10AE97CA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836" y="157162"/>
            <a:ext cx="9157328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2E8F5B6-D113-6C4A-8547-D6B7D360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7162"/>
            <a:ext cx="9157328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893008-9EA8-DB47-820D-0730CE53C476}"/>
              </a:ext>
            </a:extLst>
          </p:cNvPr>
          <p:cNvSpPr/>
          <p:nvPr/>
        </p:nvSpPr>
        <p:spPr bwMode="auto">
          <a:xfrm>
            <a:off x="18836" y="1524000"/>
            <a:ext cx="3791164" cy="2438400"/>
          </a:xfrm>
          <a:prstGeom prst="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9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Distance between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b="1" dirty="0">
                <a:sym typeface="Symbol" charset="2"/>
              </a:rPr>
              <a:t>Complete-link:  </a:t>
            </a:r>
            <a:r>
              <a:rPr lang="en-US" sz="3200" dirty="0">
                <a:ea typeface="ＭＳ Ｐゴシック" charset="-128"/>
                <a:sym typeface="Symbol" charset="2"/>
              </a:rPr>
              <a:t>Similarity of the “furthest” points, the </a:t>
            </a:r>
            <a:r>
              <a:rPr lang="en-US" sz="3200" i="1" dirty="0">
                <a:ea typeface="ＭＳ Ｐゴシック" charset="-128"/>
                <a:sym typeface="Symbol" charset="2"/>
              </a:rPr>
              <a:t>least</a:t>
            </a:r>
            <a:r>
              <a:rPr lang="en-US" sz="3200" dirty="0">
                <a:ea typeface="ＭＳ Ｐゴシック" charset="-128"/>
                <a:sym typeface="Symbol" charset="2"/>
              </a:rPr>
              <a:t> similar</a:t>
            </a:r>
            <a:endParaRPr lang="en-US" sz="3200" dirty="0">
              <a:ea typeface="ＭＳ Ｐゴシック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6" name="Straight Connector 15"/>
          <p:cNvCxnSpPr>
            <a:endCxn id="11" idx="2"/>
          </p:cNvCxnSpPr>
          <p:nvPr/>
        </p:nvCxnSpPr>
        <p:spPr bwMode="auto">
          <a:xfrm flipV="1">
            <a:off x="2057400" y="4229100"/>
            <a:ext cx="4495800" cy="8001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2971800" y="2819400"/>
          <a:ext cx="24304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3" imgW="901700" imgH="241300" progId="Equation.3">
                  <p:embed/>
                </p:oleObj>
              </mc:Choice>
              <mc:Fallback>
                <p:oleObj name="Equation" r:id="rId3" imgW="901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43046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id="{212F728A-7957-C843-BEEA-942988E4AA17}"/>
              </a:ext>
            </a:extLst>
          </p:cNvPr>
          <p:cNvSpPr/>
          <p:nvPr/>
        </p:nvSpPr>
        <p:spPr bwMode="auto">
          <a:xfrm rot="10800000">
            <a:off x="8191500" y="263769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C9DD9-6355-C548-B0D2-44252364771D}"/>
              </a:ext>
            </a:extLst>
          </p:cNvPr>
          <p:cNvSpPr txBox="1"/>
          <p:nvPr/>
        </p:nvSpPr>
        <p:spPr>
          <a:xfrm>
            <a:off x="4876800" y="636205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Weka: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linkType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=COMPLETE </a:t>
            </a:r>
          </a:p>
        </p:txBody>
      </p:sp>
    </p:spTree>
    <p:extLst>
      <p:ext uri="{BB962C8B-B14F-4D97-AF65-F5344CB8AC3E}">
        <p14:creationId xmlns:p14="http://schemas.microsoft.com/office/powerpoint/2010/main" val="80503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Distance between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/>
              <a:t>Centroid: </a:t>
            </a:r>
            <a:r>
              <a:rPr lang="en-US" sz="3600" dirty="0">
                <a:ea typeface="ＭＳ Ｐゴシック" charset="-128"/>
                <a:sym typeface="Symbol" charset="2"/>
              </a:rPr>
              <a:t>Clusters whose centroids (centers of gravity) are the most similar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62200" y="4343400"/>
            <a:ext cx="3733800" cy="533400"/>
            <a:chOff x="2362200" y="4343400"/>
            <a:chExt cx="3733800" cy="533400"/>
          </a:xfrm>
        </p:grpSpPr>
        <p:cxnSp>
          <p:nvCxnSpPr>
            <p:cNvPr id="16" name="Straight Connector 15"/>
            <p:cNvCxnSpPr>
              <a:endCxn id="17" idx="2"/>
            </p:cNvCxnSpPr>
            <p:nvPr/>
          </p:nvCxnSpPr>
          <p:spPr bwMode="auto">
            <a:xfrm flipV="1">
              <a:off x="2590800" y="4457700"/>
              <a:ext cx="3276600" cy="2667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2362200" y="4648200"/>
              <a:ext cx="228600" cy="228600"/>
            </a:xfrm>
            <a:prstGeom prst="ellipse">
              <a:avLst/>
            </a:prstGeom>
            <a:solidFill>
              <a:srgbClr val="CC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867400" y="4343400"/>
              <a:ext cx="228600" cy="228600"/>
            </a:xfrm>
            <a:prstGeom prst="ellipse">
              <a:avLst/>
            </a:prstGeom>
            <a:solidFill>
              <a:srgbClr val="CC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3200400" y="6096000"/>
          <a:ext cx="198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4" imgW="660240" imgH="228600" progId="Equation.3">
                  <p:embed/>
                </p:oleObj>
              </mc:Choice>
              <mc:Fallback>
                <p:oleObj name="Equation" r:id="rId4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096000"/>
                        <a:ext cx="1981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>
            <a:extLst>
              <a:ext uri="{FF2B5EF4-FFF2-40B4-BE49-F238E27FC236}">
                <a16:creationId xmlns:a16="http://schemas.microsoft.com/office/drawing/2014/main" id="{A75AA494-EF36-A34E-89D7-31B1EA4D7186}"/>
              </a:ext>
            </a:extLst>
          </p:cNvPr>
          <p:cNvSpPr/>
          <p:nvPr/>
        </p:nvSpPr>
        <p:spPr bwMode="auto">
          <a:xfrm rot="10800000">
            <a:off x="8191500" y="263769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5B3182-D40A-0D47-AA4B-DCBBF976D02A}"/>
              </a:ext>
            </a:extLst>
          </p:cNvPr>
          <p:cNvSpPr txBox="1"/>
          <p:nvPr/>
        </p:nvSpPr>
        <p:spPr>
          <a:xfrm>
            <a:off x="4876800" y="636205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Weka: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linkType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=CENTROID </a:t>
            </a:r>
          </a:p>
        </p:txBody>
      </p:sp>
    </p:spTree>
    <p:extLst>
      <p:ext uri="{BB962C8B-B14F-4D97-AF65-F5344CB8AC3E}">
        <p14:creationId xmlns:p14="http://schemas.microsoft.com/office/powerpoint/2010/main" val="4187287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Distance between clusters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b="1" dirty="0">
                <a:sym typeface="Symbol" charset="2"/>
              </a:rPr>
              <a:t>Average-link: </a:t>
            </a:r>
            <a:r>
              <a:rPr lang="en-US" sz="3200" dirty="0">
                <a:ea typeface="ＭＳ Ｐゴシック" charset="-128"/>
                <a:sym typeface="Symbol" charset="2"/>
              </a:rPr>
              <a:t>Average similarity between all pairs of elements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981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49530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876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102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6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53000" y="3657600"/>
            <a:ext cx="2133600" cy="2133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6" name="Straight Connector 15"/>
          <p:cNvCxnSpPr>
            <a:stCxn id="7" idx="6"/>
            <a:endCxn id="10" idx="2"/>
          </p:cNvCxnSpPr>
          <p:nvPr/>
        </p:nvCxnSpPr>
        <p:spPr bwMode="auto">
          <a:xfrm flipV="1">
            <a:off x="3048000" y="4152900"/>
            <a:ext cx="2362200" cy="304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5"/>
            <a:endCxn id="9" idx="2"/>
          </p:cNvCxnSpPr>
          <p:nvPr/>
        </p:nvCxnSpPr>
        <p:spPr bwMode="auto">
          <a:xfrm rot="16200000" flipH="1">
            <a:off x="4062272" y="3490772"/>
            <a:ext cx="452578" cy="25480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1" idx="2"/>
          </p:cNvCxnSpPr>
          <p:nvPr/>
        </p:nvCxnSpPr>
        <p:spPr bwMode="auto">
          <a:xfrm flipV="1">
            <a:off x="3048000" y="4229100"/>
            <a:ext cx="3505200" cy="26670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9" idx="3"/>
          </p:cNvCxnSpPr>
          <p:nvPr/>
        </p:nvCxnSpPr>
        <p:spPr bwMode="auto">
          <a:xfrm flipV="1">
            <a:off x="3124200" y="5071922"/>
            <a:ext cx="2471878" cy="1096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6"/>
            <a:endCxn id="9" idx="3"/>
          </p:cNvCxnSpPr>
          <p:nvPr/>
        </p:nvCxnSpPr>
        <p:spPr bwMode="auto">
          <a:xfrm>
            <a:off x="2057400" y="5067300"/>
            <a:ext cx="3538678" cy="46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4" idx="5"/>
          </p:cNvCxnSpPr>
          <p:nvPr/>
        </p:nvCxnSpPr>
        <p:spPr bwMode="auto">
          <a:xfrm rot="16200000" flipH="1">
            <a:off x="3490772" y="2919272"/>
            <a:ext cx="757378" cy="33862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5" idx="7"/>
            <a:endCxn id="11" idx="3"/>
          </p:cNvCxnSpPr>
          <p:nvPr/>
        </p:nvCxnSpPr>
        <p:spPr bwMode="auto">
          <a:xfrm rot="5400000" flipH="1" flipV="1">
            <a:off x="3967022" y="2366822"/>
            <a:ext cx="676556" cy="45627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5" idx="7"/>
            <a:endCxn id="10" idx="3"/>
          </p:cNvCxnSpPr>
          <p:nvPr/>
        </p:nvCxnSpPr>
        <p:spPr bwMode="auto">
          <a:xfrm rot="5400000" flipH="1" flipV="1">
            <a:off x="3357422" y="2900222"/>
            <a:ext cx="752756" cy="34197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4" idx="7"/>
            <a:endCxn id="10" idx="1"/>
          </p:cNvCxnSpPr>
          <p:nvPr/>
        </p:nvCxnSpPr>
        <p:spPr bwMode="auto">
          <a:xfrm rot="5400000" flipH="1" flipV="1">
            <a:off x="3810000" y="2438400"/>
            <a:ext cx="1588" cy="32673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endCxn id="11" idx="1"/>
          </p:cNvCxnSpPr>
          <p:nvPr/>
        </p:nvCxnSpPr>
        <p:spPr bwMode="auto">
          <a:xfrm flipV="1">
            <a:off x="2219044" y="4148278"/>
            <a:ext cx="4367634" cy="427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2743200" y="6000750"/>
          <a:ext cx="2971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4" imgW="1143000" imgH="330120" progId="Equation.3">
                  <p:embed/>
                </p:oleObj>
              </mc:Choice>
              <mc:Fallback>
                <p:oleObj name="Equation" r:id="rId4" imgW="1143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6000750"/>
                        <a:ext cx="29718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wn Arrow 23">
            <a:extLst>
              <a:ext uri="{FF2B5EF4-FFF2-40B4-BE49-F238E27FC236}">
                <a16:creationId xmlns:a16="http://schemas.microsoft.com/office/drawing/2014/main" id="{3EE68B02-0790-1D47-9B60-FD1DC520E168}"/>
              </a:ext>
            </a:extLst>
          </p:cNvPr>
          <p:cNvSpPr/>
          <p:nvPr/>
        </p:nvSpPr>
        <p:spPr bwMode="auto">
          <a:xfrm rot="10800000">
            <a:off x="8191500" y="263769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DA6B3F-C491-4542-89D9-D1D2EA128705}"/>
              </a:ext>
            </a:extLst>
          </p:cNvPr>
          <p:cNvSpPr txBox="1"/>
          <p:nvPr/>
        </p:nvSpPr>
        <p:spPr>
          <a:xfrm>
            <a:off x="4876800" y="636205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Weka: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linkType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=AVERAGE </a:t>
            </a:r>
          </a:p>
        </p:txBody>
      </p:sp>
    </p:spTree>
    <p:extLst>
      <p:ext uri="{BB962C8B-B14F-4D97-AF65-F5344CB8AC3E}">
        <p14:creationId xmlns:p14="http://schemas.microsoft.com/office/powerpoint/2010/main" val="3512367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0A77D281-6CB1-B241-A829-CA381E81B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-304800"/>
            <a:ext cx="10033462" cy="7772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20632F-5F71-A74B-8F10-3C7A84EDC5D0}"/>
              </a:ext>
            </a:extLst>
          </p:cNvPr>
          <p:cNvSpPr/>
          <p:nvPr/>
        </p:nvSpPr>
        <p:spPr bwMode="auto">
          <a:xfrm>
            <a:off x="3048000" y="4191000"/>
            <a:ext cx="3886200" cy="1447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477B9-E472-954F-9E18-86CBAF9B8C2F}"/>
              </a:ext>
            </a:extLst>
          </p:cNvPr>
          <p:cNvSpPr/>
          <p:nvPr/>
        </p:nvSpPr>
        <p:spPr bwMode="auto">
          <a:xfrm>
            <a:off x="533400" y="609600"/>
            <a:ext cx="4953000" cy="457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94AD4-8580-FE41-9578-32A8961DDC22}"/>
              </a:ext>
            </a:extLst>
          </p:cNvPr>
          <p:cNvSpPr txBox="1"/>
          <p:nvPr/>
        </p:nvSpPr>
        <p:spPr>
          <a:xfrm>
            <a:off x="0" y="6248400"/>
            <a:ext cx="91439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 distance gives poor results here</a:t>
            </a:r>
          </a:p>
        </p:txBody>
      </p:sp>
    </p:spTree>
    <p:extLst>
      <p:ext uri="{BB962C8B-B14F-4D97-AF65-F5344CB8AC3E}">
        <p14:creationId xmlns:p14="http://schemas.microsoft.com/office/powerpoint/2010/main" val="124349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474ABCB-B277-8742-9D3D-1C7426D26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457200" y="-304800"/>
            <a:ext cx="10033462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854134-5D7C-2745-86B3-2C5FB021E7D5}"/>
              </a:ext>
            </a:extLst>
          </p:cNvPr>
          <p:cNvSpPr/>
          <p:nvPr/>
        </p:nvSpPr>
        <p:spPr bwMode="auto">
          <a:xfrm>
            <a:off x="3200400" y="4191000"/>
            <a:ext cx="3886200" cy="14478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D3F41B-1E65-964C-BDC0-2140EB424EE1}"/>
              </a:ext>
            </a:extLst>
          </p:cNvPr>
          <p:cNvSpPr/>
          <p:nvPr/>
        </p:nvSpPr>
        <p:spPr bwMode="auto">
          <a:xfrm>
            <a:off x="685800" y="609600"/>
            <a:ext cx="4953000" cy="457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8359C-5C8F-AE41-953E-0A09CD2DD0E5}"/>
              </a:ext>
            </a:extLst>
          </p:cNvPr>
          <p:cNvSpPr txBox="1"/>
          <p:nvPr/>
        </p:nvSpPr>
        <p:spPr>
          <a:xfrm>
            <a:off x="0" y="6222274"/>
            <a:ext cx="91439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 distance measure improves results</a:t>
            </a:r>
          </a:p>
        </p:txBody>
      </p:sp>
    </p:spTree>
    <p:extLst>
      <p:ext uri="{BB962C8B-B14F-4D97-AF65-F5344CB8AC3E}">
        <p14:creationId xmlns:p14="http://schemas.microsoft.com/office/powerpoint/2010/main" val="159020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80A8-529D-2149-86F1-606086DC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7840"/>
            <a:ext cx="7772400" cy="1143000"/>
          </a:xfrm>
        </p:spPr>
        <p:txBody>
          <a:bodyPr/>
          <a:lstStyle/>
          <a:p>
            <a:r>
              <a:rPr lang="en-US" dirty="0"/>
              <a:t>Knowing when to stop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EEF0-E412-574E-889D-12E3B817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sz="3200" dirty="0"/>
              <a:t>General issue is knowing when to stop merging/splitting a cluster</a:t>
            </a:r>
          </a:p>
          <a:p>
            <a:r>
              <a:rPr lang="en-US" sz="3200" dirty="0"/>
              <a:t>We may have a problem specific desired range of clusters (e.g., 3-6)</a:t>
            </a:r>
          </a:p>
          <a:p>
            <a:r>
              <a:rPr lang="en-US" sz="3200" dirty="0"/>
              <a:t>There are some general metrics for assessing quality of a cluster</a:t>
            </a:r>
          </a:p>
          <a:p>
            <a:r>
              <a:rPr lang="en-US" sz="3200" dirty="0"/>
              <a:t>There are also domain specific heuristics for cluster quality</a:t>
            </a:r>
          </a:p>
        </p:txBody>
      </p:sp>
      <p:pic>
        <p:nvPicPr>
          <p:cNvPr id="7170" name="Picture 2" descr="Toyota Principle #5 - Build a culture of stopping to fix ... - Getting to  LeanGetting to Lean">
            <a:extLst>
              <a:ext uri="{FF2B5EF4-FFF2-40B4-BE49-F238E27FC236}">
                <a16:creationId xmlns:a16="http://schemas.microsoft.com/office/drawing/2014/main" id="{A63EC03D-96ED-6D40-93B8-3A2A04E5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1003300" cy="9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05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9DD5-7DB0-804C-A83E-65DB1E2A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(3) DBSCAN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8C3A-C473-5D4A-842D-51B36756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5410200"/>
          </a:xfrm>
        </p:spPr>
        <p:txBody>
          <a:bodyPr/>
          <a:lstStyle/>
          <a:p>
            <a:r>
              <a:rPr lang="en-US" sz="3200" dirty="0"/>
              <a:t>Density-Based Spatial Clustering of</a:t>
            </a:r>
            <a:br>
              <a:rPr lang="en-US" sz="3200" dirty="0"/>
            </a:br>
            <a:r>
              <a:rPr lang="en-US" sz="3200" dirty="0"/>
              <a:t>Applications with Noise</a:t>
            </a:r>
          </a:p>
          <a:p>
            <a:r>
              <a:rPr lang="en-US" sz="3200" dirty="0"/>
              <a:t>It clusters close points based on a distance and a minimum number of points</a:t>
            </a:r>
          </a:p>
          <a:p>
            <a:pPr lvl="1"/>
            <a:r>
              <a:rPr lang="en-US" sz="2400" dirty="0"/>
              <a:t>Key parameters: eps=maximum distance between two points; </a:t>
            </a:r>
            <a:r>
              <a:rPr lang="en-US" sz="2400" dirty="0" err="1"/>
              <a:t>minPoints</a:t>
            </a:r>
            <a:r>
              <a:rPr lang="en-US" sz="2400" dirty="0"/>
              <a:t>= minimal cluster size</a:t>
            </a:r>
          </a:p>
          <a:p>
            <a:r>
              <a:rPr lang="en-US" sz="3200" dirty="0"/>
              <a:t>Marks as outliers points in low-density regions</a:t>
            </a:r>
          </a:p>
          <a:p>
            <a:r>
              <a:rPr lang="en-US" sz="3200" dirty="0"/>
              <a:t>Needn’t specify number of clusters expected</a:t>
            </a:r>
          </a:p>
          <a:p>
            <a:r>
              <a:rPr lang="en-US" sz="3200" dirty="0"/>
              <a:t>Fast</a:t>
            </a:r>
          </a:p>
          <a:p>
            <a:endParaRPr lang="en-US" sz="3200" dirty="0"/>
          </a:p>
          <a:p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3400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EAA91-9F2C-9341-BF2D-BC3C46F06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F8EBC-C417-3E45-9E3B-DC2307D3C11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5FACDA46-B84E-9F4F-A390-ED445F6CD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411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FEA8-B725-1546-9D68-4B9B9244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DBSCAN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54E173-37ED-7A45-A61F-52D7A4377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6578"/>
            <a:ext cx="7315200" cy="4601847"/>
          </a:xfrm>
          <a:ln w="31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1F208-E7B7-3C43-A6BD-BF65FE6A3163}"/>
              </a:ext>
            </a:extLst>
          </p:cNvPr>
          <p:cNvSpPr txBox="1"/>
          <p:nvPr/>
        </p:nvSpPr>
        <p:spPr>
          <a:xfrm>
            <a:off x="838200" y="5874603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This gif (in ppt) shows how DBSCAN grows four clusters and identifies the remaining points as outliers </a:t>
            </a:r>
          </a:p>
        </p:txBody>
      </p:sp>
    </p:spTree>
    <p:extLst>
      <p:ext uri="{BB962C8B-B14F-4D97-AF65-F5344CB8AC3E}">
        <p14:creationId xmlns:p14="http://schemas.microsoft.com/office/powerpoint/2010/main" val="1510658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582A-35DA-0247-BA73-24824118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600200"/>
          </a:xfrm>
        </p:spPr>
        <p:txBody>
          <a:bodyPr/>
          <a:lstStyle/>
          <a:p>
            <a:r>
              <a:rPr lang="en-US" dirty="0"/>
              <a:t>Visualizing DBSCAN</a:t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bit.ly</a:t>
            </a:r>
            <a:r>
              <a:rPr lang="en-US" dirty="0">
                <a:hlinkClick r:id="rId3"/>
              </a:rPr>
              <a:t>/471dbscan</a:t>
            </a:r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64C942-7B7B-004B-8C1D-A94594B9A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447800"/>
            <a:ext cx="8915400" cy="58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3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4CAE-1E9F-0049-AA3E-4BBD0A11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(2) Hierarchical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A405F-0F06-8346-88D7-186AC484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3200" b="1" dirty="0"/>
              <a:t>Agglomerative</a:t>
            </a:r>
          </a:p>
          <a:p>
            <a:pPr lvl="1"/>
            <a:r>
              <a:rPr lang="en-US" sz="3200" b="1" dirty="0"/>
              <a:t>Bottom-up </a:t>
            </a:r>
            <a:r>
              <a:rPr lang="en-US" sz="3200" dirty="0"/>
              <a:t>approach: elements start as individual clusters &amp; clusters are merged as one moves up the hierarchy</a:t>
            </a:r>
          </a:p>
          <a:p>
            <a:r>
              <a:rPr lang="en-US" sz="3200" b="1" dirty="0"/>
              <a:t>Divisive</a:t>
            </a:r>
          </a:p>
          <a:p>
            <a:pPr lvl="1"/>
            <a:r>
              <a:rPr lang="en-US" sz="3200" b="1" dirty="0"/>
              <a:t>Top-down </a:t>
            </a:r>
            <a:r>
              <a:rPr lang="en-US" sz="3200" dirty="0"/>
              <a:t>approach: elements start as a single cluster &amp; clusters are split as one moves down the hierarchy</a:t>
            </a:r>
          </a:p>
          <a:p>
            <a:endParaRPr lang="en-US" sz="3200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962BB6E0-1BFE-A742-94C4-33E4CA576A9D}"/>
              </a:ext>
            </a:extLst>
          </p:cNvPr>
          <p:cNvSpPr/>
          <p:nvPr/>
        </p:nvSpPr>
        <p:spPr bwMode="auto">
          <a:xfrm>
            <a:off x="8115300" y="49530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6E0F97CC-5AE2-F849-9265-52EE8FAF438F}"/>
              </a:ext>
            </a:extLst>
          </p:cNvPr>
          <p:cNvSpPr/>
          <p:nvPr/>
        </p:nvSpPr>
        <p:spPr bwMode="auto">
          <a:xfrm rot="10800000">
            <a:off x="8115300" y="26670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65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9DD5-7DB0-804C-A83E-65DB1E2A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939800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Comparing clustering algorithms via Scikit Learn</a:t>
            </a:r>
            <a:endParaRPr lang="en-US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B8E212-75BA-2344-BA06-3CB88DA3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200" y="1143000"/>
            <a:ext cx="34290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F5EBBA-D261-CD4F-9D05-83A1CAE6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61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941A-476A-264E-A16D-6DCAF569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Clustering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2AC4-B7BD-F14B-917E-9F193937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sz="3200" dirty="0"/>
              <a:t>Clustering useful &amp; effective for many tasks</a:t>
            </a:r>
          </a:p>
          <a:p>
            <a:r>
              <a:rPr lang="en-US" sz="3200" dirty="0"/>
              <a:t>K-means clustering one of simplest &amp; fastest techniques, but</a:t>
            </a:r>
          </a:p>
          <a:p>
            <a:pPr lvl="1"/>
            <a:r>
              <a:rPr lang="en-US" sz="2800" dirty="0"/>
              <a:t>Requires knowing how many clusters is right</a:t>
            </a:r>
          </a:p>
          <a:p>
            <a:pPr lvl="1"/>
            <a:r>
              <a:rPr lang="en-US" sz="2800" dirty="0"/>
              <a:t>Doesn’t handle outliers well</a:t>
            </a:r>
          </a:p>
          <a:p>
            <a:r>
              <a:rPr lang="en-US" sz="3200" dirty="0"/>
              <a:t>Hierarchical clustering slower and more general, but needs a metric to know when to stop</a:t>
            </a:r>
          </a:p>
          <a:p>
            <a:r>
              <a:rPr lang="en-US" sz="3200" dirty="0"/>
              <a:t>There are many other clustering options</a:t>
            </a:r>
          </a:p>
        </p:txBody>
      </p:sp>
    </p:spTree>
    <p:extLst>
      <p:ext uri="{BB962C8B-B14F-4D97-AF65-F5344CB8AC3E}">
        <p14:creationId xmlns:p14="http://schemas.microsoft.com/office/powerpoint/2010/main" val="145405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467600" cy="762000"/>
          </a:xfrm>
        </p:spPr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543800" cy="685800"/>
          </a:xfrm>
          <a:noFill/>
          <a:ln/>
        </p:spPr>
        <p:txBody>
          <a:bodyPr/>
          <a:lstStyle/>
          <a:p>
            <a:pPr algn="ctr">
              <a:buFont typeface="Wingdings" charset="2"/>
              <a:buNone/>
            </a:pPr>
            <a:r>
              <a:rPr lang="en-US" sz="3200" dirty="0"/>
              <a:t>Recursive partitioning/merging of a data set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312987" y="4724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017587" y="3962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303587" y="3886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1246187" y="3581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3379787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788987" y="2514600"/>
            <a:ext cx="32004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322387" y="2895600"/>
            <a:ext cx="2438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1169987" y="37338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2541587" y="3429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865187" y="3581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382712" y="34861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017587" y="408781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2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449512" y="46291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3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363912" y="39433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4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135312" y="30289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ymbol" charset="2"/>
              </a:rPr>
              <a:t>5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94187" y="2590800"/>
            <a:ext cx="4087813" cy="2927350"/>
            <a:chOff x="2880" y="1920"/>
            <a:chExt cx="2575" cy="1844"/>
          </a:xfrm>
        </p:grpSpPr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2880" y="3552"/>
              <a:ext cx="17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Symbol" charset="2"/>
                </a:rPr>
                <a:t>    1           2       3      4            5</a:t>
              </a: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082" y="1920"/>
              <a:ext cx="2373" cy="1632"/>
              <a:chOff x="3082" y="1920"/>
              <a:chExt cx="2373" cy="1632"/>
            </a:xfrm>
          </p:grpSpPr>
          <p:sp>
            <p:nvSpPr>
              <p:cNvPr id="25623" name="Line 23"/>
              <p:cNvSpPr>
                <a:spLocks noChangeShapeType="1"/>
              </p:cNvSpPr>
              <p:nvPr/>
            </p:nvSpPr>
            <p:spPr bwMode="auto">
              <a:xfrm>
                <a:off x="3562" y="202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4" name="Line 24"/>
              <p:cNvSpPr>
                <a:spLocks noChangeShapeType="1"/>
              </p:cNvSpPr>
              <p:nvPr/>
            </p:nvSpPr>
            <p:spPr bwMode="auto">
              <a:xfrm>
                <a:off x="3562" y="202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>
                <a:off x="4234" y="2028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>
                <a:off x="3322" y="23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>
                <a:off x="3322" y="23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>
                <a:off x="4042" y="270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3082" y="31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30" name="Line 30"/>
              <p:cNvSpPr>
                <a:spLocks noChangeShapeType="1"/>
              </p:cNvSpPr>
              <p:nvPr/>
            </p:nvSpPr>
            <p:spPr bwMode="auto">
              <a:xfrm>
                <a:off x="3514" y="31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31" name="Line 31"/>
              <p:cNvSpPr>
                <a:spLocks noChangeShapeType="1"/>
              </p:cNvSpPr>
              <p:nvPr/>
            </p:nvSpPr>
            <p:spPr bwMode="auto">
              <a:xfrm>
                <a:off x="3082" y="31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32" name="Line 32"/>
              <p:cNvSpPr>
                <a:spLocks noChangeShapeType="1"/>
              </p:cNvSpPr>
              <p:nvPr/>
            </p:nvSpPr>
            <p:spPr bwMode="auto">
              <a:xfrm>
                <a:off x="3802" y="2364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/>
            </p:nvSpPr>
            <p:spPr bwMode="auto">
              <a:xfrm>
                <a:off x="4042" y="270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634" name="Line 34"/>
              <p:cNvSpPr>
                <a:spLocks noChangeShapeType="1"/>
              </p:cNvSpPr>
              <p:nvPr/>
            </p:nvSpPr>
            <p:spPr bwMode="auto">
              <a:xfrm>
                <a:off x="4474" y="270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/>
                </a:endParaRPr>
              </a:p>
            </p:txBody>
          </p:sp>
          <p:grpSp>
            <p:nvGrpSpPr>
              <p:cNvPr id="4" name="Group 35"/>
              <p:cNvGrpSpPr>
                <a:grpSpLocks/>
              </p:cNvGrpSpPr>
              <p:nvPr/>
            </p:nvGrpSpPr>
            <p:grpSpPr bwMode="auto">
              <a:xfrm>
                <a:off x="4704" y="1920"/>
                <a:ext cx="751" cy="1632"/>
                <a:chOff x="4800" y="1920"/>
                <a:chExt cx="751" cy="1632"/>
              </a:xfrm>
            </p:grpSpPr>
            <p:sp>
              <p:nvSpPr>
                <p:cNvPr id="256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800" y="1920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Symbol" charset="2"/>
                    </a:rPr>
                    <a:t>1-</a:t>
                  </a:r>
                  <a:r>
                    <a:rPr lang="en-US" sz="1400" dirty="0">
                      <a:latin typeface="Calibri"/>
                    </a:rPr>
                    <a:t>clustering</a:t>
                  </a:r>
                  <a:endParaRPr lang="en-US" sz="1400" dirty="0">
                    <a:latin typeface="Symbol" charset="2"/>
                  </a:endParaRPr>
                </a:p>
              </p:txBody>
            </p:sp>
            <p:sp>
              <p:nvSpPr>
                <p:cNvPr id="256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800" y="2304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Symbol" charset="2"/>
                    </a:rPr>
                    <a:t>2-</a:t>
                  </a:r>
                  <a:r>
                    <a:rPr lang="en-US" sz="1400" dirty="0">
                      <a:latin typeface="Calibri"/>
                    </a:rPr>
                    <a:t>clustering</a:t>
                  </a:r>
                  <a:endParaRPr lang="en-US" sz="1400" dirty="0">
                    <a:latin typeface="Symbol" charset="2"/>
                  </a:endParaRPr>
                </a:p>
              </p:txBody>
            </p:sp>
            <p:sp>
              <p:nvSpPr>
                <p:cNvPr id="2563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800" y="2640"/>
                  <a:ext cx="75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Symbol" charset="2"/>
                    </a:rPr>
                    <a:t>3-</a:t>
                  </a:r>
                  <a:r>
                    <a:rPr lang="en-US" sz="1400" dirty="0">
                      <a:latin typeface="Calibri"/>
                    </a:rPr>
                    <a:t>clustering</a:t>
                  </a:r>
                  <a:endParaRPr lang="en-US" sz="1400" dirty="0">
                    <a:latin typeface="Symbol" charset="2"/>
                  </a:endParaRPr>
                </a:p>
              </p:txBody>
            </p:sp>
            <p:sp>
              <p:nvSpPr>
                <p:cNvPr id="2563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800" y="3072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Symbol" charset="2"/>
                    </a:rPr>
                    <a:t>4-</a:t>
                  </a:r>
                  <a:r>
                    <a:rPr lang="en-US" sz="1400" dirty="0">
                      <a:latin typeface="Calibri"/>
                    </a:rPr>
                    <a:t>clustering</a:t>
                  </a:r>
                  <a:endParaRPr lang="en-US" sz="1400" dirty="0">
                    <a:latin typeface="Symbol" charset="2"/>
                  </a:endParaRPr>
                </a:p>
              </p:txBody>
            </p:sp>
            <p:sp>
              <p:nvSpPr>
                <p:cNvPr id="2564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800" y="3360"/>
                  <a:ext cx="7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Symbol" charset="2"/>
                    </a:rPr>
                    <a:t>5-</a:t>
                  </a:r>
                  <a:r>
                    <a:rPr lang="en-US" sz="1400" dirty="0">
                      <a:latin typeface="Calibri"/>
                    </a:rPr>
                    <a:t>clustering</a:t>
                  </a:r>
                  <a:endParaRPr lang="en-US" sz="1400" dirty="0">
                    <a:latin typeface="Symbol" charset="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021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34" name="Rectangle 42"/>
          <p:cNvSpPr>
            <a:spLocks noChangeArrowheads="1"/>
          </p:cNvSpPr>
          <p:nvPr/>
        </p:nvSpPr>
        <p:spPr bwMode="auto">
          <a:xfrm>
            <a:off x="-24407" y="1752600"/>
            <a:ext cx="484112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Tree structure representing all data 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partitionings</a:t>
            </a:r>
            <a:endParaRPr lang="en-US" altLang="zh-CN" sz="3000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Constructed as clustering proceeds</a:t>
            </a: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endParaRPr lang="en-US" altLang="zh-CN" sz="3000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endParaRPr lang="en-US" altLang="zh-CN" sz="3000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51204" name="Rectangle 43"/>
          <p:cNvSpPr>
            <a:spLocks noChangeArrowheads="1"/>
          </p:cNvSpPr>
          <p:nvPr/>
        </p:nvSpPr>
        <p:spPr bwMode="auto">
          <a:xfrm>
            <a:off x="762000" y="457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err="1">
                <a:solidFill>
                  <a:schemeClr val="tx2"/>
                </a:solidFill>
                <a:latin typeface="Calibri"/>
                <a:ea typeface="Calibri"/>
                <a:cs typeface="Calibri"/>
                <a:hlinkClick r:id="rId2"/>
              </a:rPr>
              <a:t>Dendogram</a:t>
            </a:r>
            <a:endParaRPr lang="en-US" sz="44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210" name="Oval 3"/>
          <p:cNvSpPr>
            <a:spLocks noChangeArrowheads="1"/>
          </p:cNvSpPr>
          <p:nvPr/>
        </p:nvSpPr>
        <p:spPr bwMode="auto">
          <a:xfrm>
            <a:off x="8836269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1" name="Oval 4"/>
          <p:cNvSpPr>
            <a:spLocks noChangeArrowheads="1"/>
          </p:cNvSpPr>
          <p:nvPr/>
        </p:nvSpPr>
        <p:spPr bwMode="auto">
          <a:xfrm>
            <a:off x="8282354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2" name="Oval 5"/>
          <p:cNvSpPr>
            <a:spLocks noChangeArrowheads="1"/>
          </p:cNvSpPr>
          <p:nvPr/>
        </p:nvSpPr>
        <p:spPr bwMode="auto">
          <a:xfrm>
            <a:off x="7768004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3" name="Oval 6"/>
          <p:cNvSpPr>
            <a:spLocks noChangeArrowheads="1"/>
          </p:cNvSpPr>
          <p:nvPr/>
        </p:nvSpPr>
        <p:spPr bwMode="auto">
          <a:xfrm>
            <a:off x="7293219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4" name="Oval 7"/>
          <p:cNvSpPr>
            <a:spLocks noChangeArrowheads="1"/>
          </p:cNvSpPr>
          <p:nvPr/>
        </p:nvSpPr>
        <p:spPr bwMode="auto">
          <a:xfrm>
            <a:off x="6778869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5" name="Oval 8"/>
          <p:cNvSpPr>
            <a:spLocks noChangeArrowheads="1"/>
          </p:cNvSpPr>
          <p:nvPr/>
        </p:nvSpPr>
        <p:spPr bwMode="auto">
          <a:xfrm>
            <a:off x="6264519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6" name="Oval 9"/>
          <p:cNvSpPr>
            <a:spLocks noChangeArrowheads="1"/>
          </p:cNvSpPr>
          <p:nvPr/>
        </p:nvSpPr>
        <p:spPr bwMode="auto">
          <a:xfrm>
            <a:off x="5789735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7" name="Oval 10"/>
          <p:cNvSpPr>
            <a:spLocks noChangeArrowheads="1"/>
          </p:cNvSpPr>
          <p:nvPr/>
        </p:nvSpPr>
        <p:spPr bwMode="auto">
          <a:xfrm>
            <a:off x="5275385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8" name="Oval 11"/>
          <p:cNvSpPr>
            <a:spLocks noChangeArrowheads="1"/>
          </p:cNvSpPr>
          <p:nvPr/>
        </p:nvSpPr>
        <p:spPr bwMode="auto">
          <a:xfrm>
            <a:off x="4800600" y="571500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9" name="Line 12"/>
          <p:cNvSpPr>
            <a:spLocks noChangeShapeType="1"/>
          </p:cNvSpPr>
          <p:nvPr/>
        </p:nvSpPr>
        <p:spPr bwMode="auto">
          <a:xfrm>
            <a:off x="4840165" y="5000625"/>
            <a:ext cx="4747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0" name="Line 13"/>
          <p:cNvSpPr>
            <a:spLocks noChangeShapeType="1"/>
          </p:cNvSpPr>
          <p:nvPr/>
        </p:nvSpPr>
        <p:spPr bwMode="auto">
          <a:xfrm>
            <a:off x="5314950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1" name="Line 14"/>
          <p:cNvSpPr>
            <a:spLocks noChangeShapeType="1"/>
          </p:cNvSpPr>
          <p:nvPr/>
        </p:nvSpPr>
        <p:spPr bwMode="auto">
          <a:xfrm>
            <a:off x="630408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2" name="Line 15"/>
          <p:cNvSpPr>
            <a:spLocks noChangeShapeType="1"/>
          </p:cNvSpPr>
          <p:nvPr/>
        </p:nvSpPr>
        <p:spPr bwMode="auto">
          <a:xfrm>
            <a:off x="6304085" y="5000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3" name="Line 16"/>
          <p:cNvSpPr>
            <a:spLocks noChangeShapeType="1"/>
          </p:cNvSpPr>
          <p:nvPr/>
        </p:nvSpPr>
        <p:spPr bwMode="auto">
          <a:xfrm>
            <a:off x="681843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4" name="Line 17"/>
          <p:cNvSpPr>
            <a:spLocks noChangeShapeType="1"/>
          </p:cNvSpPr>
          <p:nvPr/>
        </p:nvSpPr>
        <p:spPr bwMode="auto">
          <a:xfrm>
            <a:off x="8321919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5" name="Line 18"/>
          <p:cNvSpPr>
            <a:spLocks noChangeShapeType="1"/>
          </p:cNvSpPr>
          <p:nvPr/>
        </p:nvSpPr>
        <p:spPr bwMode="auto">
          <a:xfrm>
            <a:off x="8321919" y="5067300"/>
            <a:ext cx="5539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6" name="Line 19"/>
          <p:cNvSpPr>
            <a:spLocks noChangeShapeType="1"/>
          </p:cNvSpPr>
          <p:nvPr/>
        </p:nvSpPr>
        <p:spPr bwMode="auto">
          <a:xfrm>
            <a:off x="8875835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8" name="Line 21"/>
          <p:cNvSpPr>
            <a:spLocks noChangeShapeType="1"/>
          </p:cNvSpPr>
          <p:nvPr/>
        </p:nvSpPr>
        <p:spPr bwMode="auto">
          <a:xfrm>
            <a:off x="5105400" y="4572000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0" name="Line 23"/>
          <p:cNvSpPr>
            <a:spLocks noChangeShapeType="1"/>
          </p:cNvSpPr>
          <p:nvPr/>
        </p:nvSpPr>
        <p:spPr bwMode="auto">
          <a:xfrm>
            <a:off x="6501912" y="43338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1" name="Line 24"/>
          <p:cNvSpPr>
            <a:spLocks noChangeShapeType="1"/>
          </p:cNvSpPr>
          <p:nvPr/>
        </p:nvSpPr>
        <p:spPr bwMode="auto">
          <a:xfrm>
            <a:off x="6541477" y="4333875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2" name="Line 25"/>
          <p:cNvSpPr>
            <a:spLocks noChangeShapeType="1"/>
          </p:cNvSpPr>
          <p:nvPr/>
        </p:nvSpPr>
        <p:spPr bwMode="auto">
          <a:xfrm>
            <a:off x="6581042" y="4333875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3" name="Line 26"/>
          <p:cNvSpPr>
            <a:spLocks noChangeShapeType="1"/>
          </p:cNvSpPr>
          <p:nvPr/>
        </p:nvSpPr>
        <p:spPr bwMode="auto">
          <a:xfrm>
            <a:off x="7332785" y="4333875"/>
            <a:ext cx="0" cy="146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4" name="Line 27"/>
          <p:cNvSpPr>
            <a:spLocks noChangeShapeType="1"/>
          </p:cNvSpPr>
          <p:nvPr/>
        </p:nvSpPr>
        <p:spPr bwMode="auto">
          <a:xfrm>
            <a:off x="6541477" y="4333875"/>
            <a:ext cx="791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5" name="Line 28"/>
          <p:cNvSpPr>
            <a:spLocks noChangeShapeType="1"/>
          </p:cNvSpPr>
          <p:nvPr/>
        </p:nvSpPr>
        <p:spPr bwMode="auto">
          <a:xfrm>
            <a:off x="6937131" y="360045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6" name="Line 29"/>
          <p:cNvSpPr>
            <a:spLocks noChangeShapeType="1"/>
          </p:cNvSpPr>
          <p:nvPr/>
        </p:nvSpPr>
        <p:spPr bwMode="auto">
          <a:xfrm flipV="1">
            <a:off x="7807569" y="3600450"/>
            <a:ext cx="0" cy="220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7" name="Line 30"/>
          <p:cNvSpPr>
            <a:spLocks noChangeShapeType="1"/>
          </p:cNvSpPr>
          <p:nvPr/>
        </p:nvSpPr>
        <p:spPr bwMode="auto">
          <a:xfrm>
            <a:off x="6937131" y="3600450"/>
            <a:ext cx="870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8" name="Line 31"/>
          <p:cNvSpPr>
            <a:spLocks noChangeShapeType="1"/>
          </p:cNvSpPr>
          <p:nvPr/>
        </p:nvSpPr>
        <p:spPr bwMode="auto">
          <a:xfrm>
            <a:off x="7372350" y="2867025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9" name="Line 32"/>
          <p:cNvSpPr>
            <a:spLocks noChangeShapeType="1"/>
          </p:cNvSpPr>
          <p:nvPr/>
        </p:nvSpPr>
        <p:spPr bwMode="auto">
          <a:xfrm flipV="1">
            <a:off x="8598877" y="2800350"/>
            <a:ext cx="0" cy="226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0" name="Line 33"/>
          <p:cNvSpPr>
            <a:spLocks noChangeShapeType="1"/>
          </p:cNvSpPr>
          <p:nvPr/>
        </p:nvSpPr>
        <p:spPr bwMode="auto">
          <a:xfrm flipH="1">
            <a:off x="7372350" y="2800350"/>
            <a:ext cx="12265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1" name="Line 34"/>
          <p:cNvSpPr>
            <a:spLocks noChangeShapeType="1"/>
          </p:cNvSpPr>
          <p:nvPr/>
        </p:nvSpPr>
        <p:spPr bwMode="auto">
          <a:xfrm flipV="1">
            <a:off x="7372350" y="280035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2" name="Line 35"/>
          <p:cNvSpPr>
            <a:spLocks noChangeShapeType="1"/>
          </p:cNvSpPr>
          <p:nvPr/>
        </p:nvSpPr>
        <p:spPr bwMode="auto">
          <a:xfrm>
            <a:off x="7965831" y="2000250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3" name="Line 36"/>
          <p:cNvSpPr>
            <a:spLocks noChangeShapeType="1"/>
          </p:cNvSpPr>
          <p:nvPr/>
        </p:nvSpPr>
        <p:spPr bwMode="auto">
          <a:xfrm flipH="1">
            <a:off x="5512777" y="2000250"/>
            <a:ext cx="245305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4" name="Line 37"/>
          <p:cNvSpPr>
            <a:spLocks noChangeShapeType="1"/>
          </p:cNvSpPr>
          <p:nvPr/>
        </p:nvSpPr>
        <p:spPr bwMode="auto">
          <a:xfrm flipV="1">
            <a:off x="5410200" y="2000249"/>
            <a:ext cx="23446" cy="257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5" name="Line 38"/>
          <p:cNvSpPr>
            <a:spLocks noChangeShapeType="1"/>
          </p:cNvSpPr>
          <p:nvPr/>
        </p:nvSpPr>
        <p:spPr bwMode="auto">
          <a:xfrm>
            <a:off x="5710604" y="200025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6" name="Line 39"/>
          <p:cNvSpPr>
            <a:spLocks noChangeShapeType="1"/>
          </p:cNvSpPr>
          <p:nvPr/>
        </p:nvSpPr>
        <p:spPr bwMode="auto">
          <a:xfrm flipH="1">
            <a:off x="5433646" y="2000250"/>
            <a:ext cx="1978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7" name="Line 40"/>
          <p:cNvSpPr>
            <a:spLocks noChangeShapeType="1"/>
          </p:cNvSpPr>
          <p:nvPr/>
        </p:nvSpPr>
        <p:spPr bwMode="auto">
          <a:xfrm flipV="1">
            <a:off x="6699738" y="1600200"/>
            <a:ext cx="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8" name="Line 41"/>
          <p:cNvSpPr>
            <a:spLocks noChangeShapeType="1"/>
          </p:cNvSpPr>
          <p:nvPr/>
        </p:nvSpPr>
        <p:spPr bwMode="auto">
          <a:xfrm>
            <a:off x="484016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5400000" flipH="1" flipV="1">
            <a:off x="4876800" y="4800600"/>
            <a:ext cx="4572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cxnSpLocks/>
            <a:stCxn id="51216" idx="6"/>
          </p:cNvCxnSpPr>
          <p:nvPr/>
        </p:nvCxnSpPr>
        <p:spPr bwMode="auto">
          <a:xfrm flipH="1" flipV="1">
            <a:off x="5867400" y="4552950"/>
            <a:ext cx="1466" cy="12287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CB489B1-E1B0-514C-954B-2454A25C82DF}"/>
              </a:ext>
            </a:extLst>
          </p:cNvPr>
          <p:cNvSpPr txBox="1"/>
          <p:nvPr/>
        </p:nvSpPr>
        <p:spPr>
          <a:xfrm>
            <a:off x="4648200" y="62484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Nine items</a:t>
            </a:r>
          </a:p>
        </p:txBody>
      </p:sp>
    </p:spTree>
    <p:extLst>
      <p:ext uri="{BB962C8B-B14F-4D97-AF65-F5344CB8AC3E}">
        <p14:creationId xmlns:p14="http://schemas.microsoft.com/office/powerpoint/2010/main" val="30803345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34" name="Rectangle 42"/>
          <p:cNvSpPr>
            <a:spLocks noChangeArrowheads="1"/>
          </p:cNvSpPr>
          <p:nvPr/>
        </p:nvSpPr>
        <p:spPr bwMode="auto">
          <a:xfrm>
            <a:off x="-6823" y="1471613"/>
            <a:ext cx="4942239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Tree structure representing all data 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partitionings</a:t>
            </a:r>
            <a:endParaRPr lang="en-US" altLang="zh-CN" sz="3000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marL="284163" lvl="1" indent="-227013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Constructed as clustering proceeds</a:t>
            </a: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Get a K-clustering by looking at </a:t>
            </a:r>
            <a:r>
              <a:rPr lang="en-US" altLang="zh-CN" sz="3000" b="1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connected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components at any given level</a:t>
            </a: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Often binary 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dendograms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, but n-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ary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ones easy to get with minor algorithm changes</a:t>
            </a:r>
          </a:p>
        </p:txBody>
      </p:sp>
      <p:sp>
        <p:nvSpPr>
          <p:cNvPr id="51204" name="Rectangle 43"/>
          <p:cNvSpPr>
            <a:spLocks noChangeArrowheads="1"/>
          </p:cNvSpPr>
          <p:nvPr/>
        </p:nvSpPr>
        <p:spPr bwMode="auto">
          <a:xfrm>
            <a:off x="762000" y="457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/>
                <a:ea typeface="Calibri"/>
                <a:cs typeface="Calibri"/>
                <a:hlinkClick r:id="rId3"/>
              </a:rPr>
              <a:t>Dendogram</a:t>
            </a:r>
            <a:endParaRPr lang="en-US" sz="44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89A8EF-44AC-9542-8732-9D46A215F068}"/>
              </a:ext>
            </a:extLst>
          </p:cNvPr>
          <p:cNvGrpSpPr/>
          <p:nvPr/>
        </p:nvGrpSpPr>
        <p:grpSpPr>
          <a:xfrm>
            <a:off x="4648200" y="1600200"/>
            <a:ext cx="4343400" cy="4495800"/>
            <a:chOff x="4648200" y="1600200"/>
            <a:chExt cx="4343400" cy="4495800"/>
          </a:xfrm>
        </p:grpSpPr>
        <p:sp>
          <p:nvSpPr>
            <p:cNvPr id="51210" name="Oval 3"/>
            <p:cNvSpPr>
              <a:spLocks noChangeArrowheads="1"/>
            </p:cNvSpPr>
            <p:nvPr/>
          </p:nvSpPr>
          <p:spPr bwMode="auto">
            <a:xfrm>
              <a:off x="8836269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1" name="Oval 4"/>
            <p:cNvSpPr>
              <a:spLocks noChangeArrowheads="1"/>
            </p:cNvSpPr>
            <p:nvPr/>
          </p:nvSpPr>
          <p:spPr bwMode="auto">
            <a:xfrm>
              <a:off x="8282354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2" name="Oval 5"/>
            <p:cNvSpPr>
              <a:spLocks noChangeArrowheads="1"/>
            </p:cNvSpPr>
            <p:nvPr/>
          </p:nvSpPr>
          <p:spPr bwMode="auto">
            <a:xfrm>
              <a:off x="7768004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3" name="Oval 6"/>
            <p:cNvSpPr>
              <a:spLocks noChangeArrowheads="1"/>
            </p:cNvSpPr>
            <p:nvPr/>
          </p:nvSpPr>
          <p:spPr bwMode="auto">
            <a:xfrm>
              <a:off x="7293219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4" name="Oval 7"/>
            <p:cNvSpPr>
              <a:spLocks noChangeArrowheads="1"/>
            </p:cNvSpPr>
            <p:nvPr/>
          </p:nvSpPr>
          <p:spPr bwMode="auto">
            <a:xfrm>
              <a:off x="6778869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5" name="Oval 8"/>
            <p:cNvSpPr>
              <a:spLocks noChangeArrowheads="1"/>
            </p:cNvSpPr>
            <p:nvPr/>
          </p:nvSpPr>
          <p:spPr bwMode="auto">
            <a:xfrm>
              <a:off x="6264519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6" name="Oval 9"/>
            <p:cNvSpPr>
              <a:spLocks noChangeArrowheads="1"/>
            </p:cNvSpPr>
            <p:nvPr/>
          </p:nvSpPr>
          <p:spPr bwMode="auto">
            <a:xfrm>
              <a:off x="5789735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7" name="Oval 10"/>
            <p:cNvSpPr>
              <a:spLocks noChangeArrowheads="1"/>
            </p:cNvSpPr>
            <p:nvPr/>
          </p:nvSpPr>
          <p:spPr bwMode="auto">
            <a:xfrm>
              <a:off x="5275385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8" name="Oval 11"/>
            <p:cNvSpPr>
              <a:spLocks noChangeArrowheads="1"/>
            </p:cNvSpPr>
            <p:nvPr/>
          </p:nvSpPr>
          <p:spPr bwMode="auto">
            <a:xfrm>
              <a:off x="4800600" y="5734050"/>
              <a:ext cx="79131" cy="1333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19" name="Line 12"/>
            <p:cNvSpPr>
              <a:spLocks noChangeShapeType="1"/>
            </p:cNvSpPr>
            <p:nvPr/>
          </p:nvSpPr>
          <p:spPr bwMode="auto">
            <a:xfrm>
              <a:off x="4840165" y="5000625"/>
              <a:ext cx="4747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0" name="Line 13"/>
            <p:cNvSpPr>
              <a:spLocks noChangeShapeType="1"/>
            </p:cNvSpPr>
            <p:nvPr/>
          </p:nvSpPr>
          <p:spPr bwMode="auto">
            <a:xfrm>
              <a:off x="5314950" y="5000625"/>
              <a:ext cx="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1" name="Line 14"/>
            <p:cNvSpPr>
              <a:spLocks noChangeShapeType="1"/>
            </p:cNvSpPr>
            <p:nvPr/>
          </p:nvSpPr>
          <p:spPr bwMode="auto">
            <a:xfrm>
              <a:off x="6304085" y="5000625"/>
              <a:ext cx="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2" name="Line 15"/>
            <p:cNvSpPr>
              <a:spLocks noChangeShapeType="1"/>
            </p:cNvSpPr>
            <p:nvPr/>
          </p:nvSpPr>
          <p:spPr bwMode="auto">
            <a:xfrm>
              <a:off x="6304085" y="5000625"/>
              <a:ext cx="514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3" name="Line 16"/>
            <p:cNvSpPr>
              <a:spLocks noChangeShapeType="1"/>
            </p:cNvSpPr>
            <p:nvPr/>
          </p:nvSpPr>
          <p:spPr bwMode="auto">
            <a:xfrm>
              <a:off x="6818435" y="5000625"/>
              <a:ext cx="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4" name="Line 17"/>
            <p:cNvSpPr>
              <a:spLocks noChangeShapeType="1"/>
            </p:cNvSpPr>
            <p:nvPr/>
          </p:nvSpPr>
          <p:spPr bwMode="auto">
            <a:xfrm>
              <a:off x="8321919" y="5067300"/>
              <a:ext cx="0" cy="733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5" name="Line 18"/>
            <p:cNvSpPr>
              <a:spLocks noChangeShapeType="1"/>
            </p:cNvSpPr>
            <p:nvPr/>
          </p:nvSpPr>
          <p:spPr bwMode="auto">
            <a:xfrm>
              <a:off x="8321919" y="5067300"/>
              <a:ext cx="5539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6" name="Line 19"/>
            <p:cNvSpPr>
              <a:spLocks noChangeShapeType="1"/>
            </p:cNvSpPr>
            <p:nvPr/>
          </p:nvSpPr>
          <p:spPr bwMode="auto">
            <a:xfrm>
              <a:off x="8875835" y="5067300"/>
              <a:ext cx="0" cy="733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28" name="Line 21"/>
            <p:cNvSpPr>
              <a:spLocks noChangeShapeType="1"/>
            </p:cNvSpPr>
            <p:nvPr/>
          </p:nvSpPr>
          <p:spPr bwMode="auto">
            <a:xfrm>
              <a:off x="5105400" y="4572000"/>
              <a:ext cx="7517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0" name="Line 23"/>
            <p:cNvSpPr>
              <a:spLocks noChangeShapeType="1"/>
            </p:cNvSpPr>
            <p:nvPr/>
          </p:nvSpPr>
          <p:spPr bwMode="auto">
            <a:xfrm>
              <a:off x="6501912" y="4333875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1" name="Line 24"/>
            <p:cNvSpPr>
              <a:spLocks noChangeShapeType="1"/>
            </p:cNvSpPr>
            <p:nvPr/>
          </p:nvSpPr>
          <p:spPr bwMode="auto">
            <a:xfrm>
              <a:off x="6541477" y="4333875"/>
              <a:ext cx="0" cy="666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2" name="Line 25"/>
            <p:cNvSpPr>
              <a:spLocks noChangeShapeType="1"/>
            </p:cNvSpPr>
            <p:nvPr/>
          </p:nvSpPr>
          <p:spPr bwMode="auto">
            <a:xfrm>
              <a:off x="6581042" y="4333875"/>
              <a:ext cx="7517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3" name="Line 26"/>
            <p:cNvSpPr>
              <a:spLocks noChangeShapeType="1"/>
            </p:cNvSpPr>
            <p:nvPr/>
          </p:nvSpPr>
          <p:spPr bwMode="auto">
            <a:xfrm>
              <a:off x="7332785" y="4333875"/>
              <a:ext cx="0" cy="1466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4" name="Line 27"/>
            <p:cNvSpPr>
              <a:spLocks noChangeShapeType="1"/>
            </p:cNvSpPr>
            <p:nvPr/>
          </p:nvSpPr>
          <p:spPr bwMode="auto">
            <a:xfrm>
              <a:off x="6541477" y="4333875"/>
              <a:ext cx="79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5" name="Line 28"/>
            <p:cNvSpPr>
              <a:spLocks noChangeShapeType="1"/>
            </p:cNvSpPr>
            <p:nvPr/>
          </p:nvSpPr>
          <p:spPr bwMode="auto">
            <a:xfrm>
              <a:off x="6937131" y="3600450"/>
              <a:ext cx="0" cy="733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6" name="Line 29"/>
            <p:cNvSpPr>
              <a:spLocks noChangeShapeType="1"/>
            </p:cNvSpPr>
            <p:nvPr/>
          </p:nvSpPr>
          <p:spPr bwMode="auto">
            <a:xfrm flipV="1">
              <a:off x="7807569" y="3600450"/>
              <a:ext cx="0" cy="2200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7" name="Line 30"/>
            <p:cNvSpPr>
              <a:spLocks noChangeShapeType="1"/>
            </p:cNvSpPr>
            <p:nvPr/>
          </p:nvSpPr>
          <p:spPr bwMode="auto">
            <a:xfrm>
              <a:off x="6937131" y="3600450"/>
              <a:ext cx="870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8" name="Line 31"/>
            <p:cNvSpPr>
              <a:spLocks noChangeShapeType="1"/>
            </p:cNvSpPr>
            <p:nvPr/>
          </p:nvSpPr>
          <p:spPr bwMode="auto">
            <a:xfrm>
              <a:off x="7372350" y="2867025"/>
              <a:ext cx="0" cy="733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39" name="Line 32"/>
            <p:cNvSpPr>
              <a:spLocks noChangeShapeType="1"/>
            </p:cNvSpPr>
            <p:nvPr/>
          </p:nvSpPr>
          <p:spPr bwMode="auto">
            <a:xfrm flipV="1">
              <a:off x="8598877" y="2800350"/>
              <a:ext cx="0" cy="2266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0" name="Line 33"/>
            <p:cNvSpPr>
              <a:spLocks noChangeShapeType="1"/>
            </p:cNvSpPr>
            <p:nvPr/>
          </p:nvSpPr>
          <p:spPr bwMode="auto">
            <a:xfrm flipH="1">
              <a:off x="7372350" y="2800350"/>
              <a:ext cx="12265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1" name="Line 34"/>
            <p:cNvSpPr>
              <a:spLocks noChangeShapeType="1"/>
            </p:cNvSpPr>
            <p:nvPr/>
          </p:nvSpPr>
          <p:spPr bwMode="auto">
            <a:xfrm flipV="1">
              <a:off x="7372350" y="2800350"/>
              <a:ext cx="0" cy="200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2" name="Line 35"/>
            <p:cNvSpPr>
              <a:spLocks noChangeShapeType="1"/>
            </p:cNvSpPr>
            <p:nvPr/>
          </p:nvSpPr>
          <p:spPr bwMode="auto">
            <a:xfrm>
              <a:off x="7965831" y="2000250"/>
              <a:ext cx="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3" name="Line 36"/>
            <p:cNvSpPr>
              <a:spLocks noChangeShapeType="1"/>
            </p:cNvSpPr>
            <p:nvPr/>
          </p:nvSpPr>
          <p:spPr bwMode="auto">
            <a:xfrm flipH="1">
              <a:off x="5512777" y="2000250"/>
              <a:ext cx="24530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4" name="Line 37"/>
            <p:cNvSpPr>
              <a:spLocks noChangeShapeType="1"/>
            </p:cNvSpPr>
            <p:nvPr/>
          </p:nvSpPr>
          <p:spPr bwMode="auto">
            <a:xfrm flipV="1">
              <a:off x="5410200" y="2000249"/>
              <a:ext cx="23446" cy="2571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5" name="Line 38"/>
            <p:cNvSpPr>
              <a:spLocks noChangeShapeType="1"/>
            </p:cNvSpPr>
            <p:nvPr/>
          </p:nvSpPr>
          <p:spPr bwMode="auto">
            <a:xfrm>
              <a:off x="5710604" y="200025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6" name="Line 39"/>
            <p:cNvSpPr>
              <a:spLocks noChangeShapeType="1"/>
            </p:cNvSpPr>
            <p:nvPr/>
          </p:nvSpPr>
          <p:spPr bwMode="auto">
            <a:xfrm flipH="1">
              <a:off x="5433646" y="2000250"/>
              <a:ext cx="1978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7" name="Line 40"/>
            <p:cNvSpPr>
              <a:spLocks noChangeShapeType="1"/>
            </p:cNvSpPr>
            <p:nvPr/>
          </p:nvSpPr>
          <p:spPr bwMode="auto">
            <a:xfrm flipV="1">
              <a:off x="6699738" y="1600200"/>
              <a:ext cx="0" cy="400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48" name="Line 41"/>
            <p:cNvSpPr>
              <a:spLocks noChangeShapeType="1"/>
            </p:cNvSpPr>
            <p:nvPr/>
          </p:nvSpPr>
          <p:spPr bwMode="auto">
            <a:xfrm>
              <a:off x="4840165" y="5000625"/>
              <a:ext cx="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05" name="Line 44"/>
            <p:cNvSpPr>
              <a:spLocks noChangeShapeType="1"/>
            </p:cNvSpPr>
            <p:nvPr/>
          </p:nvSpPr>
          <p:spPr bwMode="auto">
            <a:xfrm>
              <a:off x="4953000" y="3962400"/>
              <a:ext cx="38862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lg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06" name="Oval 45"/>
            <p:cNvSpPr>
              <a:spLocks noChangeArrowheads="1"/>
            </p:cNvSpPr>
            <p:nvPr/>
          </p:nvSpPr>
          <p:spPr bwMode="auto">
            <a:xfrm>
              <a:off x="4648200" y="5486400"/>
              <a:ext cx="1371600" cy="609600"/>
            </a:xfrm>
            <a:prstGeom prst="ellipse">
              <a:avLst/>
            </a:prstGeom>
            <a:noFill/>
            <a:ln w="38100">
              <a:solidFill>
                <a:srgbClr val="00A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07" name="Oval 47"/>
            <p:cNvSpPr>
              <a:spLocks noChangeArrowheads="1"/>
            </p:cNvSpPr>
            <p:nvPr/>
          </p:nvSpPr>
          <p:spPr bwMode="auto">
            <a:xfrm>
              <a:off x="6172200" y="5486400"/>
              <a:ext cx="1295400" cy="609600"/>
            </a:xfrm>
            <a:prstGeom prst="ellipse">
              <a:avLst/>
            </a:prstGeom>
            <a:noFill/>
            <a:ln w="38100">
              <a:solidFill>
                <a:srgbClr val="00A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08" name="Oval 48"/>
            <p:cNvSpPr>
              <a:spLocks noChangeArrowheads="1"/>
            </p:cNvSpPr>
            <p:nvPr/>
          </p:nvSpPr>
          <p:spPr bwMode="auto">
            <a:xfrm>
              <a:off x="7620000" y="5486400"/>
              <a:ext cx="381000" cy="533400"/>
            </a:xfrm>
            <a:prstGeom prst="ellipse">
              <a:avLst/>
            </a:prstGeom>
            <a:noFill/>
            <a:ln w="38100">
              <a:solidFill>
                <a:srgbClr val="00A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1209" name="Oval 49"/>
            <p:cNvSpPr>
              <a:spLocks noChangeArrowheads="1"/>
            </p:cNvSpPr>
            <p:nvPr/>
          </p:nvSpPr>
          <p:spPr bwMode="auto">
            <a:xfrm>
              <a:off x="8153400" y="5486400"/>
              <a:ext cx="838200" cy="533400"/>
            </a:xfrm>
            <a:prstGeom prst="ellipse">
              <a:avLst/>
            </a:prstGeom>
            <a:noFill/>
            <a:ln w="38100">
              <a:solidFill>
                <a:srgbClr val="00A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4876800" y="4800600"/>
              <a:ext cx="4572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>
              <a:stCxn id="51216" idx="6"/>
            </p:cNvCxnSpPr>
            <p:nvPr/>
          </p:nvCxnSpPr>
          <p:spPr bwMode="auto">
            <a:xfrm flipH="1" flipV="1">
              <a:off x="5867400" y="4572000"/>
              <a:ext cx="1466" cy="122872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CA2CEB4-214F-D643-8C55-14A2AB055820}"/>
              </a:ext>
            </a:extLst>
          </p:cNvPr>
          <p:cNvSpPr txBox="1"/>
          <p:nvPr/>
        </p:nvSpPr>
        <p:spPr>
          <a:xfrm>
            <a:off x="4648200" y="62484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Four clusters at this level </a:t>
            </a:r>
          </a:p>
        </p:txBody>
      </p:sp>
    </p:spTree>
    <p:extLst>
      <p:ext uri="{BB962C8B-B14F-4D97-AF65-F5344CB8AC3E}">
        <p14:creationId xmlns:p14="http://schemas.microsoft.com/office/powerpoint/2010/main" val="25778398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34" name="Rectangle 42"/>
          <p:cNvSpPr>
            <a:spLocks noChangeArrowheads="1"/>
          </p:cNvSpPr>
          <p:nvPr/>
        </p:nvSpPr>
        <p:spPr bwMode="auto">
          <a:xfrm>
            <a:off x="-6823" y="1471613"/>
            <a:ext cx="4942239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Tree structure representing all data 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partitionings</a:t>
            </a:r>
            <a:endParaRPr lang="en-US" altLang="zh-CN" sz="3000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marL="284163" lvl="1" indent="-227013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Constructed as clustering proceeds</a:t>
            </a: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Get a K-clustering by looking at </a:t>
            </a:r>
            <a:r>
              <a:rPr lang="en-US" altLang="zh-CN" sz="3000" b="1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connected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components at any given level</a:t>
            </a:r>
          </a:p>
          <a:p>
            <a:pPr marL="284163" lvl="1" indent="-227013" eaLnBrk="0" hangingPunct="0">
              <a:buClr>
                <a:schemeClr val="bg2"/>
              </a:buClr>
              <a:buFontTx/>
              <a:buChar char="•"/>
            </a:pP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Often binary 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dendograms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, but n-</a:t>
            </a:r>
            <a:r>
              <a:rPr lang="en-US" altLang="zh-CN" sz="3000" dirty="0" err="1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ary</a:t>
            </a:r>
            <a:r>
              <a:rPr lang="en-US" altLang="zh-CN" sz="3000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 ones easy to get with minor algorithm changes</a:t>
            </a:r>
          </a:p>
        </p:txBody>
      </p:sp>
      <p:sp>
        <p:nvSpPr>
          <p:cNvPr id="51204" name="Rectangle 43"/>
          <p:cNvSpPr>
            <a:spLocks noChangeArrowheads="1"/>
          </p:cNvSpPr>
          <p:nvPr/>
        </p:nvSpPr>
        <p:spPr bwMode="auto">
          <a:xfrm>
            <a:off x="762000" y="457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/>
                <a:ea typeface="Calibri"/>
                <a:cs typeface="Calibri"/>
                <a:hlinkClick r:id="rId3"/>
              </a:rPr>
              <a:t>Dendogram</a:t>
            </a:r>
            <a:endParaRPr lang="en-US" sz="44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210" name="Oval 3"/>
          <p:cNvSpPr>
            <a:spLocks noChangeArrowheads="1"/>
          </p:cNvSpPr>
          <p:nvPr/>
        </p:nvSpPr>
        <p:spPr bwMode="auto">
          <a:xfrm>
            <a:off x="883626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1" name="Oval 4"/>
          <p:cNvSpPr>
            <a:spLocks noChangeArrowheads="1"/>
          </p:cNvSpPr>
          <p:nvPr/>
        </p:nvSpPr>
        <p:spPr bwMode="auto">
          <a:xfrm>
            <a:off x="8282354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2" name="Oval 5"/>
          <p:cNvSpPr>
            <a:spLocks noChangeArrowheads="1"/>
          </p:cNvSpPr>
          <p:nvPr/>
        </p:nvSpPr>
        <p:spPr bwMode="auto">
          <a:xfrm>
            <a:off x="7768004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3" name="Oval 6"/>
          <p:cNvSpPr>
            <a:spLocks noChangeArrowheads="1"/>
          </p:cNvSpPr>
          <p:nvPr/>
        </p:nvSpPr>
        <p:spPr bwMode="auto">
          <a:xfrm>
            <a:off x="729321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4" name="Oval 7"/>
          <p:cNvSpPr>
            <a:spLocks noChangeArrowheads="1"/>
          </p:cNvSpPr>
          <p:nvPr/>
        </p:nvSpPr>
        <p:spPr bwMode="auto">
          <a:xfrm>
            <a:off x="677886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5" name="Oval 8"/>
          <p:cNvSpPr>
            <a:spLocks noChangeArrowheads="1"/>
          </p:cNvSpPr>
          <p:nvPr/>
        </p:nvSpPr>
        <p:spPr bwMode="auto">
          <a:xfrm>
            <a:off x="6264519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6" name="Oval 9"/>
          <p:cNvSpPr>
            <a:spLocks noChangeArrowheads="1"/>
          </p:cNvSpPr>
          <p:nvPr/>
        </p:nvSpPr>
        <p:spPr bwMode="auto">
          <a:xfrm>
            <a:off x="5789735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7" name="Oval 10"/>
          <p:cNvSpPr>
            <a:spLocks noChangeArrowheads="1"/>
          </p:cNvSpPr>
          <p:nvPr/>
        </p:nvSpPr>
        <p:spPr bwMode="auto">
          <a:xfrm>
            <a:off x="5275385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8" name="Oval 11"/>
          <p:cNvSpPr>
            <a:spLocks noChangeArrowheads="1"/>
          </p:cNvSpPr>
          <p:nvPr/>
        </p:nvSpPr>
        <p:spPr bwMode="auto">
          <a:xfrm>
            <a:off x="4800600" y="5734050"/>
            <a:ext cx="79131" cy="1333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19" name="Line 12"/>
          <p:cNvSpPr>
            <a:spLocks noChangeShapeType="1"/>
          </p:cNvSpPr>
          <p:nvPr/>
        </p:nvSpPr>
        <p:spPr bwMode="auto">
          <a:xfrm>
            <a:off x="4840165" y="5000625"/>
            <a:ext cx="4747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0" name="Line 13"/>
          <p:cNvSpPr>
            <a:spLocks noChangeShapeType="1"/>
          </p:cNvSpPr>
          <p:nvPr/>
        </p:nvSpPr>
        <p:spPr bwMode="auto">
          <a:xfrm>
            <a:off x="5314950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1" name="Line 14"/>
          <p:cNvSpPr>
            <a:spLocks noChangeShapeType="1"/>
          </p:cNvSpPr>
          <p:nvPr/>
        </p:nvSpPr>
        <p:spPr bwMode="auto">
          <a:xfrm>
            <a:off x="630408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2" name="Line 15"/>
          <p:cNvSpPr>
            <a:spLocks noChangeShapeType="1"/>
          </p:cNvSpPr>
          <p:nvPr/>
        </p:nvSpPr>
        <p:spPr bwMode="auto">
          <a:xfrm>
            <a:off x="6304085" y="5000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3" name="Line 16"/>
          <p:cNvSpPr>
            <a:spLocks noChangeShapeType="1"/>
          </p:cNvSpPr>
          <p:nvPr/>
        </p:nvSpPr>
        <p:spPr bwMode="auto">
          <a:xfrm>
            <a:off x="681843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4" name="Line 17"/>
          <p:cNvSpPr>
            <a:spLocks noChangeShapeType="1"/>
          </p:cNvSpPr>
          <p:nvPr/>
        </p:nvSpPr>
        <p:spPr bwMode="auto">
          <a:xfrm>
            <a:off x="8321919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5" name="Line 18"/>
          <p:cNvSpPr>
            <a:spLocks noChangeShapeType="1"/>
          </p:cNvSpPr>
          <p:nvPr/>
        </p:nvSpPr>
        <p:spPr bwMode="auto">
          <a:xfrm>
            <a:off x="8321919" y="5067300"/>
            <a:ext cx="5539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6" name="Line 19"/>
          <p:cNvSpPr>
            <a:spLocks noChangeShapeType="1"/>
          </p:cNvSpPr>
          <p:nvPr/>
        </p:nvSpPr>
        <p:spPr bwMode="auto">
          <a:xfrm>
            <a:off x="8875835" y="506730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28" name="Line 21"/>
          <p:cNvSpPr>
            <a:spLocks noChangeShapeType="1"/>
          </p:cNvSpPr>
          <p:nvPr/>
        </p:nvSpPr>
        <p:spPr bwMode="auto">
          <a:xfrm>
            <a:off x="5105400" y="4572000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0" name="Line 23"/>
          <p:cNvSpPr>
            <a:spLocks noChangeShapeType="1"/>
          </p:cNvSpPr>
          <p:nvPr/>
        </p:nvSpPr>
        <p:spPr bwMode="auto">
          <a:xfrm>
            <a:off x="6501912" y="43338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1" name="Line 24"/>
          <p:cNvSpPr>
            <a:spLocks noChangeShapeType="1"/>
          </p:cNvSpPr>
          <p:nvPr/>
        </p:nvSpPr>
        <p:spPr bwMode="auto">
          <a:xfrm>
            <a:off x="6541477" y="4333875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2" name="Line 25"/>
          <p:cNvSpPr>
            <a:spLocks noChangeShapeType="1"/>
          </p:cNvSpPr>
          <p:nvPr/>
        </p:nvSpPr>
        <p:spPr bwMode="auto">
          <a:xfrm>
            <a:off x="6581042" y="4333875"/>
            <a:ext cx="751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3" name="Line 26"/>
          <p:cNvSpPr>
            <a:spLocks noChangeShapeType="1"/>
          </p:cNvSpPr>
          <p:nvPr/>
        </p:nvSpPr>
        <p:spPr bwMode="auto">
          <a:xfrm>
            <a:off x="7332785" y="4333875"/>
            <a:ext cx="0" cy="146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4" name="Line 27"/>
          <p:cNvSpPr>
            <a:spLocks noChangeShapeType="1"/>
          </p:cNvSpPr>
          <p:nvPr/>
        </p:nvSpPr>
        <p:spPr bwMode="auto">
          <a:xfrm>
            <a:off x="6541477" y="4333875"/>
            <a:ext cx="791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5" name="Line 28"/>
          <p:cNvSpPr>
            <a:spLocks noChangeShapeType="1"/>
          </p:cNvSpPr>
          <p:nvPr/>
        </p:nvSpPr>
        <p:spPr bwMode="auto">
          <a:xfrm>
            <a:off x="6937131" y="3600450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6" name="Line 29"/>
          <p:cNvSpPr>
            <a:spLocks noChangeShapeType="1"/>
          </p:cNvSpPr>
          <p:nvPr/>
        </p:nvSpPr>
        <p:spPr bwMode="auto">
          <a:xfrm flipV="1">
            <a:off x="7807569" y="3600450"/>
            <a:ext cx="0" cy="220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7" name="Line 30"/>
          <p:cNvSpPr>
            <a:spLocks noChangeShapeType="1"/>
          </p:cNvSpPr>
          <p:nvPr/>
        </p:nvSpPr>
        <p:spPr bwMode="auto">
          <a:xfrm>
            <a:off x="6937131" y="3600450"/>
            <a:ext cx="870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8" name="Line 31"/>
          <p:cNvSpPr>
            <a:spLocks noChangeShapeType="1"/>
          </p:cNvSpPr>
          <p:nvPr/>
        </p:nvSpPr>
        <p:spPr bwMode="auto">
          <a:xfrm>
            <a:off x="7372350" y="2867025"/>
            <a:ext cx="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39" name="Line 32"/>
          <p:cNvSpPr>
            <a:spLocks noChangeShapeType="1"/>
          </p:cNvSpPr>
          <p:nvPr/>
        </p:nvSpPr>
        <p:spPr bwMode="auto">
          <a:xfrm flipV="1">
            <a:off x="8598877" y="2800350"/>
            <a:ext cx="0" cy="226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0" name="Line 33"/>
          <p:cNvSpPr>
            <a:spLocks noChangeShapeType="1"/>
          </p:cNvSpPr>
          <p:nvPr/>
        </p:nvSpPr>
        <p:spPr bwMode="auto">
          <a:xfrm flipH="1">
            <a:off x="7372350" y="2800350"/>
            <a:ext cx="12265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1" name="Line 34"/>
          <p:cNvSpPr>
            <a:spLocks noChangeShapeType="1"/>
          </p:cNvSpPr>
          <p:nvPr/>
        </p:nvSpPr>
        <p:spPr bwMode="auto">
          <a:xfrm flipV="1">
            <a:off x="7372350" y="280035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2" name="Line 35"/>
          <p:cNvSpPr>
            <a:spLocks noChangeShapeType="1"/>
          </p:cNvSpPr>
          <p:nvPr/>
        </p:nvSpPr>
        <p:spPr bwMode="auto">
          <a:xfrm>
            <a:off x="7965831" y="2000250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3" name="Line 36"/>
          <p:cNvSpPr>
            <a:spLocks noChangeShapeType="1"/>
          </p:cNvSpPr>
          <p:nvPr/>
        </p:nvSpPr>
        <p:spPr bwMode="auto">
          <a:xfrm flipH="1">
            <a:off x="5512777" y="2000250"/>
            <a:ext cx="245305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4" name="Line 37"/>
          <p:cNvSpPr>
            <a:spLocks noChangeShapeType="1"/>
          </p:cNvSpPr>
          <p:nvPr/>
        </p:nvSpPr>
        <p:spPr bwMode="auto">
          <a:xfrm flipV="1">
            <a:off x="5410200" y="2000249"/>
            <a:ext cx="23446" cy="257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5" name="Line 38"/>
          <p:cNvSpPr>
            <a:spLocks noChangeShapeType="1"/>
          </p:cNvSpPr>
          <p:nvPr/>
        </p:nvSpPr>
        <p:spPr bwMode="auto">
          <a:xfrm>
            <a:off x="5710604" y="200025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6" name="Line 39"/>
          <p:cNvSpPr>
            <a:spLocks noChangeShapeType="1"/>
          </p:cNvSpPr>
          <p:nvPr/>
        </p:nvSpPr>
        <p:spPr bwMode="auto">
          <a:xfrm flipH="1">
            <a:off x="5433646" y="2000250"/>
            <a:ext cx="1978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7" name="Line 40"/>
          <p:cNvSpPr>
            <a:spLocks noChangeShapeType="1"/>
          </p:cNvSpPr>
          <p:nvPr/>
        </p:nvSpPr>
        <p:spPr bwMode="auto">
          <a:xfrm flipV="1">
            <a:off x="6699738" y="1600200"/>
            <a:ext cx="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48" name="Line 41"/>
          <p:cNvSpPr>
            <a:spLocks noChangeShapeType="1"/>
          </p:cNvSpPr>
          <p:nvPr/>
        </p:nvSpPr>
        <p:spPr bwMode="auto">
          <a:xfrm>
            <a:off x="4840165" y="500062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05" name="Line 44"/>
          <p:cNvSpPr>
            <a:spLocks noChangeShapeType="1"/>
          </p:cNvSpPr>
          <p:nvPr/>
        </p:nvSpPr>
        <p:spPr bwMode="auto">
          <a:xfrm>
            <a:off x="4994031" y="2438400"/>
            <a:ext cx="38862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06" name="Oval 45"/>
          <p:cNvSpPr>
            <a:spLocks noChangeArrowheads="1"/>
          </p:cNvSpPr>
          <p:nvPr/>
        </p:nvSpPr>
        <p:spPr bwMode="auto">
          <a:xfrm>
            <a:off x="4648200" y="5486400"/>
            <a:ext cx="1371600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51207" name="Oval 47"/>
          <p:cNvSpPr>
            <a:spLocks noChangeArrowheads="1"/>
          </p:cNvSpPr>
          <p:nvPr/>
        </p:nvSpPr>
        <p:spPr bwMode="auto">
          <a:xfrm>
            <a:off x="6156372" y="5495926"/>
            <a:ext cx="2987625" cy="609600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5400000" flipH="1" flipV="1">
            <a:off x="4876800" y="4800600"/>
            <a:ext cx="457200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1216" idx="6"/>
          </p:cNvCxnSpPr>
          <p:nvPr/>
        </p:nvCxnSpPr>
        <p:spPr bwMode="auto">
          <a:xfrm flipH="1" flipV="1">
            <a:off x="5867400" y="4572000"/>
            <a:ext cx="1466" cy="12287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CA2CEB4-214F-D643-8C55-14A2AB055820}"/>
              </a:ext>
            </a:extLst>
          </p:cNvPr>
          <p:cNvSpPr txBox="1"/>
          <p:nvPr/>
        </p:nvSpPr>
        <p:spPr>
          <a:xfrm>
            <a:off x="4648200" y="6248400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Two clusters at this level </a:t>
            </a:r>
          </a:p>
        </p:txBody>
      </p:sp>
    </p:spTree>
    <p:extLst>
      <p:ext uri="{BB962C8B-B14F-4D97-AF65-F5344CB8AC3E}">
        <p14:creationId xmlns:p14="http://schemas.microsoft.com/office/powerpoint/2010/main" val="10163787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8175"/>
            <a:ext cx="8153400" cy="1143000"/>
          </a:xfrm>
        </p:spPr>
        <p:txBody>
          <a:bodyPr/>
          <a:lstStyle/>
          <a:p>
            <a:r>
              <a:rPr lang="en-US" sz="4400" dirty="0"/>
              <a:t>Hierarchical clustering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81175"/>
            <a:ext cx="8001000" cy="4010026"/>
          </a:xfrm>
        </p:spPr>
        <p:txBody>
          <a:bodyPr/>
          <a:lstStyle/>
          <a:p>
            <a:r>
              <a:rPr lang="en-US" sz="3200" dirty="0"/>
              <a:t>Need not specify number of clusters</a:t>
            </a:r>
          </a:p>
          <a:p>
            <a:r>
              <a:rPr lang="en-US" sz="3200" dirty="0"/>
              <a:t>Good for data visualization</a:t>
            </a:r>
          </a:p>
          <a:p>
            <a:pPr marL="469900" lvl="1" indent="-285750"/>
            <a:r>
              <a:rPr lang="en-US" sz="3200" dirty="0"/>
              <a:t>See how data points interact at many levels</a:t>
            </a:r>
          </a:p>
          <a:p>
            <a:pPr marL="469900" lvl="1" indent="-285750"/>
            <a:r>
              <a:rPr lang="en-US" sz="3200" dirty="0"/>
              <a:t>Can view data at multiple granularity levels</a:t>
            </a:r>
          </a:p>
          <a:p>
            <a:pPr marL="469900" lvl="1" indent="-285750"/>
            <a:r>
              <a:rPr lang="en-US" sz="3200" dirty="0"/>
              <a:t>Understand how all points interact</a:t>
            </a:r>
          </a:p>
          <a:p>
            <a:r>
              <a:rPr lang="en-US" sz="3200" dirty="0"/>
              <a:t>Specifies all of the K </a:t>
            </a:r>
            <a:r>
              <a:rPr lang="en-US" sz="3200" dirty="0" err="1"/>
              <a:t>clusterings</a:t>
            </a:r>
            <a:r>
              <a:rPr lang="en-US" sz="3200" dirty="0"/>
              <a:t>/partitions</a:t>
            </a:r>
          </a:p>
        </p:txBody>
      </p:sp>
    </p:spTree>
    <p:extLst>
      <p:ext uri="{BB962C8B-B14F-4D97-AF65-F5344CB8AC3E}">
        <p14:creationId xmlns:p14="http://schemas.microsoft.com/office/powerpoint/2010/main" val="14730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Divisive hierarchical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562600"/>
          </a:xfrm>
        </p:spPr>
        <p:txBody>
          <a:bodyPr/>
          <a:lstStyle/>
          <a:p>
            <a:r>
              <a:rPr lang="en-US" sz="2800" dirty="0"/>
              <a:t>Top-down technique to find best partitioning of data, generally exponential in time</a:t>
            </a:r>
          </a:p>
          <a:p>
            <a:r>
              <a:rPr lang="en-US" sz="2800" dirty="0"/>
              <a:t>Common approach:</a:t>
            </a:r>
          </a:p>
          <a:p>
            <a:pPr lvl="1"/>
            <a:r>
              <a:rPr lang="en-US" sz="2800" dirty="0"/>
              <a:t>Let </a:t>
            </a:r>
            <a:r>
              <a:rPr lang="en-US" sz="2800" b="1" dirty="0"/>
              <a:t>C</a:t>
            </a:r>
            <a:r>
              <a:rPr lang="en-US" sz="2800" dirty="0"/>
              <a:t> be a set of clusters</a:t>
            </a:r>
          </a:p>
          <a:p>
            <a:pPr lvl="1"/>
            <a:r>
              <a:rPr lang="en-US" sz="2800" dirty="0"/>
              <a:t>Initialize </a:t>
            </a:r>
            <a:r>
              <a:rPr lang="en-US" sz="2800" b="1" dirty="0"/>
              <a:t>C</a:t>
            </a:r>
            <a:r>
              <a:rPr lang="en-US" sz="2800" dirty="0"/>
              <a:t> to be a one-clustering of data</a:t>
            </a:r>
          </a:p>
          <a:p>
            <a:pPr lvl="1"/>
            <a:r>
              <a:rPr lang="en-US" sz="2800" dirty="0"/>
              <a:t>While there exists a cluster </a:t>
            </a:r>
            <a:r>
              <a:rPr lang="en-US" sz="2800" i="1" dirty="0" err="1"/>
              <a:t>c</a:t>
            </a:r>
            <a:r>
              <a:rPr lang="en-US" sz="2800" dirty="0"/>
              <a:t> in </a:t>
            </a:r>
            <a:r>
              <a:rPr lang="en-US" sz="2800" b="1" dirty="0"/>
              <a:t>C</a:t>
            </a:r>
            <a:endParaRPr lang="en-US" sz="2800" dirty="0"/>
          </a:p>
          <a:p>
            <a:pPr lvl="2"/>
            <a:r>
              <a:rPr lang="en-US" sz="2800" dirty="0"/>
              <a:t>remove </a:t>
            </a:r>
            <a:r>
              <a:rPr lang="en-US" sz="2800" i="1" dirty="0" err="1"/>
              <a:t>c</a:t>
            </a:r>
            <a:r>
              <a:rPr lang="en-US" sz="2800" dirty="0"/>
              <a:t> from </a:t>
            </a:r>
            <a:r>
              <a:rPr lang="en-US" sz="2800" b="1" dirty="0"/>
              <a:t>C</a:t>
            </a:r>
            <a:endParaRPr lang="en-US" sz="2800" dirty="0"/>
          </a:p>
          <a:p>
            <a:pPr lvl="2"/>
            <a:r>
              <a:rPr lang="en-US" sz="2800" dirty="0"/>
              <a:t>partition </a:t>
            </a:r>
            <a:r>
              <a:rPr lang="en-US" sz="2800" i="1" dirty="0"/>
              <a:t>c</a:t>
            </a:r>
            <a:r>
              <a:rPr lang="en-US" sz="2800" dirty="0"/>
              <a:t> into 2 clusters (</a:t>
            </a:r>
            <a:r>
              <a:rPr lang="en-US" sz="2800" i="1" dirty="0"/>
              <a:t>c</a:t>
            </a:r>
            <a:r>
              <a:rPr lang="en-US" sz="2800" i="1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2</a:t>
            </a:r>
            <a:r>
              <a:rPr lang="en-US" sz="2800" i="1" dirty="0"/>
              <a:t> ) </a:t>
            </a:r>
            <a:r>
              <a:rPr lang="en-US" sz="2800" dirty="0"/>
              <a:t>using a flat clustering algorithm (e.g., k-means with k=2)</a:t>
            </a:r>
          </a:p>
          <a:p>
            <a:pPr lvl="2"/>
            <a:r>
              <a:rPr lang="en-US" sz="2800" dirty="0"/>
              <a:t>Add to </a:t>
            </a:r>
            <a:r>
              <a:rPr lang="en-US" sz="2800" i="1" dirty="0"/>
              <a:t>c</a:t>
            </a:r>
            <a:r>
              <a:rPr lang="en-US" sz="2800" i="1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c</a:t>
            </a:r>
            <a:r>
              <a:rPr lang="en-US" sz="2800" i="1" baseline="-25000" dirty="0"/>
              <a:t>2</a:t>
            </a:r>
            <a:r>
              <a:rPr lang="en-US" sz="2800" dirty="0"/>
              <a:t> </a:t>
            </a:r>
            <a:r>
              <a:rPr lang="en-US" sz="2800" b="1" dirty="0"/>
              <a:t>C</a:t>
            </a:r>
          </a:p>
          <a:p>
            <a:pPr marL="681037" lvl="2" indent="0">
              <a:buNone/>
            </a:pPr>
            <a:endParaRPr lang="en-US" sz="2800" b="1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706D414-A472-3E49-A82C-4E7EC187FE10}"/>
              </a:ext>
            </a:extLst>
          </p:cNvPr>
          <p:cNvSpPr/>
          <p:nvPr/>
        </p:nvSpPr>
        <p:spPr bwMode="auto">
          <a:xfrm>
            <a:off x="8229600" y="228600"/>
            <a:ext cx="685800" cy="1143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288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21000</TotalTime>
  <Words>756</Words>
  <Application>Microsoft Macintosh PowerPoint</Application>
  <PresentationFormat>On-screen Show (4:3)</PresentationFormat>
  <Paragraphs>125</Paragraphs>
  <Slides>31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Garamond</vt:lpstr>
      <vt:lpstr>Lucida Sans</vt:lpstr>
      <vt:lpstr>Symbol</vt:lpstr>
      <vt:lpstr>Times New Roman</vt:lpstr>
      <vt:lpstr>Wingdings</vt:lpstr>
      <vt:lpstr>Blank Presentation</vt:lpstr>
      <vt:lpstr>Equation</vt:lpstr>
      <vt:lpstr>Unsupervised Learning: Clustering Beyond K-means</vt:lpstr>
      <vt:lpstr>PowerPoint Presentation</vt:lpstr>
      <vt:lpstr>(2) Hierarchical clustering</vt:lpstr>
      <vt:lpstr>Hierarchical Clustering</vt:lpstr>
      <vt:lpstr>PowerPoint Presentation</vt:lpstr>
      <vt:lpstr>PowerPoint Presentation</vt:lpstr>
      <vt:lpstr>PowerPoint Presentation</vt:lpstr>
      <vt:lpstr>Hierarchical clustering advantages</vt:lpstr>
      <vt:lpstr>Divisive hierarchical clustering</vt:lpstr>
      <vt:lpstr>Divisive clustering</vt:lpstr>
      <vt:lpstr>Divisive clustering</vt:lpstr>
      <vt:lpstr>Divisive clustering</vt:lpstr>
      <vt:lpstr>Divisive clustering</vt:lpstr>
      <vt:lpstr>Divisive clustering</vt:lpstr>
      <vt:lpstr>Divisive clustering</vt:lpstr>
      <vt:lpstr>Divisive clustering</vt:lpstr>
      <vt:lpstr>PowerPoint Presentation</vt:lpstr>
      <vt:lpstr>Hierarchical Agglomerative Clustering</vt:lpstr>
      <vt:lpstr>Distance between clusters</vt:lpstr>
      <vt:lpstr>Distance between clusters</vt:lpstr>
      <vt:lpstr>Distance between clusters</vt:lpstr>
      <vt:lpstr>Distance between clusters</vt:lpstr>
      <vt:lpstr>PowerPoint Presentation</vt:lpstr>
      <vt:lpstr>PowerPoint Presentation</vt:lpstr>
      <vt:lpstr>Knowing when to stop</vt:lpstr>
      <vt:lpstr>(3) DBSCAN Algorithm</vt:lpstr>
      <vt:lpstr>PowerPoint Presentation</vt:lpstr>
      <vt:lpstr>DBSCAN Example</vt:lpstr>
      <vt:lpstr>Visualizing DBSCAN https://bit.ly/471dbscan</vt:lpstr>
      <vt:lpstr>Comparing clustering algorithms via Scikit Learn</vt:lpstr>
      <vt:lpstr>Clustering Summary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545</cp:revision>
  <cp:lastPrinted>2019-05-01T18:25:36Z</cp:lastPrinted>
  <dcterms:created xsi:type="dcterms:W3CDTF">2009-12-09T21:37:40Z</dcterms:created>
  <dcterms:modified xsi:type="dcterms:W3CDTF">2022-04-14T14:59:15Z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